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89" r:id="rId2"/>
    <p:sldId id="317" r:id="rId3"/>
    <p:sldId id="316" r:id="rId4"/>
    <p:sldId id="302" r:id="rId5"/>
    <p:sldId id="323" r:id="rId6"/>
    <p:sldId id="403" r:id="rId7"/>
    <p:sldId id="404" r:id="rId8"/>
    <p:sldId id="405" r:id="rId9"/>
    <p:sldId id="410" r:id="rId10"/>
    <p:sldId id="413" r:id="rId11"/>
    <p:sldId id="327" r:id="rId12"/>
    <p:sldId id="406" r:id="rId13"/>
    <p:sldId id="407" r:id="rId14"/>
    <p:sldId id="408" r:id="rId15"/>
    <p:sldId id="409" r:id="rId16"/>
    <p:sldId id="322" r:id="rId17"/>
    <p:sldId id="330" r:id="rId18"/>
    <p:sldId id="398" r:id="rId19"/>
    <p:sldId id="399" r:id="rId20"/>
    <p:sldId id="400" r:id="rId21"/>
    <p:sldId id="321" r:id="rId22"/>
    <p:sldId id="333" r:id="rId23"/>
    <p:sldId id="334" r:id="rId24"/>
    <p:sldId id="361" r:id="rId25"/>
    <p:sldId id="335" r:id="rId26"/>
    <p:sldId id="358" r:id="rId27"/>
    <p:sldId id="338" r:id="rId28"/>
    <p:sldId id="359" r:id="rId29"/>
    <p:sldId id="339" r:id="rId30"/>
    <p:sldId id="367" r:id="rId31"/>
    <p:sldId id="341" r:id="rId32"/>
    <p:sldId id="343" r:id="rId33"/>
    <p:sldId id="360" r:id="rId34"/>
    <p:sldId id="352" r:id="rId35"/>
    <p:sldId id="368" r:id="rId36"/>
    <p:sldId id="370" r:id="rId37"/>
    <p:sldId id="371" r:id="rId38"/>
    <p:sldId id="372" r:id="rId39"/>
    <p:sldId id="373" r:id="rId40"/>
    <p:sldId id="374" r:id="rId41"/>
    <p:sldId id="351" r:id="rId42"/>
    <p:sldId id="363" r:id="rId43"/>
    <p:sldId id="353" r:id="rId44"/>
    <p:sldId id="375" r:id="rId45"/>
    <p:sldId id="376" r:id="rId46"/>
    <p:sldId id="377" r:id="rId47"/>
    <p:sldId id="378" r:id="rId48"/>
    <p:sldId id="379" r:id="rId49"/>
    <p:sldId id="380" r:id="rId50"/>
    <p:sldId id="381" r:id="rId51"/>
    <p:sldId id="382" r:id="rId52"/>
    <p:sldId id="383" r:id="rId53"/>
    <p:sldId id="384" r:id="rId54"/>
    <p:sldId id="385" r:id="rId55"/>
    <p:sldId id="388" r:id="rId56"/>
    <p:sldId id="387" r:id="rId57"/>
    <p:sldId id="365" r:id="rId58"/>
    <p:sldId id="389" r:id="rId59"/>
    <p:sldId id="390" r:id="rId60"/>
    <p:sldId id="355" r:id="rId61"/>
    <p:sldId id="391" r:id="rId62"/>
    <p:sldId id="392" r:id="rId63"/>
    <p:sldId id="396" r:id="rId64"/>
    <p:sldId id="393" r:id="rId65"/>
    <p:sldId id="394" r:id="rId66"/>
    <p:sldId id="315" r:id="rId67"/>
    <p:sldId id="305" r:id="rId68"/>
    <p:sldId id="402" r:id="rId69"/>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 雪" initials="闫" lastIdx="1" clrIdx="0">
    <p:extLst>
      <p:ext uri="{19B8F6BF-5375-455C-9EA6-DF929625EA0E}">
        <p15:presenceInfo xmlns:p15="http://schemas.microsoft.com/office/powerpoint/2012/main" userId="629b6eb80c9944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8A"/>
    <a:srgbClr val="001830"/>
    <a:srgbClr val="55375F"/>
    <a:srgbClr val="442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069" autoAdjust="0"/>
  </p:normalViewPr>
  <p:slideViewPr>
    <p:cSldViewPr snapToGrid="0">
      <p:cViewPr varScale="1">
        <p:scale>
          <a:sx n="82" d="100"/>
          <a:sy n="82" d="100"/>
        </p:scale>
        <p:origin x="1474" y="62"/>
      </p:cViewPr>
      <p:guideLst/>
    </p:cSldViewPr>
  </p:slideViewPr>
  <p:notesTextViewPr>
    <p:cViewPr>
      <p:scale>
        <a:sx n="150" d="100"/>
        <a:sy n="1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8BE76-29C8-41AB-8544-889D89FA4F96}" type="datetimeFigureOut">
              <a:rPr lang="zh-CN" altLang="en-US" smtClean="0"/>
              <a:t>2020/7/6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AD677-048F-409F-AACD-0A0B5EF61C8C}" type="slidenum">
              <a:rPr lang="zh-CN" altLang="en-US" smtClean="0"/>
              <a:t>‹#›</a:t>
            </a:fld>
            <a:endParaRPr lang="zh-CN" altLang="en-US"/>
          </a:p>
        </p:txBody>
      </p:sp>
    </p:spTree>
    <p:extLst>
      <p:ext uri="{BB962C8B-B14F-4D97-AF65-F5344CB8AC3E}">
        <p14:creationId xmlns:p14="http://schemas.microsoft.com/office/powerpoint/2010/main" val="3282366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pPr/>
              <a:t>1</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7767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rPr>
              <a:t>这种方式的创建建直方图时间复杂度从</a:t>
            </a:r>
            <a:r>
              <a:rPr lang="en-US" altLang="zh-CN" sz="1200" dirty="0" smtClean="0">
                <a:solidFill>
                  <a:schemeClr val="bg1"/>
                </a:solidFill>
              </a:rPr>
              <a:t>O(#data * #feature)</a:t>
            </a:r>
            <a:r>
              <a:rPr lang="zh-CN" altLang="en-US" sz="1200" dirty="0" smtClean="0">
                <a:solidFill>
                  <a:schemeClr val="bg1"/>
                </a:solidFill>
              </a:rPr>
              <a:t>降到</a:t>
            </a:r>
            <a:r>
              <a:rPr lang="en-US" altLang="zh-CN" sz="1200" dirty="0" smtClean="0">
                <a:solidFill>
                  <a:schemeClr val="bg1"/>
                </a:solidFill>
              </a:rPr>
              <a:t>O(#data * #bundle)</a:t>
            </a:r>
            <a:r>
              <a:rPr lang="zh-CN" altLang="en-US" sz="1200" dirty="0" smtClean="0">
                <a:solidFill>
                  <a:schemeClr val="bg1"/>
                </a:solidFill>
              </a:rPr>
              <a:t>，由于</a:t>
            </a:r>
            <a:r>
              <a:rPr lang="en-US" altLang="zh-CN" sz="1200" dirty="0" smtClean="0">
                <a:solidFill>
                  <a:schemeClr val="bg1"/>
                </a:solidFill>
              </a:rPr>
              <a:t>#bundle &lt;&lt; # feature</a:t>
            </a:r>
            <a:r>
              <a:rPr lang="zh-CN" altLang="en-US" sz="1200" dirty="0" smtClean="0">
                <a:solidFill>
                  <a:schemeClr val="bg1"/>
                </a:solidFill>
              </a:rPr>
              <a:t>，我们能够极大地加速</a:t>
            </a:r>
            <a:r>
              <a:rPr lang="en-US" altLang="zh-CN" sz="1200" dirty="0" smtClean="0">
                <a:solidFill>
                  <a:schemeClr val="bg1"/>
                </a:solidFill>
              </a:rPr>
              <a:t>GBDT</a:t>
            </a:r>
            <a:r>
              <a:rPr lang="zh-CN" altLang="en-US" sz="1200" dirty="0" smtClean="0">
                <a:solidFill>
                  <a:schemeClr val="bg1"/>
                </a:solidFill>
              </a:rPr>
              <a:t>的训练过程而且损失精度。</a:t>
            </a:r>
          </a:p>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10</a:t>
            </a:fld>
            <a:endParaRPr lang="zh-CN" altLang="en-US"/>
          </a:p>
        </p:txBody>
      </p:sp>
    </p:spTree>
    <p:extLst>
      <p:ext uri="{BB962C8B-B14F-4D97-AF65-F5344CB8AC3E}">
        <p14:creationId xmlns:p14="http://schemas.microsoft.com/office/powerpoint/2010/main" val="4065960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rPr>
              <a:t>目前已有的 </a:t>
            </a:r>
            <a:r>
              <a:rPr lang="en-US" altLang="zh-CN" sz="1200" dirty="0" smtClean="0">
                <a:solidFill>
                  <a:schemeClr val="bg1"/>
                </a:solidFill>
              </a:rPr>
              <a:t>GBDT </a:t>
            </a:r>
            <a:r>
              <a:rPr lang="zh-CN" altLang="en-US" sz="1200" dirty="0" smtClean="0">
                <a:solidFill>
                  <a:schemeClr val="bg1"/>
                </a:solidFill>
              </a:rPr>
              <a:t>工具基本都是基于预排序的方法（</a:t>
            </a:r>
            <a:r>
              <a:rPr lang="en-US" altLang="zh-CN" sz="1200" dirty="0" smtClean="0">
                <a:solidFill>
                  <a:schemeClr val="bg1"/>
                </a:solidFill>
              </a:rPr>
              <a:t>pre-sorted</a:t>
            </a:r>
            <a:r>
              <a:rPr lang="zh-CN" altLang="en-US" sz="1200" dirty="0" smtClean="0">
                <a:solidFill>
                  <a:schemeClr val="bg1"/>
                </a:solidFill>
              </a:rPr>
              <a:t>）的决策树算法</a:t>
            </a:r>
            <a:r>
              <a:rPr lang="en-US" altLang="zh-CN" sz="1200" dirty="0" smtClean="0">
                <a:solidFill>
                  <a:schemeClr val="bg1"/>
                </a:solidFill>
              </a:rPr>
              <a:t>(</a:t>
            </a:r>
            <a:r>
              <a:rPr lang="zh-CN" altLang="en-US" sz="1200" dirty="0" smtClean="0">
                <a:solidFill>
                  <a:schemeClr val="bg1"/>
                </a:solidFill>
              </a:rPr>
              <a:t>如 </a:t>
            </a:r>
            <a:r>
              <a:rPr lang="en-US" altLang="zh-CN" sz="1200" dirty="0" err="1" smtClean="0">
                <a:solidFill>
                  <a:schemeClr val="bg1"/>
                </a:solidFill>
              </a:rPr>
              <a:t>xgboost</a:t>
            </a:r>
            <a:r>
              <a:rPr lang="en-US" altLang="zh-CN" sz="1200" dirty="0" smtClean="0">
                <a:solidFill>
                  <a:schemeClr val="bg1"/>
                </a:solidFill>
              </a:rPr>
              <a:t>)</a:t>
            </a:r>
            <a:r>
              <a:rPr lang="zh-CN" altLang="en-US" sz="1200" dirty="0" smtClean="0">
                <a:solidFill>
                  <a:schemeClr val="bg1"/>
                </a:solidFill>
              </a:rPr>
              <a:t>。</a:t>
            </a:r>
            <a:r>
              <a:rPr lang="en-US" altLang="zh-CN" sz="1200" dirty="0" err="1" smtClean="0">
                <a:solidFill>
                  <a:schemeClr val="bg1"/>
                </a:solidFill>
              </a:rPr>
              <a:t>Lightgbm</a:t>
            </a:r>
            <a:r>
              <a:rPr lang="zh-CN" altLang="en-US" sz="1200" dirty="0" smtClean="0">
                <a:solidFill>
                  <a:schemeClr val="bg1"/>
                </a:solidFill>
              </a:rPr>
              <a:t>还对</a:t>
            </a:r>
            <a:r>
              <a:rPr lang="en-US" altLang="zh-CN" sz="1200" dirty="0" err="1" smtClean="0">
                <a:solidFill>
                  <a:schemeClr val="bg1"/>
                </a:solidFill>
              </a:rPr>
              <a:t>xgboost</a:t>
            </a:r>
            <a:r>
              <a:rPr lang="zh-CN" altLang="en-US" sz="1200" dirty="0" smtClean="0">
                <a:solidFill>
                  <a:schemeClr val="bg1"/>
                </a:solidFill>
              </a:rPr>
              <a:t>算法进行了一些改进。首先我们看下</a:t>
            </a:r>
            <a:r>
              <a:rPr lang="en-US" altLang="zh-CN" sz="1200" dirty="0" err="1" smtClean="0">
                <a:solidFill>
                  <a:schemeClr val="bg1"/>
                </a:solidFill>
              </a:rPr>
              <a:t>xgboost</a:t>
            </a:r>
            <a:r>
              <a:rPr lang="zh-CN" altLang="en-US" sz="1200" dirty="0" smtClean="0">
                <a:solidFill>
                  <a:schemeClr val="bg1"/>
                </a:solidFill>
              </a:rPr>
              <a:t>的缺点</a:t>
            </a:r>
          </a:p>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11</a:t>
            </a:fld>
            <a:endParaRPr lang="zh-CN" altLang="en-US"/>
          </a:p>
        </p:txBody>
      </p:sp>
    </p:spTree>
    <p:extLst>
      <p:ext uri="{BB962C8B-B14F-4D97-AF65-F5344CB8AC3E}">
        <p14:creationId xmlns:p14="http://schemas.microsoft.com/office/powerpoint/2010/main" val="3735307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12</a:t>
            </a:fld>
            <a:endParaRPr lang="zh-CN" altLang="en-US"/>
          </a:p>
        </p:txBody>
      </p:sp>
    </p:spTree>
    <p:extLst>
      <p:ext uri="{BB962C8B-B14F-4D97-AF65-F5344CB8AC3E}">
        <p14:creationId xmlns:p14="http://schemas.microsoft.com/office/powerpoint/2010/main" val="1449816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histogram</a:t>
            </a:r>
            <a:r>
              <a:rPr lang="zh-CN" altLang="en-US" sz="1200" b="0" i="0" kern="1200" dirty="0" smtClean="0">
                <a:solidFill>
                  <a:schemeClr val="tx1"/>
                </a:solidFill>
                <a:effectLst/>
                <a:latin typeface="+mn-lt"/>
                <a:ea typeface="+mn-ea"/>
                <a:cs typeface="+mn-cs"/>
              </a:rPr>
              <a:t>算法，占用的内存更低，数据分隔的复杂度更低。</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优点：</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内存消耗的降低</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特征被离散化后，找到的并不是很精确的分割点，所以会对结果产生影响。但在实际的数据集上表明，离散化的分裂点对最终的精度影响并不大，甚至会好一些。原因在于</a:t>
            </a:r>
            <a:r>
              <a:rPr lang="en-US" altLang="zh-CN" sz="1200" b="0" i="0" kern="1200" dirty="0" smtClean="0">
                <a:solidFill>
                  <a:schemeClr val="tx1"/>
                </a:solidFill>
                <a:effectLst/>
                <a:latin typeface="+mn-lt"/>
                <a:ea typeface="+mn-ea"/>
                <a:cs typeface="+mn-cs"/>
              </a:rPr>
              <a:t>decision tree</a:t>
            </a:r>
            <a:r>
              <a:rPr lang="zh-CN" altLang="en-US" sz="1200" b="0" i="0" kern="1200" dirty="0" smtClean="0">
                <a:solidFill>
                  <a:schemeClr val="tx1"/>
                </a:solidFill>
                <a:effectLst/>
                <a:latin typeface="+mn-lt"/>
                <a:ea typeface="+mn-ea"/>
                <a:cs typeface="+mn-cs"/>
              </a:rPr>
              <a:t>本身就是一个弱学习器，采用</a:t>
            </a:r>
            <a:r>
              <a:rPr lang="en-US" altLang="zh-CN" sz="1200" b="0" i="0" kern="1200" dirty="0" smtClean="0">
                <a:solidFill>
                  <a:schemeClr val="tx1"/>
                </a:solidFill>
                <a:effectLst/>
                <a:latin typeface="+mn-lt"/>
                <a:ea typeface="+mn-ea"/>
                <a:cs typeface="+mn-cs"/>
              </a:rPr>
              <a:t>Histogram</a:t>
            </a:r>
            <a:r>
              <a:rPr lang="zh-CN" altLang="en-US" sz="1200" b="0" i="0" kern="1200" dirty="0" smtClean="0">
                <a:solidFill>
                  <a:schemeClr val="tx1"/>
                </a:solidFill>
                <a:effectLst/>
                <a:latin typeface="+mn-lt"/>
                <a:ea typeface="+mn-ea"/>
                <a:cs typeface="+mn-cs"/>
              </a:rPr>
              <a:t>算法会起到正则化的效果，有效地防止模型的过拟合。</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时间上的开销由原来的</a:t>
            </a:r>
            <a:r>
              <a:rPr lang="en-US" altLang="zh-CN" sz="1200" b="0" i="0" kern="1200" dirty="0" smtClean="0">
                <a:solidFill>
                  <a:schemeClr val="tx1"/>
                </a:solidFill>
                <a:effectLst/>
                <a:latin typeface="+mn-lt"/>
                <a:ea typeface="+mn-ea"/>
                <a:cs typeface="+mn-cs"/>
              </a:rPr>
              <a:t>O(#data * #features)</a:t>
            </a:r>
            <a:r>
              <a:rPr lang="zh-CN" altLang="en-US" sz="1200" b="0" i="0" kern="1200" dirty="0" smtClean="0">
                <a:solidFill>
                  <a:schemeClr val="tx1"/>
                </a:solidFill>
                <a:effectLst/>
                <a:latin typeface="+mn-lt"/>
                <a:ea typeface="+mn-ea"/>
                <a:cs typeface="+mn-cs"/>
              </a:rPr>
              <a:t>降到</a:t>
            </a:r>
            <a:r>
              <a:rPr lang="en-US" altLang="zh-CN" sz="1200" b="0" i="0" kern="1200" dirty="0" smtClean="0">
                <a:solidFill>
                  <a:schemeClr val="tx1"/>
                </a:solidFill>
                <a:effectLst/>
                <a:latin typeface="+mn-lt"/>
                <a:ea typeface="+mn-ea"/>
                <a:cs typeface="+mn-cs"/>
              </a:rPr>
              <a:t>O(k * #features)</a:t>
            </a:r>
            <a:r>
              <a:rPr lang="zh-CN" altLang="en-US" sz="1200" b="0" i="0" kern="1200" dirty="0" smtClean="0">
                <a:solidFill>
                  <a:schemeClr val="tx1"/>
                </a:solidFill>
                <a:effectLst/>
                <a:latin typeface="+mn-lt"/>
                <a:ea typeface="+mn-ea"/>
                <a:cs typeface="+mn-cs"/>
              </a:rPr>
              <a:t>。由于离散化，</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远小于</a:t>
            </a:r>
            <a:r>
              <a:rPr lang="en-US" altLang="zh-CN" sz="1200" b="0" i="0" kern="1200" dirty="0" smtClean="0">
                <a:solidFill>
                  <a:schemeClr val="tx1"/>
                </a:solidFill>
                <a:effectLst/>
                <a:latin typeface="+mn-lt"/>
                <a:ea typeface="+mn-ea"/>
                <a:cs typeface="+mn-cs"/>
              </a:rPr>
              <a:t>#data</a:t>
            </a:r>
            <a:r>
              <a:rPr lang="zh-CN" altLang="en-US" sz="1200" b="0" i="0" kern="1200" dirty="0" smtClean="0">
                <a:solidFill>
                  <a:schemeClr val="tx1"/>
                </a:solidFill>
                <a:effectLst/>
                <a:latin typeface="+mn-lt"/>
                <a:ea typeface="+mn-ea"/>
                <a:cs typeface="+mn-cs"/>
              </a:rPr>
              <a:t>，因此时间上有很大的提升。</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一个叶子节点的</a:t>
            </a:r>
            <a:r>
              <a:rPr lang="en-US" altLang="zh-CN" sz="1200" b="0" i="0" kern="1200" dirty="0" smtClean="0">
                <a:solidFill>
                  <a:schemeClr val="tx1"/>
                </a:solidFill>
                <a:effectLst/>
                <a:latin typeface="+mn-lt"/>
                <a:ea typeface="+mn-ea"/>
                <a:cs typeface="+mn-cs"/>
              </a:rPr>
              <a:t>Histogram</a:t>
            </a:r>
            <a:r>
              <a:rPr lang="zh-CN" altLang="en-US" sz="1200" b="0" i="0" kern="1200" dirty="0" smtClean="0">
                <a:solidFill>
                  <a:schemeClr val="tx1"/>
                </a:solidFill>
                <a:effectLst/>
                <a:latin typeface="+mn-lt"/>
                <a:ea typeface="+mn-ea"/>
                <a:cs typeface="+mn-cs"/>
              </a:rPr>
              <a:t>可以直接由父节点的</a:t>
            </a:r>
            <a:r>
              <a:rPr lang="en-US" altLang="zh-CN" sz="1200" b="0" i="0" kern="1200" dirty="0" smtClean="0">
                <a:solidFill>
                  <a:schemeClr val="tx1"/>
                </a:solidFill>
                <a:effectLst/>
                <a:latin typeface="+mn-lt"/>
                <a:ea typeface="+mn-ea"/>
                <a:cs typeface="+mn-cs"/>
              </a:rPr>
              <a:t>Histogram</a:t>
            </a:r>
            <a:r>
              <a:rPr lang="zh-CN" altLang="en-US" sz="1200" b="0" i="0" kern="1200" dirty="0" smtClean="0">
                <a:solidFill>
                  <a:schemeClr val="tx1"/>
                </a:solidFill>
                <a:effectLst/>
                <a:latin typeface="+mn-lt"/>
                <a:ea typeface="+mn-ea"/>
                <a:cs typeface="+mn-cs"/>
              </a:rPr>
              <a:t>和兄弟节点的</a:t>
            </a:r>
            <a:r>
              <a:rPr lang="en-US" altLang="zh-CN" sz="1200" b="0" i="0" kern="1200" dirty="0" smtClean="0">
                <a:solidFill>
                  <a:schemeClr val="tx1"/>
                </a:solidFill>
                <a:effectLst/>
                <a:latin typeface="+mn-lt"/>
                <a:ea typeface="+mn-ea"/>
                <a:cs typeface="+mn-cs"/>
              </a:rPr>
              <a:t>Histogram</a:t>
            </a:r>
            <a:r>
              <a:rPr lang="zh-CN" altLang="en-US" sz="1200" b="0" i="0" kern="1200" dirty="0" smtClean="0">
                <a:solidFill>
                  <a:schemeClr val="tx1"/>
                </a:solidFill>
                <a:effectLst/>
                <a:latin typeface="+mn-lt"/>
                <a:ea typeface="+mn-ea"/>
                <a:cs typeface="+mn-cs"/>
              </a:rPr>
              <a:t>做差得到。也大大的提升了速度</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13</a:t>
            </a:fld>
            <a:endParaRPr lang="zh-CN" altLang="en-US"/>
          </a:p>
        </p:txBody>
      </p:sp>
    </p:spTree>
    <p:extLst>
      <p:ext uri="{BB962C8B-B14F-4D97-AF65-F5344CB8AC3E}">
        <p14:creationId xmlns:p14="http://schemas.microsoft.com/office/powerpoint/2010/main" val="3710074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Histogram</a:t>
            </a:r>
            <a:r>
              <a:rPr lang="zh-CN" altLang="en-US" sz="1200" b="0" i="0" kern="1200" dirty="0" smtClean="0">
                <a:solidFill>
                  <a:schemeClr val="tx1"/>
                </a:solidFill>
                <a:effectLst/>
                <a:latin typeface="+mn-lt"/>
                <a:ea typeface="+mn-ea"/>
                <a:cs typeface="+mn-cs"/>
              </a:rPr>
              <a:t>算法之上，</a:t>
            </a:r>
            <a:r>
              <a:rPr lang="en-US" altLang="zh-CN" sz="1200" b="0" i="0" kern="1200" dirty="0" err="1" smtClean="0">
                <a:solidFill>
                  <a:schemeClr val="tx1"/>
                </a:solidFill>
                <a:effectLst/>
                <a:latin typeface="+mn-lt"/>
                <a:ea typeface="+mn-ea"/>
                <a:cs typeface="+mn-cs"/>
              </a:rPr>
              <a:t>LightGBM</a:t>
            </a:r>
            <a:r>
              <a:rPr lang="zh-CN" altLang="en-US" sz="1200" b="0" i="0" kern="1200" dirty="0" smtClean="0">
                <a:solidFill>
                  <a:schemeClr val="tx1"/>
                </a:solidFill>
                <a:effectLst/>
                <a:latin typeface="+mn-lt"/>
                <a:ea typeface="+mn-ea"/>
                <a:cs typeface="+mn-cs"/>
              </a:rPr>
              <a:t>进行进一步的优化。首先它抛弃了大多数</a:t>
            </a:r>
            <a:r>
              <a:rPr lang="en-US" altLang="zh-CN" sz="1200" b="0" i="0" kern="1200" dirty="0"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工具使用的按层生长 </a:t>
            </a:r>
            <a:r>
              <a:rPr lang="en-US" altLang="zh-CN" sz="1200" b="0" i="0" kern="1200" dirty="0" smtClean="0">
                <a:solidFill>
                  <a:schemeClr val="tx1"/>
                </a:solidFill>
                <a:effectLst/>
                <a:latin typeface="+mn-lt"/>
                <a:ea typeface="+mn-ea"/>
                <a:cs typeface="+mn-cs"/>
              </a:rPr>
              <a:t>(level-wise)</a:t>
            </a:r>
            <a:r>
              <a:rPr lang="zh-CN" altLang="en-US" sz="1200" b="0" i="0" kern="1200" dirty="0" smtClean="0">
                <a:solidFill>
                  <a:schemeClr val="tx1"/>
                </a:solidFill>
                <a:effectLst/>
                <a:latin typeface="+mn-lt"/>
                <a:ea typeface="+mn-ea"/>
                <a:cs typeface="+mn-cs"/>
              </a:rPr>
              <a:t>的决策树生长策略，而使用了带有深度限制的按叶子生长 </a:t>
            </a:r>
            <a:r>
              <a:rPr lang="en-US" altLang="zh-CN" sz="1200" b="0" i="0" kern="1200" dirty="0" smtClean="0">
                <a:solidFill>
                  <a:schemeClr val="tx1"/>
                </a:solidFill>
                <a:effectLst/>
                <a:latin typeface="+mn-lt"/>
                <a:ea typeface="+mn-ea"/>
                <a:cs typeface="+mn-cs"/>
              </a:rPr>
              <a:t>(leaf-wise)</a:t>
            </a:r>
            <a:r>
              <a:rPr lang="zh-CN" altLang="en-US" sz="1200" b="0" i="0" kern="1200" dirty="0" smtClean="0">
                <a:solidFill>
                  <a:schemeClr val="tx1"/>
                </a:solidFill>
                <a:effectLst/>
                <a:latin typeface="+mn-lt"/>
                <a:ea typeface="+mn-ea"/>
                <a:cs typeface="+mn-cs"/>
              </a:rPr>
              <a:t>算法。</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14</a:t>
            </a:fld>
            <a:endParaRPr lang="zh-CN" altLang="en-US"/>
          </a:p>
        </p:txBody>
      </p:sp>
    </p:spTree>
    <p:extLst>
      <p:ext uri="{BB962C8B-B14F-4D97-AF65-F5344CB8AC3E}">
        <p14:creationId xmlns:p14="http://schemas.microsoft.com/office/powerpoint/2010/main" val="239136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15</a:t>
            </a:fld>
            <a:endParaRPr lang="zh-CN" altLang="en-US"/>
          </a:p>
        </p:txBody>
      </p:sp>
    </p:spTree>
    <p:extLst>
      <p:ext uri="{BB962C8B-B14F-4D97-AF65-F5344CB8AC3E}">
        <p14:creationId xmlns:p14="http://schemas.microsoft.com/office/powerpoint/2010/main" val="3782625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pPr/>
              <a:t>16</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58387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如图，是在相同的数据集使用</a:t>
            </a:r>
            <a:r>
              <a:rPr lang="en-US" altLang="zh-CN" dirty="0" err="1" smtClean="0"/>
              <a:t>xgboost</a:t>
            </a:r>
            <a:r>
              <a:rPr lang="zh-CN" altLang="en-US" dirty="0" smtClean="0"/>
              <a:t>和使用</a:t>
            </a:r>
            <a:r>
              <a:rPr lang="en-US" altLang="zh-CN" dirty="0" err="1" smtClean="0"/>
              <a:t>lightgbm</a:t>
            </a:r>
            <a:r>
              <a:rPr lang="zh-CN" altLang="en-US" dirty="0" smtClean="0"/>
              <a:t>运行时间的对比，可以看出使用</a:t>
            </a:r>
            <a:r>
              <a:rPr lang="en-US" altLang="zh-CN" dirty="0" err="1" smtClean="0"/>
              <a:t>lightgbm</a:t>
            </a:r>
            <a:r>
              <a:rPr lang="zh-CN" altLang="en-US" dirty="0" smtClean="0"/>
              <a:t>时间远远少于</a:t>
            </a:r>
            <a:r>
              <a:rPr lang="en-US" altLang="zh-CN" dirty="0" err="1" smtClean="0"/>
              <a:t>xgboost</a:t>
            </a:r>
            <a:r>
              <a:rPr lang="zh-CN" altLang="en-US" dirty="0" smtClean="0"/>
              <a:t>的时间</a:t>
            </a:r>
            <a:endParaRPr lang="en-US" altLang="zh-CN" dirty="0" smtClean="0"/>
          </a:p>
        </p:txBody>
      </p:sp>
      <p:sp>
        <p:nvSpPr>
          <p:cNvPr id="4" name="灯片编号占位符 3"/>
          <p:cNvSpPr>
            <a:spLocks noGrp="1"/>
          </p:cNvSpPr>
          <p:nvPr>
            <p:ph type="sldNum" sz="quarter" idx="10"/>
          </p:nvPr>
        </p:nvSpPr>
        <p:spPr/>
        <p:txBody>
          <a:bodyPr/>
          <a:lstStyle/>
          <a:p>
            <a:fld id="{793AD677-048F-409F-AACD-0A0B5EF61C8C}" type="slidenum">
              <a:rPr lang="zh-CN" altLang="en-US" smtClean="0"/>
              <a:t>17</a:t>
            </a:fld>
            <a:endParaRPr lang="zh-CN" altLang="en-US"/>
          </a:p>
        </p:txBody>
      </p:sp>
    </p:spTree>
    <p:extLst>
      <p:ext uri="{BB962C8B-B14F-4D97-AF65-F5344CB8AC3E}">
        <p14:creationId xmlns:p14="http://schemas.microsoft.com/office/powerpoint/2010/main" val="920157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这张图是在相同的数据集使用</a:t>
            </a:r>
            <a:r>
              <a:rPr lang="en-US" altLang="zh-CN" dirty="0" err="1" smtClean="0"/>
              <a:t>xgboost</a:t>
            </a:r>
            <a:r>
              <a:rPr lang="zh-CN" altLang="en-US" dirty="0" smtClean="0"/>
              <a:t>和使用</a:t>
            </a:r>
            <a:r>
              <a:rPr lang="en-US" altLang="zh-CN" dirty="0" err="1" smtClean="0"/>
              <a:t>lightgbm</a:t>
            </a:r>
            <a:r>
              <a:rPr lang="zh-CN" altLang="en-US" dirty="0" smtClean="0"/>
              <a:t>内存消耗的对比，可以看出使用</a:t>
            </a:r>
            <a:r>
              <a:rPr lang="en-US" altLang="zh-CN" dirty="0" err="1" smtClean="0"/>
              <a:t>lightgbm</a:t>
            </a:r>
            <a:r>
              <a:rPr lang="zh-CN" altLang="en-US" dirty="0" smtClean="0"/>
              <a:t>内存消耗远远少于</a:t>
            </a:r>
            <a:r>
              <a:rPr lang="en-US" altLang="zh-CN" dirty="0" err="1" smtClean="0"/>
              <a:t>xgboost</a:t>
            </a:r>
            <a:r>
              <a:rPr lang="zh-CN" altLang="en-US" dirty="0" smtClean="0"/>
              <a:t>的内存消耗</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18</a:t>
            </a:fld>
            <a:endParaRPr lang="zh-CN" altLang="en-US"/>
          </a:p>
        </p:txBody>
      </p:sp>
    </p:spTree>
    <p:extLst>
      <p:ext uri="{BB962C8B-B14F-4D97-AF65-F5344CB8AC3E}">
        <p14:creationId xmlns:p14="http://schemas.microsoft.com/office/powerpoint/2010/main" val="379159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这张图是在相同的数据集使用</a:t>
            </a:r>
            <a:r>
              <a:rPr lang="en-US" altLang="zh-CN" dirty="0" err="1" smtClean="0"/>
              <a:t>xgboost</a:t>
            </a:r>
            <a:r>
              <a:rPr lang="zh-CN" altLang="en-US" dirty="0" smtClean="0"/>
              <a:t>和使用</a:t>
            </a:r>
            <a:r>
              <a:rPr lang="en-US" altLang="zh-CN" dirty="0" err="1" smtClean="0"/>
              <a:t>lightgbm</a:t>
            </a:r>
            <a:r>
              <a:rPr lang="zh-CN" altLang="en-US" dirty="0" smtClean="0"/>
              <a:t>准确率的对比，可以看出使用</a:t>
            </a:r>
            <a:r>
              <a:rPr lang="en-US" altLang="zh-CN" dirty="0" err="1" smtClean="0"/>
              <a:t>lightgbm</a:t>
            </a:r>
            <a:r>
              <a:rPr lang="zh-CN" altLang="en-US" dirty="0" smtClean="0"/>
              <a:t>准确率比</a:t>
            </a:r>
            <a:r>
              <a:rPr lang="en-US" altLang="zh-CN" dirty="0" err="1" smtClean="0"/>
              <a:t>xgboost</a:t>
            </a:r>
            <a:r>
              <a:rPr lang="zh-CN" altLang="en-US" dirty="0" smtClean="0"/>
              <a:t>高一点，</a:t>
            </a:r>
            <a:r>
              <a:rPr lang="zh-CN" altLang="en-US" sz="1200" b="0" i="0" kern="1200" dirty="0" smtClean="0">
                <a:solidFill>
                  <a:schemeClr val="tx1"/>
                </a:solidFill>
                <a:effectLst/>
                <a:latin typeface="+mn-lt"/>
                <a:ea typeface="+mn-ea"/>
                <a:cs typeface="+mn-cs"/>
              </a:rPr>
              <a:t>从多个实验数据可以看出，</a:t>
            </a:r>
            <a:r>
              <a:rPr lang="en-US" altLang="zh-CN" sz="1200" b="0" i="0" kern="1200" dirty="0" err="1" smtClean="0">
                <a:solidFill>
                  <a:schemeClr val="tx1"/>
                </a:solidFill>
                <a:effectLst/>
                <a:latin typeface="+mn-lt"/>
                <a:ea typeface="+mn-ea"/>
                <a:cs typeface="+mn-cs"/>
              </a:rPr>
              <a:t>LightGBM</a:t>
            </a:r>
            <a:r>
              <a:rPr lang="zh-CN" altLang="en-US" sz="1200" b="0" i="0" kern="1200" dirty="0" smtClean="0">
                <a:solidFill>
                  <a:schemeClr val="tx1"/>
                </a:solidFill>
                <a:effectLst/>
                <a:latin typeface="+mn-lt"/>
                <a:ea typeface="+mn-ea"/>
                <a:cs typeface="+mn-cs"/>
              </a:rPr>
              <a:t>在不损失学习精度的情况下，不仅比</a:t>
            </a:r>
            <a:r>
              <a:rPr lang="en-US" altLang="zh-CN" sz="1200" b="0" i="0" kern="1200" dirty="0" err="1" smtClean="0">
                <a:solidFill>
                  <a:schemeClr val="tx1"/>
                </a:solidFill>
                <a:effectLst/>
                <a:latin typeface="+mn-lt"/>
                <a:ea typeface="+mn-ea"/>
                <a:cs typeface="+mn-cs"/>
              </a:rPr>
              <a:t>XGBoost</a:t>
            </a:r>
            <a:r>
              <a:rPr lang="zh-CN" altLang="en-US" sz="1200" b="0" i="0" kern="1200" dirty="0" smtClean="0">
                <a:solidFill>
                  <a:schemeClr val="tx1"/>
                </a:solidFill>
                <a:effectLst/>
                <a:latin typeface="+mn-lt"/>
                <a:ea typeface="+mn-ea"/>
                <a:cs typeface="+mn-cs"/>
              </a:rPr>
              <a:t>快，且占用内存低。此外</a:t>
            </a:r>
            <a:r>
              <a:rPr lang="en-US" altLang="zh-CN" sz="1200" b="0" i="0" kern="1200" dirty="0" err="1" smtClean="0">
                <a:solidFill>
                  <a:schemeClr val="tx1"/>
                </a:solidFill>
                <a:effectLst/>
                <a:latin typeface="+mn-lt"/>
                <a:ea typeface="+mn-ea"/>
                <a:cs typeface="+mn-cs"/>
              </a:rPr>
              <a:t>lightgbm</a:t>
            </a:r>
            <a:r>
              <a:rPr lang="zh-CN" altLang="en-US" sz="1200" b="0" i="0" kern="1200" dirty="0" smtClean="0">
                <a:solidFill>
                  <a:schemeClr val="tx1"/>
                </a:solidFill>
                <a:effectLst/>
                <a:latin typeface="+mn-lt"/>
                <a:ea typeface="+mn-ea"/>
                <a:cs typeface="+mn-cs"/>
              </a:rPr>
              <a:t>还具有</a:t>
            </a:r>
            <a:r>
              <a:rPr lang="zh-CN" altLang="en-US" sz="1200" dirty="0" smtClean="0">
                <a:solidFill>
                  <a:schemeClr val="bg1"/>
                </a:solidFill>
                <a:latin typeface="-apple-system"/>
              </a:rPr>
              <a:t>支持并行化学习，可处理大规模数据的优点。</a:t>
            </a:r>
            <a:endParaRPr lang="zh-CN" altLang="en-US" sz="1200" dirty="0" smtClean="0">
              <a:solidFill>
                <a:schemeClr val="bg1"/>
              </a:solidFill>
            </a:endParaRPr>
          </a:p>
          <a:p>
            <a:endParaRPr lang="en-US" altLang="zh-CN" dirty="0" smtClean="0"/>
          </a:p>
        </p:txBody>
      </p:sp>
      <p:sp>
        <p:nvSpPr>
          <p:cNvPr id="4" name="灯片编号占位符 3"/>
          <p:cNvSpPr>
            <a:spLocks noGrp="1"/>
          </p:cNvSpPr>
          <p:nvPr>
            <p:ph type="sldNum" sz="quarter" idx="10"/>
          </p:nvPr>
        </p:nvSpPr>
        <p:spPr/>
        <p:txBody>
          <a:bodyPr/>
          <a:lstStyle/>
          <a:p>
            <a:fld id="{793AD677-048F-409F-AACD-0A0B5EF61C8C}" type="slidenum">
              <a:rPr lang="zh-CN" altLang="en-US" smtClean="0"/>
              <a:t>19</a:t>
            </a:fld>
            <a:endParaRPr lang="zh-CN" altLang="en-US"/>
          </a:p>
        </p:txBody>
      </p:sp>
    </p:spTree>
    <p:extLst>
      <p:ext uri="{BB962C8B-B14F-4D97-AF65-F5344CB8AC3E}">
        <p14:creationId xmlns:p14="http://schemas.microsoft.com/office/powerpoint/2010/main" val="2648846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pPr/>
              <a:t>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0883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通过前面的观察我们可以总结出</a:t>
            </a:r>
            <a:r>
              <a:rPr lang="en-US" altLang="zh-CN" sz="1200" b="0" i="0" kern="1200" dirty="0" err="1" smtClean="0">
                <a:solidFill>
                  <a:schemeClr val="tx1"/>
                </a:solidFill>
                <a:effectLst/>
                <a:latin typeface="+mn-lt"/>
                <a:ea typeface="+mn-ea"/>
                <a:cs typeface="+mn-cs"/>
              </a:rPr>
              <a:t>LightGBM</a:t>
            </a:r>
            <a:r>
              <a:rPr lang="zh-CN" altLang="en-US" sz="1200" b="0" i="0" kern="1200" dirty="0" smtClean="0">
                <a:solidFill>
                  <a:schemeClr val="tx1"/>
                </a:solidFill>
                <a:effectLst/>
                <a:latin typeface="+mn-lt"/>
                <a:ea typeface="+mn-ea"/>
                <a:cs typeface="+mn-cs"/>
              </a:rPr>
              <a:t>有以下优点</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20</a:t>
            </a:fld>
            <a:endParaRPr lang="zh-CN" altLang="en-US"/>
          </a:p>
        </p:txBody>
      </p:sp>
    </p:spTree>
    <p:extLst>
      <p:ext uri="{BB962C8B-B14F-4D97-AF65-F5344CB8AC3E}">
        <p14:creationId xmlns:p14="http://schemas.microsoft.com/office/powerpoint/2010/main" val="4184133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pPr/>
              <a:t>21</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2367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23</a:t>
            </a:fld>
            <a:endParaRPr lang="zh-CN" altLang="en-US"/>
          </a:p>
        </p:txBody>
      </p:sp>
    </p:spTree>
    <p:extLst>
      <p:ext uri="{BB962C8B-B14F-4D97-AF65-F5344CB8AC3E}">
        <p14:creationId xmlns:p14="http://schemas.microsoft.com/office/powerpoint/2010/main" val="3245872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27</a:t>
            </a:fld>
            <a:endParaRPr lang="zh-CN" altLang="en-US"/>
          </a:p>
        </p:txBody>
      </p:sp>
    </p:spTree>
    <p:extLst>
      <p:ext uri="{BB962C8B-B14F-4D97-AF65-F5344CB8AC3E}">
        <p14:creationId xmlns:p14="http://schemas.microsoft.com/office/powerpoint/2010/main" val="2233690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从图中可以看出，训练集包含</a:t>
            </a:r>
            <a:r>
              <a:rPr lang="en-US" altLang="zh-CN" dirty="0" smtClean="0"/>
              <a:t>10886</a:t>
            </a:r>
            <a:r>
              <a:rPr lang="zh-CN" altLang="en-US" dirty="0" smtClean="0"/>
              <a:t>行数据，</a:t>
            </a:r>
            <a:r>
              <a:rPr lang="en-US" altLang="zh-CN" dirty="0" smtClean="0"/>
              <a:t>12</a:t>
            </a:r>
            <a:r>
              <a:rPr lang="zh-CN" altLang="en-US" dirty="0" smtClean="0"/>
              <a:t>个列，从其中可以发现整个数据集不包含空值</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31</a:t>
            </a:fld>
            <a:endParaRPr lang="zh-CN" altLang="en-US"/>
          </a:p>
        </p:txBody>
      </p:sp>
    </p:spTree>
    <p:extLst>
      <p:ext uri="{BB962C8B-B14F-4D97-AF65-F5344CB8AC3E}">
        <p14:creationId xmlns:p14="http://schemas.microsoft.com/office/powerpoint/2010/main" val="4135814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从图中可以发现数据的最后</a:t>
            </a:r>
            <a:r>
              <a:rPr lang="en-US" altLang="zh-CN" dirty="0" smtClean="0"/>
              <a:t>3</a:t>
            </a:r>
            <a:r>
              <a:rPr lang="zh-CN" altLang="en-US" dirty="0" smtClean="0"/>
              <a:t>列</a:t>
            </a:r>
            <a:r>
              <a:rPr lang="en-US" altLang="zh-CN" dirty="0" smtClean="0"/>
              <a:t>casual </a:t>
            </a:r>
            <a:r>
              <a:rPr lang="zh-CN" altLang="en-US" dirty="0" smtClean="0"/>
              <a:t>、</a:t>
            </a:r>
            <a:r>
              <a:rPr lang="en-US" altLang="zh-CN" dirty="0" smtClean="0"/>
              <a:t>registered </a:t>
            </a:r>
            <a:r>
              <a:rPr lang="zh-CN" altLang="en-US" dirty="0" smtClean="0"/>
              <a:t>、</a:t>
            </a:r>
            <a:r>
              <a:rPr lang="en-US" altLang="zh-CN" dirty="0" smtClean="0"/>
              <a:t>count </a:t>
            </a:r>
            <a:r>
              <a:rPr lang="zh-CN" altLang="en-US" dirty="0" smtClean="0"/>
              <a:t>表示的是使用共享单车的总人数，我们此次预测的目标就是预测某一天使用共享单车的用户数，所以前</a:t>
            </a:r>
            <a:r>
              <a:rPr lang="en-US" altLang="zh-CN" dirty="0" smtClean="0"/>
              <a:t>9</a:t>
            </a:r>
            <a:r>
              <a:rPr lang="zh-CN" altLang="en-US" dirty="0" smtClean="0"/>
              <a:t>列是我们预测的依据，后续我们将先查看下前</a:t>
            </a:r>
            <a:r>
              <a:rPr lang="en-US" altLang="zh-CN" dirty="0" smtClean="0"/>
              <a:t>9</a:t>
            </a:r>
            <a:r>
              <a:rPr lang="zh-CN" altLang="en-US" dirty="0" smtClean="0"/>
              <a:t>列表示的因素对共享单车使用人数的影响。</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32</a:t>
            </a:fld>
            <a:endParaRPr lang="zh-CN" altLang="en-US"/>
          </a:p>
        </p:txBody>
      </p:sp>
    </p:spTree>
    <p:extLst>
      <p:ext uri="{BB962C8B-B14F-4D97-AF65-F5344CB8AC3E}">
        <p14:creationId xmlns:p14="http://schemas.microsoft.com/office/powerpoint/2010/main" val="2973819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34</a:t>
            </a:fld>
            <a:endParaRPr lang="zh-CN" altLang="en-US"/>
          </a:p>
        </p:txBody>
      </p:sp>
    </p:spTree>
    <p:extLst>
      <p:ext uri="{BB962C8B-B14F-4D97-AF65-F5344CB8AC3E}">
        <p14:creationId xmlns:p14="http://schemas.microsoft.com/office/powerpoint/2010/main" val="3691701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下面看下各个数据的统计描述情况</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35</a:t>
            </a:fld>
            <a:endParaRPr lang="zh-CN" altLang="en-US"/>
          </a:p>
        </p:txBody>
      </p:sp>
    </p:spTree>
    <p:extLst>
      <p:ext uri="{BB962C8B-B14F-4D97-AF65-F5344CB8AC3E}">
        <p14:creationId xmlns:p14="http://schemas.microsoft.com/office/powerpoint/2010/main" val="4007961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数据密度分布的偏斜比较严重，且有一个很长的尾，所以希望能把这一列数据的长尾处理一下，先排除掉</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个标准差以外的数据，得到如右图所示分布，发现数据波动依然很大，而我们希望波动相对稳定，否则容易产生过拟合，所以我选择对数据取对数，来使得数据稳定。</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36</a:t>
            </a:fld>
            <a:endParaRPr lang="zh-CN" altLang="en-US"/>
          </a:p>
        </p:txBody>
      </p:sp>
    </p:spTree>
    <p:extLst>
      <p:ext uri="{BB962C8B-B14F-4D97-AF65-F5344CB8AC3E}">
        <p14:creationId xmlns:p14="http://schemas.microsoft.com/office/powerpoint/2010/main" val="3665000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如图为经过对数变换后数据分布，发现分布更均匀，大小差异也缩小了，使用这样的标签会增大模型的准确度。</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37</a:t>
            </a:fld>
            <a:endParaRPr lang="zh-CN" altLang="en-US"/>
          </a:p>
        </p:txBody>
      </p:sp>
    </p:spTree>
    <p:extLst>
      <p:ext uri="{BB962C8B-B14F-4D97-AF65-F5344CB8AC3E}">
        <p14:creationId xmlns:p14="http://schemas.microsoft.com/office/powerpoint/2010/main" val="3483369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pPr/>
              <a:t>3</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51712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下面看下温度、体感温度是否有异常值，观察如图所示的分布，发现温度、体感温度分布大体上没什么问题</a:t>
            </a:r>
          </a:p>
        </p:txBody>
      </p:sp>
      <p:sp>
        <p:nvSpPr>
          <p:cNvPr id="4" name="灯片编号占位符 3"/>
          <p:cNvSpPr>
            <a:spLocks noGrp="1"/>
          </p:cNvSpPr>
          <p:nvPr>
            <p:ph type="sldNum" sz="quarter" idx="10"/>
          </p:nvPr>
        </p:nvSpPr>
        <p:spPr/>
        <p:txBody>
          <a:bodyPr/>
          <a:lstStyle/>
          <a:p>
            <a:fld id="{793AD677-048F-409F-AACD-0A0B5EF61C8C}" type="slidenum">
              <a:rPr lang="zh-CN" altLang="en-US" smtClean="0"/>
              <a:t>38</a:t>
            </a:fld>
            <a:endParaRPr lang="zh-CN" altLang="en-US"/>
          </a:p>
        </p:txBody>
      </p:sp>
    </p:spTree>
    <p:extLst>
      <p:ext uri="{BB962C8B-B14F-4D97-AF65-F5344CB8AC3E}">
        <p14:creationId xmlns:p14="http://schemas.microsoft.com/office/powerpoint/2010/main" val="2073108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下面看下湿度和风速分布情况，发现湿度的分布还是没什么问题的，但风速为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的数据很多，但通过前边的观察统计可知整体数据是不包含缺失值的，所以可以推测到，数据本身应该是有缺失的，但是用</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填充了，这些风速为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的数据会对预测产生干扰，所以我选择使用随机森林根据相同的年份，月份，季节，温度，湿度等几个特征填充下风速的缺失值。填充之后结果如图所示。</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39</a:t>
            </a:fld>
            <a:endParaRPr lang="zh-CN" altLang="en-US"/>
          </a:p>
        </p:txBody>
      </p:sp>
    </p:spTree>
    <p:extLst>
      <p:ext uri="{BB962C8B-B14F-4D97-AF65-F5344CB8AC3E}">
        <p14:creationId xmlns:p14="http://schemas.microsoft.com/office/powerpoint/2010/main" val="3293461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从结果可以看出</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atemp</a:t>
            </a:r>
            <a:r>
              <a:rPr lang="en-US" altLang="zh-CN" sz="1200" b="0" i="0" kern="1200" dirty="0" smtClean="0">
                <a:solidFill>
                  <a:schemeClr val="tx1"/>
                </a:solidFill>
                <a:effectLst/>
                <a:latin typeface="+mn-lt"/>
                <a:ea typeface="+mn-ea"/>
                <a:cs typeface="+mn-cs"/>
              </a:rPr>
              <a:t>, humidity</a:t>
            </a:r>
            <a:r>
              <a:rPr lang="zh-CN" altLang="en-US" sz="1200" b="0" i="0" kern="1200" dirty="0" smtClean="0">
                <a:solidFill>
                  <a:schemeClr val="tx1"/>
                </a:solidFill>
                <a:effectLst/>
                <a:latin typeface="+mn-lt"/>
                <a:ea typeface="+mn-ea"/>
                <a:cs typeface="+mn-cs"/>
              </a:rPr>
              <a:t>低度偏态</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windspeed</a:t>
            </a:r>
            <a:r>
              <a:rPr lang="zh-CN" altLang="en-US" sz="1200" b="0" i="0" kern="1200" dirty="0" smtClean="0">
                <a:solidFill>
                  <a:schemeClr val="tx1"/>
                </a:solidFill>
                <a:effectLst/>
                <a:latin typeface="+mn-lt"/>
                <a:ea typeface="+mn-ea"/>
                <a:cs typeface="+mn-cs"/>
              </a:rPr>
              <a:t>中度偏态</a:t>
            </a:r>
            <a:r>
              <a:rPr lang="en-US" altLang="zh-CN" sz="1200" b="0" i="0" kern="1200" dirty="0" smtClean="0">
                <a:solidFill>
                  <a:schemeClr val="tx1"/>
                </a:solidFill>
                <a:effectLst/>
                <a:latin typeface="+mn-lt"/>
                <a:ea typeface="+mn-ea"/>
                <a:cs typeface="+mn-cs"/>
              </a:rPr>
              <a:t>, casual, registered, count</a:t>
            </a:r>
            <a:r>
              <a:rPr lang="zh-CN" altLang="en-US" sz="1200" b="0" i="0" kern="1200" dirty="0" smtClean="0">
                <a:solidFill>
                  <a:schemeClr val="tx1"/>
                </a:solidFill>
                <a:effectLst/>
                <a:latin typeface="+mn-lt"/>
                <a:ea typeface="+mn-ea"/>
                <a:cs typeface="+mn-cs"/>
              </a:rPr>
              <a:t>高度偏态； </a:t>
            </a:r>
            <a:r>
              <a:rPr lang="en-US" altLang="zh-CN" sz="1200" b="0" i="0" kern="1200" dirty="0" smtClean="0">
                <a:solidFill>
                  <a:schemeClr val="tx1"/>
                </a:solidFill>
                <a:effectLst/>
                <a:latin typeface="+mn-lt"/>
                <a:ea typeface="+mn-ea"/>
                <a:cs typeface="+mn-cs"/>
              </a:rPr>
              <a:t>temp, </a:t>
            </a:r>
            <a:r>
              <a:rPr lang="en-US" altLang="zh-CN" sz="1200" b="0" i="0" kern="1200" dirty="0" err="1" smtClean="0">
                <a:solidFill>
                  <a:schemeClr val="tx1"/>
                </a:solidFill>
                <a:effectLst/>
                <a:latin typeface="+mn-lt"/>
                <a:ea typeface="+mn-ea"/>
                <a:cs typeface="+mn-cs"/>
              </a:rPr>
              <a:t>atemp</a:t>
            </a:r>
            <a:r>
              <a:rPr lang="en-US" altLang="zh-CN" sz="1200" b="0" i="0" kern="1200" dirty="0" smtClean="0">
                <a:solidFill>
                  <a:schemeClr val="tx1"/>
                </a:solidFill>
                <a:effectLst/>
                <a:latin typeface="+mn-lt"/>
                <a:ea typeface="+mn-ea"/>
                <a:cs typeface="+mn-cs"/>
              </a:rPr>
              <a:t>, humidity</a:t>
            </a:r>
            <a:r>
              <a:rPr lang="zh-CN" altLang="en-US" sz="1200" b="0" i="0" kern="1200" dirty="0" smtClean="0">
                <a:solidFill>
                  <a:schemeClr val="tx1"/>
                </a:solidFill>
                <a:effectLst/>
                <a:latin typeface="+mn-lt"/>
                <a:ea typeface="+mn-ea"/>
                <a:cs typeface="+mn-cs"/>
              </a:rPr>
              <a:t>为平峰分布</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windspeed,casual</a:t>
            </a:r>
            <a:r>
              <a:rPr lang="en-US" altLang="zh-CN" sz="1200" b="0" i="0" kern="1200" dirty="0" smtClean="0">
                <a:solidFill>
                  <a:schemeClr val="tx1"/>
                </a:solidFill>
                <a:effectLst/>
                <a:latin typeface="+mn-lt"/>
                <a:ea typeface="+mn-ea"/>
                <a:cs typeface="+mn-cs"/>
              </a:rPr>
              <a:t>, registered, count</a:t>
            </a:r>
            <a:r>
              <a:rPr lang="zh-CN" altLang="en-US" sz="1200" b="0" i="0" kern="1200" dirty="0" smtClean="0">
                <a:solidFill>
                  <a:schemeClr val="tx1"/>
                </a:solidFill>
                <a:effectLst/>
                <a:latin typeface="+mn-lt"/>
                <a:ea typeface="+mn-ea"/>
                <a:cs typeface="+mn-cs"/>
              </a:rPr>
              <a:t>为尖峰分布。</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40</a:t>
            </a:fld>
            <a:endParaRPr lang="zh-CN" altLang="en-US"/>
          </a:p>
        </p:txBody>
      </p:sp>
    </p:spTree>
    <p:extLst>
      <p:ext uri="{BB962C8B-B14F-4D97-AF65-F5344CB8AC3E}">
        <p14:creationId xmlns:p14="http://schemas.microsoft.com/office/powerpoint/2010/main" val="3576804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下面我们对数据进行探索性分析</a:t>
            </a:r>
            <a:endParaRPr lang="en-US" altLang="zh-CN" dirty="0" smtClean="0"/>
          </a:p>
          <a:p>
            <a:r>
              <a:rPr lang="zh-CN" altLang="en-US" dirty="0" smtClean="0"/>
              <a:t>首先我们看一下会员与非会员租赁数量和各个属性的关系</a:t>
            </a:r>
            <a:endParaRPr lang="en-US" altLang="zh-CN" dirty="0" smtClean="0"/>
          </a:p>
          <a:p>
            <a:r>
              <a:rPr lang="zh-CN" altLang="en-US" dirty="0" smtClean="0"/>
              <a:t>从图中可以看出</a:t>
            </a:r>
            <a:endParaRPr lang="en-US" altLang="zh-CN" dirty="0" smtClean="0"/>
          </a:p>
          <a:p>
            <a:r>
              <a:rPr lang="en-US" altLang="zh-CN" dirty="0" smtClean="0"/>
              <a:t>1.</a:t>
            </a:r>
            <a:r>
              <a:rPr lang="zh-CN" altLang="en-US" sz="1200" b="0" i="0" kern="1200" dirty="0" smtClean="0">
                <a:solidFill>
                  <a:schemeClr val="tx1"/>
                </a:solidFill>
                <a:effectLst/>
                <a:latin typeface="+mn-lt"/>
                <a:ea typeface="+mn-ea"/>
                <a:cs typeface="+mn-cs"/>
              </a:rPr>
              <a:t>会员在工作日出行多，节假日出行少，临时用户则相反；</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一季度出行人数总体偏少；</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租赁数量随天气等级上升而减少；</a:t>
            </a:r>
            <a:endParaRPr lang="en-US" altLang="zh-CN" dirty="0" smtClean="0"/>
          </a:p>
        </p:txBody>
      </p:sp>
      <p:sp>
        <p:nvSpPr>
          <p:cNvPr id="4" name="灯片编号占位符 3"/>
          <p:cNvSpPr>
            <a:spLocks noGrp="1"/>
          </p:cNvSpPr>
          <p:nvPr>
            <p:ph type="sldNum" sz="quarter" idx="10"/>
          </p:nvPr>
        </p:nvSpPr>
        <p:spPr/>
        <p:txBody>
          <a:bodyPr/>
          <a:lstStyle/>
          <a:p>
            <a:fld id="{793AD677-048F-409F-AACD-0A0B5EF61C8C}" type="slidenum">
              <a:rPr lang="zh-CN" altLang="en-US" smtClean="0"/>
              <a:t>41</a:t>
            </a:fld>
            <a:endParaRPr lang="zh-CN" altLang="en-US"/>
          </a:p>
        </p:txBody>
      </p:sp>
    </p:spTree>
    <p:extLst>
      <p:ext uri="{BB962C8B-B14F-4D97-AF65-F5344CB8AC3E}">
        <p14:creationId xmlns:p14="http://schemas.microsoft.com/office/powerpoint/2010/main" val="1416589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一天中的不同时间</a:t>
            </a:r>
            <a:r>
              <a:rPr lang="zh-CN" altLang="en-US" sz="1200" b="0" i="0" kern="1200" dirty="0" smtClean="0">
                <a:solidFill>
                  <a:schemeClr val="tx1"/>
                </a:solidFill>
                <a:effectLst/>
                <a:latin typeface="+mn-lt"/>
                <a:ea typeface="+mn-ea"/>
                <a:cs typeface="+mn-cs"/>
              </a:rPr>
              <a:t>对租赁情况影响明显，会员呈现两个高峰，非会员呈现一个正态分布；</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租赁数量随风速增大而减少；</a:t>
            </a: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温度、湿度对非会员影响比较大，对会员影响较小。</a:t>
            </a:r>
          </a:p>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42</a:t>
            </a:fld>
            <a:endParaRPr lang="zh-CN" altLang="en-US"/>
          </a:p>
        </p:txBody>
      </p:sp>
    </p:spTree>
    <p:extLst>
      <p:ext uri="{BB962C8B-B14F-4D97-AF65-F5344CB8AC3E}">
        <p14:creationId xmlns:p14="http://schemas.microsoft.com/office/powerpoint/2010/main" val="2481262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下面我们看下</a:t>
            </a:r>
            <a:r>
              <a:rPr lang="zh-CN" altLang="en-US" sz="1200" b="0" i="0" kern="1200" dirty="0" smtClean="0">
                <a:solidFill>
                  <a:schemeClr val="tx1"/>
                </a:solidFill>
                <a:effectLst/>
                <a:latin typeface="+mn-lt"/>
                <a:ea typeface="+mn-ea"/>
                <a:cs typeface="+mn-cs"/>
              </a:rPr>
              <a:t>各个特征与每小时租车总量（</a:t>
            </a:r>
            <a:r>
              <a:rPr lang="en-US" altLang="zh-CN" sz="1200" b="0" i="0" kern="1200" dirty="0" smtClean="0">
                <a:solidFill>
                  <a:schemeClr val="tx1"/>
                </a:solidFill>
                <a:effectLst/>
                <a:latin typeface="+mn-lt"/>
                <a:ea typeface="+mn-ea"/>
                <a:cs typeface="+mn-cs"/>
              </a:rPr>
              <a:t>count</a:t>
            </a:r>
            <a:r>
              <a:rPr lang="zh-CN" altLang="en-US" sz="1200" b="0" i="0" kern="1200" dirty="0" smtClean="0">
                <a:solidFill>
                  <a:schemeClr val="tx1"/>
                </a:solidFill>
                <a:effectLst/>
                <a:latin typeface="+mn-lt"/>
                <a:ea typeface="+mn-ea"/>
                <a:cs typeface="+mn-cs"/>
              </a:rPr>
              <a:t>）的相关性</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count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registered</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casual</a:t>
            </a:r>
            <a:r>
              <a:rPr lang="zh-CN" altLang="en-US" sz="1200" b="0" i="0" kern="1200" dirty="0" smtClean="0">
                <a:solidFill>
                  <a:schemeClr val="tx1"/>
                </a:solidFill>
                <a:effectLst/>
                <a:latin typeface="+mn-lt"/>
                <a:ea typeface="+mn-ea"/>
                <a:cs typeface="+mn-cs"/>
              </a:rPr>
              <a:t>高度正相关，相关系数分别为</a:t>
            </a:r>
            <a:r>
              <a:rPr lang="en-US" altLang="zh-CN" sz="1200" b="0" i="0" kern="1200" dirty="0" smtClean="0">
                <a:solidFill>
                  <a:schemeClr val="tx1"/>
                </a:solidFill>
                <a:effectLst/>
                <a:latin typeface="+mn-lt"/>
                <a:ea typeface="+mn-ea"/>
                <a:cs typeface="+mn-cs"/>
              </a:rPr>
              <a:t>0.7 </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0.97</a:t>
            </a:r>
            <a:r>
              <a:rPr lang="zh-CN" altLang="en-US" sz="1200" b="0" i="0" kern="1200" dirty="0" smtClean="0">
                <a:solidFill>
                  <a:schemeClr val="tx1"/>
                </a:solidFill>
                <a:effectLst/>
                <a:latin typeface="+mn-lt"/>
                <a:ea typeface="+mn-ea"/>
                <a:cs typeface="+mn-cs"/>
              </a:rPr>
              <a:t>。因为 </a:t>
            </a:r>
            <a:r>
              <a:rPr lang="en-US" altLang="zh-CN" sz="1200" b="0" i="0" kern="1200" dirty="0" smtClean="0">
                <a:solidFill>
                  <a:schemeClr val="tx1"/>
                </a:solidFill>
                <a:effectLst/>
                <a:latin typeface="+mn-lt"/>
                <a:ea typeface="+mn-ea"/>
                <a:cs typeface="+mn-cs"/>
              </a:rPr>
              <a:t>count = casual + registered </a:t>
            </a:r>
            <a:r>
              <a:rPr lang="zh-CN" altLang="en-US" sz="1200" b="0" i="0" kern="1200" dirty="0" smtClean="0">
                <a:solidFill>
                  <a:schemeClr val="tx1"/>
                </a:solidFill>
                <a:effectLst/>
                <a:latin typeface="+mn-lt"/>
                <a:ea typeface="+mn-ea"/>
                <a:cs typeface="+mn-cs"/>
              </a:rPr>
              <a:t>，所以这个正相关和预期相符。</a:t>
            </a:r>
            <a:r>
              <a:rPr lang="en-US" altLang="zh-CN" sz="1200" b="0" i="0" kern="1200" dirty="0" smtClean="0">
                <a:solidFill>
                  <a:schemeClr val="tx1"/>
                </a:solidFill>
                <a:effectLst/>
                <a:latin typeface="+mn-lt"/>
                <a:ea typeface="+mn-ea"/>
                <a:cs typeface="+mn-cs"/>
              </a:rPr>
              <a:t>count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temp </a:t>
            </a:r>
            <a:r>
              <a:rPr lang="zh-CN" altLang="en-US" sz="1200" b="0" i="0" kern="1200" dirty="0" smtClean="0">
                <a:solidFill>
                  <a:schemeClr val="tx1"/>
                </a:solidFill>
                <a:effectLst/>
                <a:latin typeface="+mn-lt"/>
                <a:ea typeface="+mn-ea"/>
                <a:cs typeface="+mn-cs"/>
              </a:rPr>
              <a:t>正相关，相关系数为 </a:t>
            </a:r>
            <a:r>
              <a:rPr lang="en-US" altLang="zh-CN" sz="1200" b="0" i="0" kern="1200" dirty="0" smtClean="0">
                <a:solidFill>
                  <a:schemeClr val="tx1"/>
                </a:solidFill>
                <a:effectLst/>
                <a:latin typeface="+mn-lt"/>
                <a:ea typeface="+mn-ea"/>
                <a:cs typeface="+mn-cs"/>
              </a:rPr>
              <a:t>0.39</a:t>
            </a:r>
            <a:r>
              <a:rPr lang="zh-CN" altLang="en-US" sz="1200" b="0" i="0" kern="1200" dirty="0" smtClean="0">
                <a:solidFill>
                  <a:schemeClr val="tx1"/>
                </a:solidFill>
                <a:effectLst/>
                <a:latin typeface="+mn-lt"/>
                <a:ea typeface="+mn-ea"/>
                <a:cs typeface="+mn-cs"/>
              </a:rPr>
              <a:t>。一般来说，气温过低人们不愿意骑车出行。</a:t>
            </a:r>
            <a:r>
              <a:rPr lang="en-US" altLang="zh-CN" sz="1200" b="0" i="0" kern="1200" dirty="0" smtClean="0">
                <a:solidFill>
                  <a:schemeClr val="tx1"/>
                </a:solidFill>
                <a:effectLst/>
                <a:latin typeface="+mn-lt"/>
                <a:ea typeface="+mn-ea"/>
                <a:cs typeface="+mn-cs"/>
              </a:rPr>
              <a:t>count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humidity</a:t>
            </a:r>
            <a:r>
              <a:rPr lang="zh-CN" altLang="en-US" sz="1200" b="0" i="0" kern="1200" dirty="0" smtClean="0">
                <a:solidFill>
                  <a:schemeClr val="tx1"/>
                </a:solidFill>
                <a:effectLst/>
                <a:latin typeface="+mn-lt"/>
                <a:ea typeface="+mn-ea"/>
                <a:cs typeface="+mn-cs"/>
              </a:rPr>
              <a:t>（湿度）负相关，湿度过大的天气不适宜骑车。当然考虑湿度的同时也应该考虑温度。</a:t>
            </a:r>
            <a:r>
              <a:rPr lang="en-US" altLang="zh-CN" sz="1200" b="0" i="0" kern="1200" dirty="0" err="1" smtClean="0">
                <a:solidFill>
                  <a:schemeClr val="tx1"/>
                </a:solidFill>
                <a:effectLst/>
                <a:latin typeface="+mn-lt"/>
                <a:ea typeface="+mn-ea"/>
                <a:cs typeface="+mn-cs"/>
              </a:rPr>
              <a:t>windspeed</a:t>
            </a:r>
            <a:r>
              <a:rPr lang="zh-CN" altLang="en-US" sz="1200" b="0" i="0" kern="1200" dirty="0" smtClean="0">
                <a:solidFill>
                  <a:schemeClr val="tx1"/>
                </a:solidFill>
                <a:effectLst/>
                <a:latin typeface="+mn-lt"/>
                <a:ea typeface="+mn-ea"/>
                <a:cs typeface="+mn-cs"/>
              </a:rPr>
              <a:t>似乎对租车人数影响不大（</a:t>
            </a:r>
            <a:r>
              <a:rPr lang="en-US" altLang="zh-CN" sz="1200" b="0" i="0" kern="1200" dirty="0" smtClean="0">
                <a:solidFill>
                  <a:schemeClr val="tx1"/>
                </a:solidFill>
                <a:effectLst/>
                <a:latin typeface="+mn-lt"/>
                <a:ea typeface="+mn-ea"/>
                <a:cs typeface="+mn-cs"/>
              </a:rPr>
              <a:t>0.1</a:t>
            </a:r>
            <a:r>
              <a:rPr lang="zh-CN" altLang="en-US" sz="1200" b="0" i="0" kern="1200" dirty="0" smtClean="0">
                <a:solidFill>
                  <a:schemeClr val="tx1"/>
                </a:solidFill>
                <a:effectLst/>
                <a:latin typeface="+mn-lt"/>
                <a:ea typeface="+mn-ea"/>
                <a:cs typeface="+mn-cs"/>
              </a:rPr>
              <a:t>），但我们也应该考虑到极端大风天气出现频率应该不高。风速在正常范围内波动应该对人们租车影响不大。可以看出特征值对租赁数量的影响力度为</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时段</a:t>
            </a:r>
            <a:r>
              <a:rPr lang="en-US" altLang="zh-CN" sz="1200" b="0" i="0" kern="1200" dirty="0" smtClean="0">
                <a:solidFill>
                  <a:schemeClr val="tx1"/>
                </a:solidFill>
                <a:effectLst/>
                <a:latin typeface="+mn-lt"/>
                <a:ea typeface="+mn-ea"/>
                <a:cs typeface="+mn-cs"/>
              </a:rPr>
              <a:t>&gt;</a:t>
            </a:r>
            <a:r>
              <a:rPr lang="zh-CN" altLang="en-US" sz="1200" b="0" i="0" kern="1200" dirty="0" smtClean="0">
                <a:solidFill>
                  <a:schemeClr val="tx1"/>
                </a:solidFill>
                <a:effectLst/>
                <a:latin typeface="+mn-lt"/>
                <a:ea typeface="+mn-ea"/>
                <a:cs typeface="+mn-cs"/>
              </a:rPr>
              <a:t>温度</a:t>
            </a:r>
            <a:r>
              <a:rPr lang="en-US" altLang="zh-CN" sz="1200" b="0" i="0" kern="1200" dirty="0" smtClean="0">
                <a:solidFill>
                  <a:schemeClr val="tx1"/>
                </a:solidFill>
                <a:effectLst/>
                <a:latin typeface="+mn-lt"/>
                <a:ea typeface="+mn-ea"/>
                <a:cs typeface="+mn-cs"/>
              </a:rPr>
              <a:t>&gt;</a:t>
            </a:r>
            <a:r>
              <a:rPr lang="zh-CN" altLang="en-US" sz="1200" b="0" i="0" kern="1200" dirty="0" smtClean="0">
                <a:solidFill>
                  <a:schemeClr val="tx1"/>
                </a:solidFill>
                <a:effectLst/>
                <a:latin typeface="+mn-lt"/>
                <a:ea typeface="+mn-ea"/>
                <a:cs typeface="+mn-cs"/>
              </a:rPr>
              <a:t>湿度</a:t>
            </a:r>
            <a:r>
              <a:rPr lang="en-US" altLang="zh-CN" sz="1200" b="0" i="0" kern="1200" dirty="0" smtClean="0">
                <a:solidFill>
                  <a:schemeClr val="tx1"/>
                </a:solidFill>
                <a:effectLst/>
                <a:latin typeface="+mn-lt"/>
                <a:ea typeface="+mn-ea"/>
                <a:cs typeface="+mn-cs"/>
              </a:rPr>
              <a:t>&gt;</a:t>
            </a:r>
            <a:r>
              <a:rPr lang="zh-CN" altLang="en-US" sz="1200" b="0" i="0" kern="1200" dirty="0" smtClean="0">
                <a:solidFill>
                  <a:schemeClr val="tx1"/>
                </a:solidFill>
                <a:effectLst/>
                <a:latin typeface="+mn-lt"/>
                <a:ea typeface="+mn-ea"/>
                <a:cs typeface="+mn-cs"/>
              </a:rPr>
              <a:t>年份</a:t>
            </a:r>
            <a:r>
              <a:rPr lang="en-US" altLang="zh-CN" sz="1200" b="0" i="0" kern="1200" dirty="0" smtClean="0">
                <a:solidFill>
                  <a:schemeClr val="tx1"/>
                </a:solidFill>
                <a:effectLst/>
                <a:latin typeface="+mn-lt"/>
                <a:ea typeface="+mn-ea"/>
                <a:cs typeface="+mn-cs"/>
              </a:rPr>
              <a:t>&gt;</a:t>
            </a:r>
            <a:r>
              <a:rPr lang="zh-CN" altLang="en-US" sz="1200" b="0" i="0" kern="1200" dirty="0" smtClean="0">
                <a:solidFill>
                  <a:schemeClr val="tx1"/>
                </a:solidFill>
                <a:effectLst/>
                <a:latin typeface="+mn-lt"/>
                <a:ea typeface="+mn-ea"/>
                <a:cs typeface="+mn-cs"/>
              </a:rPr>
              <a:t>月份</a:t>
            </a:r>
            <a:r>
              <a:rPr lang="en-US" altLang="zh-CN" sz="1200" b="0" i="0" kern="1200" dirty="0" smtClean="0">
                <a:solidFill>
                  <a:schemeClr val="tx1"/>
                </a:solidFill>
                <a:effectLst/>
                <a:latin typeface="+mn-lt"/>
                <a:ea typeface="+mn-ea"/>
                <a:cs typeface="+mn-cs"/>
              </a:rPr>
              <a:t>&gt;</a:t>
            </a:r>
            <a:r>
              <a:rPr lang="zh-CN" altLang="en-US" sz="1200" b="0" i="0" kern="1200" dirty="0" smtClean="0">
                <a:solidFill>
                  <a:schemeClr val="tx1"/>
                </a:solidFill>
                <a:effectLst/>
                <a:latin typeface="+mn-lt"/>
                <a:ea typeface="+mn-ea"/>
                <a:cs typeface="+mn-cs"/>
              </a:rPr>
              <a:t>季节</a:t>
            </a:r>
            <a:r>
              <a:rPr lang="en-US" altLang="zh-CN" sz="1200" b="0" i="0" kern="1200" dirty="0" smtClean="0">
                <a:solidFill>
                  <a:schemeClr val="tx1"/>
                </a:solidFill>
                <a:effectLst/>
                <a:latin typeface="+mn-lt"/>
                <a:ea typeface="+mn-ea"/>
                <a:cs typeface="+mn-cs"/>
              </a:rPr>
              <a:t>&gt;</a:t>
            </a:r>
            <a:r>
              <a:rPr lang="zh-CN" altLang="en-US" sz="1200" b="0" i="0" kern="1200" dirty="0" smtClean="0">
                <a:solidFill>
                  <a:schemeClr val="tx1"/>
                </a:solidFill>
                <a:effectLst/>
                <a:latin typeface="+mn-lt"/>
                <a:ea typeface="+mn-ea"/>
                <a:cs typeface="+mn-cs"/>
              </a:rPr>
              <a:t>天气等级</a:t>
            </a:r>
            <a:r>
              <a:rPr lang="en-US" altLang="zh-CN" sz="1200" b="0" i="0" kern="1200" dirty="0" smtClean="0">
                <a:solidFill>
                  <a:schemeClr val="tx1"/>
                </a:solidFill>
                <a:effectLst/>
                <a:latin typeface="+mn-lt"/>
                <a:ea typeface="+mn-ea"/>
                <a:cs typeface="+mn-cs"/>
              </a:rPr>
              <a:t>&gt;</a:t>
            </a:r>
            <a:r>
              <a:rPr lang="zh-CN" altLang="en-US" sz="1200" b="0" i="0" kern="1200" dirty="0" smtClean="0">
                <a:solidFill>
                  <a:schemeClr val="tx1"/>
                </a:solidFill>
                <a:effectLst/>
                <a:latin typeface="+mn-lt"/>
                <a:ea typeface="+mn-ea"/>
                <a:cs typeface="+mn-cs"/>
              </a:rPr>
              <a:t>风速</a:t>
            </a:r>
            <a:r>
              <a:rPr lang="en-US" altLang="zh-CN" sz="1200" b="0" i="0" kern="1200" dirty="0" smtClean="0">
                <a:solidFill>
                  <a:schemeClr val="tx1"/>
                </a:solidFill>
                <a:effectLst/>
                <a:latin typeface="+mn-lt"/>
                <a:ea typeface="+mn-ea"/>
                <a:cs typeface="+mn-cs"/>
              </a:rPr>
              <a:t>&gt;</a:t>
            </a:r>
            <a:r>
              <a:rPr lang="zh-CN" altLang="en-US" sz="1200" b="0" i="0" kern="1200" dirty="0" smtClean="0">
                <a:solidFill>
                  <a:schemeClr val="tx1"/>
                </a:solidFill>
                <a:effectLst/>
                <a:latin typeface="+mn-lt"/>
                <a:ea typeface="+mn-ea"/>
                <a:cs typeface="+mn-cs"/>
              </a:rPr>
              <a:t>星期几</a:t>
            </a:r>
            <a:r>
              <a:rPr lang="en-US" altLang="zh-CN" sz="1200" b="0" i="0" kern="1200" dirty="0" smtClean="0">
                <a:solidFill>
                  <a:schemeClr val="tx1"/>
                </a:solidFill>
                <a:effectLst/>
                <a:latin typeface="+mn-lt"/>
                <a:ea typeface="+mn-ea"/>
                <a:cs typeface="+mn-cs"/>
              </a:rPr>
              <a:t>&gt;</a:t>
            </a:r>
            <a:r>
              <a:rPr lang="zh-CN" altLang="en-US" sz="1200" b="0" i="0" kern="1200" dirty="0" smtClean="0">
                <a:solidFill>
                  <a:schemeClr val="tx1"/>
                </a:solidFill>
                <a:effectLst/>
                <a:latin typeface="+mn-lt"/>
                <a:ea typeface="+mn-ea"/>
                <a:cs typeface="+mn-cs"/>
              </a:rPr>
              <a:t>是否工作日</a:t>
            </a:r>
            <a:r>
              <a:rPr lang="en-US" altLang="zh-CN" sz="1200" b="0" i="0" kern="1200" dirty="0" smtClean="0">
                <a:solidFill>
                  <a:schemeClr val="tx1"/>
                </a:solidFill>
                <a:effectLst/>
                <a:latin typeface="+mn-lt"/>
                <a:ea typeface="+mn-ea"/>
                <a:cs typeface="+mn-cs"/>
              </a:rPr>
              <a:t>&gt;</a:t>
            </a:r>
            <a:r>
              <a:rPr lang="zh-CN" altLang="en-US" sz="1200" b="0" i="0" kern="1200" dirty="0" smtClean="0">
                <a:solidFill>
                  <a:schemeClr val="tx1"/>
                </a:solidFill>
                <a:effectLst/>
                <a:latin typeface="+mn-lt"/>
                <a:ea typeface="+mn-ea"/>
                <a:cs typeface="+mn-cs"/>
              </a:rPr>
              <a:t>是否假日</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43</a:t>
            </a:fld>
            <a:endParaRPr lang="zh-CN" altLang="en-US"/>
          </a:p>
        </p:txBody>
      </p:sp>
    </p:spTree>
    <p:extLst>
      <p:ext uri="{BB962C8B-B14F-4D97-AF65-F5344CB8AC3E}">
        <p14:creationId xmlns:p14="http://schemas.microsoft.com/office/powerpoint/2010/main" val="1276767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下面我们看下一天中的时段对租赁情况的影响</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工作日：</a:t>
            </a:r>
          </a:p>
          <a:p>
            <a:r>
              <a:rPr lang="zh-CN" altLang="en-US" sz="1200" b="0" i="0" kern="1200" dirty="0" smtClean="0">
                <a:solidFill>
                  <a:schemeClr val="tx1"/>
                </a:solidFill>
                <a:effectLst/>
                <a:latin typeface="+mn-lt"/>
                <a:ea typeface="+mn-ea"/>
                <a:cs typeface="+mn-cs"/>
              </a:rPr>
              <a:t>对于会员用户来说两个用车高峰为早</a:t>
            </a:r>
            <a:r>
              <a:rPr lang="en-US" altLang="zh-CN" sz="1200" b="0" i="0" kern="1200" dirty="0" smtClean="0">
                <a:solidFill>
                  <a:schemeClr val="tx1"/>
                </a:solidFill>
                <a:effectLst/>
                <a:latin typeface="+mn-lt"/>
                <a:ea typeface="+mn-ea"/>
                <a:cs typeface="+mn-cs"/>
              </a:rPr>
              <a:t>7 8</a:t>
            </a:r>
            <a:r>
              <a:rPr lang="zh-CN" altLang="en-US" sz="1200" b="0" i="0" kern="1200" dirty="0" smtClean="0">
                <a:solidFill>
                  <a:schemeClr val="tx1"/>
                </a:solidFill>
                <a:effectLst/>
                <a:latin typeface="+mn-lt"/>
                <a:ea typeface="+mn-ea"/>
                <a:cs typeface="+mn-cs"/>
              </a:rPr>
              <a:t>点左右，晚</a:t>
            </a:r>
            <a:r>
              <a:rPr lang="en-US" altLang="zh-CN" sz="1200" b="0" i="0" kern="1200" dirty="0" smtClean="0">
                <a:solidFill>
                  <a:schemeClr val="tx1"/>
                </a:solidFill>
                <a:effectLst/>
                <a:latin typeface="+mn-lt"/>
                <a:ea typeface="+mn-ea"/>
                <a:cs typeface="+mn-cs"/>
              </a:rPr>
              <a:t>5 6</a:t>
            </a:r>
            <a:r>
              <a:rPr lang="zh-CN" altLang="en-US" sz="1200" b="0" i="0" kern="1200" dirty="0" smtClean="0">
                <a:solidFill>
                  <a:schemeClr val="tx1"/>
                </a:solidFill>
                <a:effectLst/>
                <a:latin typeface="+mn-lt"/>
                <a:ea typeface="+mn-ea"/>
                <a:cs typeface="+mn-cs"/>
              </a:rPr>
              <a:t>点左右，这段时间一般是上下班时间，中午的时候也会有个小高峰，可能是中午外出就餐。</a:t>
            </a:r>
          </a:p>
          <a:p>
            <a:r>
              <a:rPr lang="zh-CN" altLang="en-US" sz="1200" b="0" i="0" kern="1200" dirty="0" smtClean="0">
                <a:solidFill>
                  <a:schemeClr val="tx1"/>
                </a:solidFill>
                <a:effectLst/>
                <a:latin typeface="+mn-lt"/>
                <a:ea typeface="+mn-ea"/>
                <a:cs typeface="+mn-cs"/>
              </a:rPr>
              <a:t>对于非会员用户来说用户欺负比较平缓，高峰期在</a:t>
            </a:r>
            <a:r>
              <a:rPr lang="en-US" altLang="zh-CN" sz="1200" b="0" i="0" kern="1200" dirty="0" smtClean="0">
                <a:solidFill>
                  <a:schemeClr val="tx1"/>
                </a:solidFill>
                <a:effectLst/>
                <a:latin typeface="+mn-lt"/>
                <a:ea typeface="+mn-ea"/>
                <a:cs typeface="+mn-cs"/>
              </a:rPr>
              <a:t>17</a:t>
            </a:r>
            <a:r>
              <a:rPr lang="zh-CN" altLang="en-US" sz="1200" b="0" i="0" kern="1200" dirty="0" smtClean="0">
                <a:solidFill>
                  <a:schemeClr val="tx1"/>
                </a:solidFill>
                <a:effectLst/>
                <a:latin typeface="+mn-lt"/>
                <a:ea typeface="+mn-ea"/>
                <a:cs typeface="+mn-cs"/>
              </a:rPr>
              <a:t>点左右，可能是出去买菜或者吃饭。</a:t>
            </a:r>
          </a:p>
          <a:p>
            <a:r>
              <a:rPr lang="zh-CN" altLang="en-US" sz="1200" b="0" i="0" kern="1200" dirty="0" smtClean="0">
                <a:solidFill>
                  <a:schemeClr val="tx1"/>
                </a:solidFill>
                <a:effectLst/>
                <a:latin typeface="+mn-lt"/>
                <a:ea typeface="+mn-ea"/>
                <a:cs typeface="+mn-cs"/>
              </a:rPr>
              <a:t>通过以上观察可以发现，会员用户的用车数量远超过非会员用户 </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非工作日</a:t>
            </a:r>
          </a:p>
          <a:p>
            <a:r>
              <a:rPr lang="zh-CN" altLang="en-US" sz="1200" b="0" i="0" kern="1200" dirty="0" smtClean="0">
                <a:solidFill>
                  <a:schemeClr val="tx1"/>
                </a:solidFill>
                <a:effectLst/>
                <a:latin typeface="+mn-lt"/>
                <a:ea typeface="+mn-ea"/>
                <a:cs typeface="+mn-cs"/>
              </a:rPr>
              <a:t>租赁数量随着一天之内时间的变化呈现一个正态分布，用车最多时间在</a:t>
            </a:r>
            <a:r>
              <a:rPr lang="en-US" altLang="zh-CN" sz="1200" b="0" i="0" kern="1200" dirty="0" smtClean="0">
                <a:solidFill>
                  <a:schemeClr val="tx1"/>
                </a:solidFill>
                <a:effectLst/>
                <a:latin typeface="+mn-lt"/>
                <a:ea typeface="+mn-ea"/>
                <a:cs typeface="+mn-cs"/>
              </a:rPr>
              <a:t>14</a:t>
            </a:r>
            <a:r>
              <a:rPr lang="zh-CN" altLang="en-US" sz="1200" b="0" i="0" kern="1200" dirty="0" smtClean="0">
                <a:solidFill>
                  <a:schemeClr val="tx1"/>
                </a:solidFill>
                <a:effectLst/>
                <a:latin typeface="+mn-lt"/>
                <a:ea typeface="+mn-ea"/>
                <a:cs typeface="+mn-cs"/>
              </a:rPr>
              <a:t>点左右，最低在</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点左右</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3AD677-048F-409F-AACD-0A0B5EF61C8C}" type="slidenum">
              <a:rPr lang="zh-CN" altLang="en-US" smtClean="0"/>
              <a:t>44</a:t>
            </a:fld>
            <a:endParaRPr lang="zh-CN" altLang="en-US"/>
          </a:p>
        </p:txBody>
      </p:sp>
    </p:spTree>
    <p:extLst>
      <p:ext uri="{BB962C8B-B14F-4D97-AF65-F5344CB8AC3E}">
        <p14:creationId xmlns:p14="http://schemas.microsoft.com/office/powerpoint/2010/main" val="2845546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下面我们看下温度对于共享单车使用情况的影响</a:t>
            </a:r>
            <a:endParaRPr lang="en-US" altLang="zh-CN" dirty="0" smtClean="0"/>
          </a:p>
          <a:p>
            <a:r>
              <a:rPr lang="zh-CN" altLang="en-US" dirty="0" smtClean="0"/>
              <a:t>这里我选取的是每日温度的平均值，数据集中温度随时间变化的情况，发现</a:t>
            </a:r>
            <a:r>
              <a:rPr lang="en-US" altLang="zh-CN" dirty="0" smtClean="0"/>
              <a:t>78</a:t>
            </a:r>
            <a:r>
              <a:rPr lang="zh-CN" altLang="en-US" dirty="0" smtClean="0"/>
              <a:t>月份温度达到峰值，</a:t>
            </a:r>
            <a:r>
              <a:rPr lang="en-US" altLang="zh-CN" dirty="0" smtClean="0"/>
              <a:t>1</a:t>
            </a:r>
            <a:r>
              <a:rPr lang="zh-CN" altLang="en-US" dirty="0" smtClean="0"/>
              <a:t>月温度达到低谷</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45</a:t>
            </a:fld>
            <a:endParaRPr lang="zh-CN" altLang="en-US"/>
          </a:p>
        </p:txBody>
      </p:sp>
    </p:spTree>
    <p:extLst>
      <p:ext uri="{BB962C8B-B14F-4D97-AF65-F5344CB8AC3E}">
        <p14:creationId xmlns:p14="http://schemas.microsoft.com/office/powerpoint/2010/main" val="3693427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下面我们看下不同温度下的共享单车使用状况，从图中我们可以发现</a:t>
            </a:r>
            <a:endParaRPr lang="en-US" altLang="zh-CN" dirty="0" smtClean="0"/>
          </a:p>
          <a:p>
            <a:r>
              <a:rPr lang="zh-CN" altLang="en-US" dirty="0" smtClean="0"/>
              <a:t>随着温度的升高使用量逐渐升高，当温度达到</a:t>
            </a:r>
            <a:r>
              <a:rPr lang="en-US" altLang="zh-CN" dirty="0" smtClean="0"/>
              <a:t>37</a:t>
            </a:r>
            <a:r>
              <a:rPr lang="zh-CN" altLang="en-US" dirty="0" smtClean="0"/>
              <a:t>度左右时，随着温度的升高使用量有所下降，且非会员的使用量远小于会员的使用量。这个结果也比较符合现实情况，温度很低的时候骑单车比较冷，所以使用量自然会变少，温度很高的时候有些不是非要出行的人可能就会选择不出行，因此单车使用量也会变少</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46</a:t>
            </a:fld>
            <a:endParaRPr lang="zh-CN" altLang="en-US"/>
          </a:p>
        </p:txBody>
      </p:sp>
    </p:spTree>
    <p:extLst>
      <p:ext uri="{BB962C8B-B14F-4D97-AF65-F5344CB8AC3E}">
        <p14:creationId xmlns:p14="http://schemas.microsoft.com/office/powerpoint/2010/main" val="3914713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下面是不同湿度下的租车状况</a:t>
            </a:r>
            <a:endParaRPr lang="en-US" altLang="zh-CN" dirty="0" smtClean="0"/>
          </a:p>
          <a:p>
            <a:r>
              <a:rPr lang="zh-CN" altLang="en-US" dirty="0" smtClean="0"/>
              <a:t>由图可知，在湿度为</a:t>
            </a:r>
            <a:r>
              <a:rPr lang="en-US" altLang="zh-CN" dirty="0" smtClean="0"/>
              <a:t>20</a:t>
            </a:r>
            <a:r>
              <a:rPr lang="zh-CN" altLang="en-US" dirty="0" smtClean="0"/>
              <a:t>左右时共享单车使用人数最多，且随着湿度的增加，共享单车使用人数逐渐变少，湿度太大的情况下可能天气在下雨或者是大雾天，这种情况下共享单车使用量会减少</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47</a:t>
            </a:fld>
            <a:endParaRPr lang="zh-CN" altLang="en-US"/>
          </a:p>
        </p:txBody>
      </p:sp>
    </p:spTree>
    <p:extLst>
      <p:ext uri="{BB962C8B-B14F-4D97-AF65-F5344CB8AC3E}">
        <p14:creationId xmlns:p14="http://schemas.microsoft.com/office/powerpoint/2010/main" val="3912143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在本次模型中我使用的提升方法是</a:t>
            </a:r>
            <a:r>
              <a:rPr lang="en-US" altLang="zh-CN" dirty="0" smtClean="0"/>
              <a:t>GBDT</a:t>
            </a:r>
            <a:r>
              <a:rPr lang="zh-CN" altLang="en-US" dirty="0" smtClean="0"/>
              <a:t>，所以后续我会先介绍下</a:t>
            </a:r>
            <a:r>
              <a:rPr lang="en-US" altLang="zh-CN" dirty="0" smtClean="0"/>
              <a:t>GBDT</a:t>
            </a:r>
            <a:r>
              <a:rPr lang="zh-CN" altLang="en-US" dirty="0" smtClean="0"/>
              <a:t>算法，之后介绍</a:t>
            </a:r>
            <a:r>
              <a:rPr lang="en-US" altLang="zh-CN" dirty="0" err="1" smtClean="0"/>
              <a:t>LightGBM</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4</a:t>
            </a:fld>
            <a:endParaRPr lang="zh-CN" altLang="en-US"/>
          </a:p>
        </p:txBody>
      </p:sp>
    </p:spTree>
    <p:extLst>
      <p:ext uri="{BB962C8B-B14F-4D97-AF65-F5344CB8AC3E}">
        <p14:creationId xmlns:p14="http://schemas.microsoft.com/office/powerpoint/2010/main" val="3806273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如图所示是每年的共享单车情况，从图中可以发现</a:t>
            </a:r>
            <a:r>
              <a:rPr lang="en-US" altLang="zh-CN" dirty="0" smtClean="0"/>
              <a:t>12</a:t>
            </a:r>
            <a:r>
              <a:rPr lang="zh-CN" altLang="en-US" dirty="0" smtClean="0"/>
              <a:t>年的共享单车使用量相比</a:t>
            </a:r>
            <a:r>
              <a:rPr lang="en-US" altLang="zh-CN" dirty="0" smtClean="0"/>
              <a:t>11</a:t>
            </a:r>
            <a:r>
              <a:rPr lang="zh-CN" altLang="en-US" dirty="0" smtClean="0"/>
              <a:t>年是有所增加的</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48</a:t>
            </a:fld>
            <a:endParaRPr lang="zh-CN" altLang="en-US"/>
          </a:p>
        </p:txBody>
      </p:sp>
    </p:spTree>
    <p:extLst>
      <p:ext uri="{BB962C8B-B14F-4D97-AF65-F5344CB8AC3E}">
        <p14:creationId xmlns:p14="http://schemas.microsoft.com/office/powerpoint/2010/main" val="2485435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en-US" altLang="zh-CN"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上半年租车数量逐渐提高，下半年租车数量逐渐降低</a:t>
            </a:r>
          </a:p>
          <a:p>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通过前边的温度变化情况可推测出来，上半年租车数量逐渐提高，下半年租车数量逐渐降低可能是因为温度的原因，上半年温度逐渐升高，华盛顿不会感觉那么冷，适合骑单车，下半年温度逐渐降低，不适合骑单车，所以呈现如图所示变化趋势</a:t>
            </a:r>
          </a:p>
          <a:p>
            <a:r>
              <a:rPr lang="en-US" altLang="zh-CN" sz="1200" b="0" i="0" kern="1200" dirty="0" smtClean="0">
                <a:solidFill>
                  <a:schemeClr val="tx1"/>
                </a:solidFill>
                <a:effectLst/>
                <a:latin typeface="+mn-lt"/>
                <a:ea typeface="+mn-ea"/>
                <a:cs typeface="+mn-cs"/>
              </a:rPr>
              <a:t>3. 12-</a:t>
            </a:r>
            <a:r>
              <a:rPr lang="zh-CN" altLang="en-US" sz="1200" b="0" i="0" kern="1200" dirty="0" smtClean="0">
                <a:solidFill>
                  <a:schemeClr val="tx1"/>
                </a:solidFill>
                <a:effectLst/>
                <a:latin typeface="+mn-lt"/>
                <a:ea typeface="+mn-ea"/>
                <a:cs typeface="+mn-cs"/>
              </a:rPr>
              <a:t>次年一月份租车数量最低，推测一方面是温度原因不适合骑单车，另一方面通过前边的观察可知，大部分使用共享单车的人都是上班人士，因为圣诞节美国大部分人员放假，所以对单车的使用量也减少</a:t>
            </a:r>
          </a:p>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49</a:t>
            </a:fld>
            <a:endParaRPr lang="zh-CN" altLang="en-US"/>
          </a:p>
        </p:txBody>
      </p:sp>
    </p:spTree>
    <p:extLst>
      <p:ext uri="{BB962C8B-B14F-4D97-AF65-F5344CB8AC3E}">
        <p14:creationId xmlns:p14="http://schemas.microsoft.com/office/powerpoint/2010/main" val="1335226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下面我们看下季节对使用量的影响</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可以看出无论是临时用户还是会员用户用车的数量都在秋季迎来高峰，而春季度用户数量最低。</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3AD677-048F-409F-AACD-0A0B5EF61C8C}" type="slidenum">
              <a:rPr lang="zh-CN" altLang="en-US" smtClean="0"/>
              <a:t>50</a:t>
            </a:fld>
            <a:endParaRPr lang="zh-CN" altLang="en-US"/>
          </a:p>
        </p:txBody>
      </p:sp>
    </p:spTree>
    <p:extLst>
      <p:ext uri="{BB962C8B-B14F-4D97-AF65-F5344CB8AC3E}">
        <p14:creationId xmlns:p14="http://schemas.microsoft.com/office/powerpoint/2010/main" val="3427056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我们可以发现在秋季气温达到高峰</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51</a:t>
            </a:fld>
            <a:endParaRPr lang="zh-CN" altLang="en-US"/>
          </a:p>
        </p:txBody>
      </p:sp>
    </p:spTree>
    <p:extLst>
      <p:ext uri="{BB962C8B-B14F-4D97-AF65-F5344CB8AC3E}">
        <p14:creationId xmlns:p14="http://schemas.microsoft.com/office/powerpoint/2010/main" val="2973603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下面我们看下天气对使用量的影响</a:t>
            </a:r>
            <a:endParaRPr lang="en-US" altLang="zh-CN" dirty="0" smtClean="0"/>
          </a:p>
          <a:p>
            <a:r>
              <a:rPr lang="zh-CN" altLang="en-US" sz="1200" b="0" i="0" kern="1200" dirty="0" smtClean="0">
                <a:solidFill>
                  <a:schemeClr val="tx1"/>
                </a:solidFill>
                <a:effectLst/>
                <a:latin typeface="+mn-lt"/>
                <a:ea typeface="+mn-ea"/>
                <a:cs typeface="+mn-cs"/>
              </a:rPr>
              <a:t>我们发现大体上天气越差出行人数越少，但天气等级</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的时候出行人数并不少，尤其是会员出行人数甚至比天气等级</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的平均值还高，按理说</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等级的应该是最少的，所以我们看下天气等级为</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的数据找下原因，通过观察可以发现时间在</a:t>
            </a:r>
            <a:r>
              <a:rPr lang="en-US" altLang="zh-CN" sz="1200" b="0" i="0" kern="1200" dirty="0" smtClean="0">
                <a:solidFill>
                  <a:schemeClr val="tx1"/>
                </a:solidFill>
                <a:effectLst/>
                <a:latin typeface="+mn-lt"/>
                <a:ea typeface="+mn-ea"/>
                <a:cs typeface="+mn-cs"/>
              </a:rPr>
              <a:t>18:00</a:t>
            </a:r>
            <a:r>
              <a:rPr lang="zh-CN" altLang="en-US" sz="1200" b="0" i="0" kern="1200" dirty="0" smtClean="0">
                <a:solidFill>
                  <a:schemeClr val="tx1"/>
                </a:solidFill>
                <a:effectLst/>
                <a:latin typeface="+mn-lt"/>
                <a:ea typeface="+mn-ea"/>
                <a:cs typeface="+mn-cs"/>
              </a:rPr>
              <a:t>，属于下班高峰期，所以这个数据不具有代表性，可以得出天气状况会对共享单车使用量造成影响</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793AD677-048F-409F-AACD-0A0B5EF61C8C}" type="slidenum">
              <a:rPr lang="zh-CN" altLang="en-US" smtClean="0"/>
              <a:t>52</a:t>
            </a:fld>
            <a:endParaRPr lang="zh-CN" altLang="en-US"/>
          </a:p>
        </p:txBody>
      </p:sp>
    </p:spTree>
    <p:extLst>
      <p:ext uri="{BB962C8B-B14F-4D97-AF65-F5344CB8AC3E}">
        <p14:creationId xmlns:p14="http://schemas.microsoft.com/office/powerpoint/2010/main" val="4114135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下面我们看下风速对使用量影响情况</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看到租赁数量随风速越大使用数量越少，在风速超过</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的时候明显减少，但风速在风速</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左右却有一次反弹，按常理来说风速大的话骑单车比较费劲，所以单车租赁数量也会减少，可以看下反弹原因</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通过观察反弹时的情况可以发现这个时候为</a:t>
            </a:r>
            <a:r>
              <a:rPr lang="en-US" altLang="zh-CN" sz="1200" b="0" i="0" kern="1200" dirty="0" smtClean="0">
                <a:solidFill>
                  <a:schemeClr val="tx1"/>
                </a:solidFill>
                <a:effectLst/>
                <a:latin typeface="+mn-lt"/>
                <a:ea typeface="+mn-ea"/>
                <a:cs typeface="+mn-cs"/>
              </a:rPr>
              <a:t>17:00</a:t>
            </a:r>
            <a:r>
              <a:rPr lang="zh-CN" altLang="en-US" sz="1200" b="0" i="0" kern="1200" dirty="0" smtClean="0">
                <a:solidFill>
                  <a:schemeClr val="tx1"/>
                </a:solidFill>
                <a:effectLst/>
                <a:latin typeface="+mn-lt"/>
                <a:ea typeface="+mn-ea"/>
                <a:cs typeface="+mn-cs"/>
              </a:rPr>
              <a:t>属于下班高峰期，这属于异常值，不具有代表性，所以可以说明风速过大会影响共享单车使用量</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53</a:t>
            </a:fld>
            <a:endParaRPr lang="zh-CN" altLang="en-US"/>
          </a:p>
        </p:txBody>
      </p:sp>
    </p:spTree>
    <p:extLst>
      <p:ext uri="{BB962C8B-B14F-4D97-AF65-F5344CB8AC3E}">
        <p14:creationId xmlns:p14="http://schemas.microsoft.com/office/powerpoint/2010/main" val="1875296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下面我们看下工作日和非工作日对使用量的影响</a:t>
            </a:r>
            <a:endParaRPr lang="en-US" altLang="zh-CN" dirty="0" smtClean="0"/>
          </a:p>
          <a:p>
            <a:r>
              <a:rPr lang="zh-CN" altLang="en-US" dirty="0" smtClean="0"/>
              <a:t>我们可以发现非工作日的租车数量比工作日租车数量少一点，且非会员租车人数占总人数比例比远少于会员租车人数</a:t>
            </a:r>
            <a:endParaRPr lang="en-US" altLang="zh-CN" dirty="0" smtClean="0"/>
          </a:p>
        </p:txBody>
      </p:sp>
      <p:sp>
        <p:nvSpPr>
          <p:cNvPr id="4" name="灯片编号占位符 3"/>
          <p:cNvSpPr>
            <a:spLocks noGrp="1"/>
          </p:cNvSpPr>
          <p:nvPr>
            <p:ph type="sldNum" sz="quarter" idx="10"/>
          </p:nvPr>
        </p:nvSpPr>
        <p:spPr/>
        <p:txBody>
          <a:bodyPr/>
          <a:lstStyle/>
          <a:p>
            <a:fld id="{793AD677-048F-409F-AACD-0A0B5EF61C8C}" type="slidenum">
              <a:rPr lang="zh-CN" altLang="en-US" smtClean="0"/>
              <a:t>54</a:t>
            </a:fld>
            <a:endParaRPr lang="zh-CN" altLang="en-US"/>
          </a:p>
        </p:txBody>
      </p:sp>
    </p:spTree>
    <p:extLst>
      <p:ext uri="{BB962C8B-B14F-4D97-AF65-F5344CB8AC3E}">
        <p14:creationId xmlns:p14="http://schemas.microsoft.com/office/powerpoint/2010/main" val="1212153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下面我们看下一周内每天租车人数情况</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对比图可发现：</a:t>
            </a:r>
          </a:p>
          <a:p>
            <a:r>
              <a:rPr lang="zh-CN" altLang="en-US" sz="1200" b="0" i="0" kern="1200" dirty="0" smtClean="0">
                <a:solidFill>
                  <a:schemeClr val="tx1"/>
                </a:solidFill>
                <a:effectLst/>
                <a:latin typeface="+mn-lt"/>
                <a:ea typeface="+mn-ea"/>
                <a:cs typeface="+mn-cs"/>
              </a:rPr>
              <a:t>工作日会员用户出行数量较多，临时用户出行数量较少；</a:t>
            </a:r>
          </a:p>
          <a:p>
            <a:r>
              <a:rPr lang="zh-CN" altLang="en-US" sz="1200" b="0" i="0" kern="1200" dirty="0" smtClean="0">
                <a:solidFill>
                  <a:schemeClr val="tx1"/>
                </a:solidFill>
                <a:effectLst/>
                <a:latin typeface="+mn-lt"/>
                <a:ea typeface="+mn-ea"/>
                <a:cs typeface="+mn-cs"/>
              </a:rPr>
              <a:t>周末会员用户租赁数量降低，临时用户租赁数量增加。</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3AD677-048F-409F-AACD-0A0B5EF61C8C}" type="slidenum">
              <a:rPr lang="zh-CN" altLang="en-US" smtClean="0"/>
              <a:t>55</a:t>
            </a:fld>
            <a:endParaRPr lang="zh-CN" altLang="en-US"/>
          </a:p>
        </p:txBody>
      </p:sp>
    </p:spTree>
    <p:extLst>
      <p:ext uri="{BB962C8B-B14F-4D97-AF65-F5344CB8AC3E}">
        <p14:creationId xmlns:p14="http://schemas.microsoft.com/office/powerpoint/2010/main" val="13940850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下面我们看下节假日和非节假日对使用量的影响</a:t>
            </a:r>
            <a:endParaRPr lang="en-US" altLang="zh-CN" dirty="0" smtClean="0"/>
          </a:p>
          <a:p>
            <a:r>
              <a:rPr lang="zh-CN" altLang="en-US" dirty="0" smtClean="0"/>
              <a:t>我们可以发现</a:t>
            </a:r>
            <a:r>
              <a:rPr lang="zh-CN" altLang="en-US" sz="1200" b="0" i="0" kern="1200" dirty="0" smtClean="0">
                <a:solidFill>
                  <a:schemeClr val="tx1"/>
                </a:solidFill>
                <a:effectLst/>
                <a:latin typeface="+mn-lt"/>
                <a:ea typeface="+mn-ea"/>
                <a:cs typeface="+mn-cs"/>
              </a:rPr>
              <a:t>节假日会员或非会员使用量都比非节假日多，符合规律。</a:t>
            </a:r>
            <a:endParaRPr lang="en-US" altLang="zh-CN" dirty="0" smtClean="0"/>
          </a:p>
        </p:txBody>
      </p:sp>
      <p:sp>
        <p:nvSpPr>
          <p:cNvPr id="4" name="灯片编号占位符 3"/>
          <p:cNvSpPr>
            <a:spLocks noGrp="1"/>
          </p:cNvSpPr>
          <p:nvPr>
            <p:ph type="sldNum" sz="quarter" idx="10"/>
          </p:nvPr>
        </p:nvSpPr>
        <p:spPr/>
        <p:txBody>
          <a:bodyPr/>
          <a:lstStyle/>
          <a:p>
            <a:fld id="{793AD677-048F-409F-AACD-0A0B5EF61C8C}" type="slidenum">
              <a:rPr lang="zh-CN" altLang="en-US" smtClean="0"/>
              <a:t>56</a:t>
            </a:fld>
            <a:endParaRPr lang="zh-CN" altLang="en-US"/>
          </a:p>
        </p:txBody>
      </p:sp>
    </p:spTree>
    <p:extLst>
      <p:ext uri="{BB962C8B-B14F-4D97-AF65-F5344CB8AC3E}">
        <p14:creationId xmlns:p14="http://schemas.microsoft.com/office/powerpoint/2010/main" val="38420094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根据前面的观察，决定将时段（</a:t>
            </a:r>
            <a:r>
              <a:rPr lang="en-US" altLang="zh-CN" sz="1200" kern="1200" dirty="0" smtClean="0">
                <a:solidFill>
                  <a:schemeClr val="tx1"/>
                </a:solidFill>
                <a:effectLst/>
                <a:latin typeface="+mn-lt"/>
                <a:ea typeface="+mn-ea"/>
                <a:cs typeface="+mn-cs"/>
              </a:rPr>
              <a:t>hour</a:t>
            </a:r>
            <a:r>
              <a:rPr lang="zh-CN" altLang="en-US" sz="1200" kern="1200" dirty="0" smtClean="0">
                <a:solidFill>
                  <a:schemeClr val="tx1"/>
                </a:solidFill>
                <a:effectLst/>
                <a:latin typeface="+mn-lt"/>
                <a:ea typeface="+mn-ea"/>
                <a:cs typeface="+mn-cs"/>
              </a:rPr>
              <a:t>）、温度（</a:t>
            </a:r>
            <a:r>
              <a:rPr lang="en-US" altLang="zh-CN" sz="1200" kern="1200" dirty="0" smtClean="0">
                <a:solidFill>
                  <a:schemeClr val="tx1"/>
                </a:solidFill>
                <a:effectLst/>
                <a:latin typeface="+mn-lt"/>
                <a:ea typeface="+mn-ea"/>
                <a:cs typeface="+mn-cs"/>
              </a:rPr>
              <a:t>temp</a:t>
            </a:r>
            <a:r>
              <a:rPr lang="zh-CN" altLang="en-US" sz="1200" kern="1200" dirty="0" smtClean="0">
                <a:solidFill>
                  <a:schemeClr val="tx1"/>
                </a:solidFill>
                <a:effectLst/>
                <a:latin typeface="+mn-lt"/>
                <a:ea typeface="+mn-ea"/>
                <a:cs typeface="+mn-cs"/>
              </a:rPr>
              <a:t>）、湿度（</a:t>
            </a:r>
            <a:r>
              <a:rPr lang="en-US" altLang="zh-CN" sz="1200" kern="1200" dirty="0" smtClean="0">
                <a:solidFill>
                  <a:schemeClr val="tx1"/>
                </a:solidFill>
                <a:effectLst/>
                <a:latin typeface="+mn-lt"/>
                <a:ea typeface="+mn-ea"/>
                <a:cs typeface="+mn-cs"/>
              </a:rPr>
              <a:t>humidity</a:t>
            </a:r>
            <a:r>
              <a:rPr lang="zh-CN" altLang="en-US" sz="1200" kern="1200" dirty="0" smtClean="0">
                <a:solidFill>
                  <a:schemeClr val="tx1"/>
                </a:solidFill>
                <a:effectLst/>
                <a:latin typeface="+mn-lt"/>
                <a:ea typeface="+mn-ea"/>
                <a:cs typeface="+mn-cs"/>
              </a:rPr>
              <a:t>）、年份（</a:t>
            </a:r>
            <a:r>
              <a:rPr lang="en-US" altLang="zh-CN" sz="1200" kern="1200" dirty="0" smtClean="0">
                <a:solidFill>
                  <a:schemeClr val="tx1"/>
                </a:solidFill>
                <a:effectLst/>
                <a:latin typeface="+mn-lt"/>
                <a:ea typeface="+mn-ea"/>
                <a:cs typeface="+mn-cs"/>
              </a:rPr>
              <a:t>year</a:t>
            </a:r>
            <a:r>
              <a:rPr lang="zh-CN" altLang="en-US" sz="1200" kern="1200" dirty="0" smtClean="0">
                <a:solidFill>
                  <a:schemeClr val="tx1"/>
                </a:solidFill>
                <a:effectLst/>
                <a:latin typeface="+mn-lt"/>
                <a:ea typeface="+mn-ea"/>
                <a:cs typeface="+mn-cs"/>
              </a:rPr>
              <a:t>）、月份（</a:t>
            </a:r>
            <a:r>
              <a:rPr lang="en-US" altLang="zh-CN" sz="1200" kern="1200" dirty="0" smtClean="0">
                <a:solidFill>
                  <a:schemeClr val="tx1"/>
                </a:solidFill>
                <a:effectLst/>
                <a:latin typeface="+mn-lt"/>
                <a:ea typeface="+mn-ea"/>
                <a:cs typeface="+mn-cs"/>
              </a:rPr>
              <a:t>month</a:t>
            </a:r>
            <a:r>
              <a:rPr lang="zh-CN" altLang="en-US" sz="1200" kern="1200" dirty="0" smtClean="0">
                <a:solidFill>
                  <a:schemeClr val="tx1"/>
                </a:solidFill>
                <a:effectLst/>
                <a:latin typeface="+mn-lt"/>
                <a:ea typeface="+mn-ea"/>
                <a:cs typeface="+mn-cs"/>
              </a:rPr>
              <a:t>）、季节（</a:t>
            </a:r>
            <a:r>
              <a:rPr lang="en-US" altLang="zh-CN" sz="1200" kern="1200" dirty="0" smtClean="0">
                <a:solidFill>
                  <a:schemeClr val="tx1"/>
                </a:solidFill>
                <a:effectLst/>
                <a:latin typeface="+mn-lt"/>
                <a:ea typeface="+mn-ea"/>
                <a:cs typeface="+mn-cs"/>
              </a:rPr>
              <a:t>season</a:t>
            </a:r>
            <a:r>
              <a:rPr lang="zh-CN" altLang="en-US" sz="1200" kern="1200" dirty="0" smtClean="0">
                <a:solidFill>
                  <a:schemeClr val="tx1"/>
                </a:solidFill>
                <a:effectLst/>
                <a:latin typeface="+mn-lt"/>
                <a:ea typeface="+mn-ea"/>
                <a:cs typeface="+mn-cs"/>
              </a:rPr>
              <a:t>）、天气等级（</a:t>
            </a:r>
            <a:r>
              <a:rPr lang="en-US" altLang="zh-CN" sz="1200" kern="1200" dirty="0" smtClean="0">
                <a:solidFill>
                  <a:schemeClr val="tx1"/>
                </a:solidFill>
                <a:effectLst/>
                <a:latin typeface="+mn-lt"/>
                <a:ea typeface="+mn-ea"/>
                <a:cs typeface="+mn-cs"/>
              </a:rPr>
              <a:t>weather</a:t>
            </a:r>
            <a:r>
              <a:rPr lang="zh-CN" altLang="en-US" sz="1200" kern="1200" dirty="0" smtClean="0">
                <a:solidFill>
                  <a:schemeClr val="tx1"/>
                </a:solidFill>
                <a:effectLst/>
                <a:latin typeface="+mn-lt"/>
                <a:ea typeface="+mn-ea"/>
                <a:cs typeface="+mn-cs"/>
              </a:rPr>
              <a:t>）、风速（</a:t>
            </a:r>
            <a:r>
              <a:rPr lang="en-US" altLang="zh-CN" sz="1200" kern="1200" dirty="0" err="1" smtClean="0">
                <a:solidFill>
                  <a:schemeClr val="tx1"/>
                </a:solidFill>
                <a:effectLst/>
                <a:latin typeface="+mn-lt"/>
                <a:ea typeface="+mn-ea"/>
                <a:cs typeface="+mn-cs"/>
              </a:rPr>
              <a:t>windspeed_rfr</a:t>
            </a:r>
            <a:r>
              <a:rPr lang="zh-CN" altLang="en-US" sz="1200" kern="1200" dirty="0" smtClean="0">
                <a:solidFill>
                  <a:schemeClr val="tx1"/>
                </a:solidFill>
                <a:effectLst/>
                <a:latin typeface="+mn-lt"/>
                <a:ea typeface="+mn-ea"/>
                <a:cs typeface="+mn-cs"/>
              </a:rPr>
              <a:t>）、星期几（</a:t>
            </a:r>
            <a:r>
              <a:rPr lang="en-US" altLang="zh-CN" sz="1200" kern="1200" dirty="0" smtClean="0">
                <a:solidFill>
                  <a:schemeClr val="tx1"/>
                </a:solidFill>
                <a:effectLst/>
                <a:latin typeface="+mn-lt"/>
                <a:ea typeface="+mn-ea"/>
                <a:cs typeface="+mn-cs"/>
              </a:rPr>
              <a:t>weekday</a:t>
            </a:r>
            <a:r>
              <a:rPr lang="zh-CN" altLang="en-US" sz="1200" kern="1200" dirty="0" smtClean="0">
                <a:solidFill>
                  <a:schemeClr val="tx1"/>
                </a:solidFill>
                <a:effectLst/>
                <a:latin typeface="+mn-lt"/>
                <a:ea typeface="+mn-ea"/>
                <a:cs typeface="+mn-cs"/>
              </a:rPr>
              <a:t>）、是否工作日（</a:t>
            </a:r>
            <a:r>
              <a:rPr lang="en-US" altLang="zh-CN" sz="1200" kern="1200" dirty="0" err="1" smtClean="0">
                <a:solidFill>
                  <a:schemeClr val="tx1"/>
                </a:solidFill>
                <a:effectLst/>
                <a:latin typeface="+mn-lt"/>
                <a:ea typeface="+mn-ea"/>
                <a:cs typeface="+mn-cs"/>
              </a:rPr>
              <a:t>workingday</a:t>
            </a:r>
            <a:r>
              <a:rPr lang="zh-CN" altLang="en-US" sz="1200" kern="1200" dirty="0" smtClean="0">
                <a:solidFill>
                  <a:schemeClr val="tx1"/>
                </a:solidFill>
                <a:effectLst/>
                <a:latin typeface="+mn-lt"/>
                <a:ea typeface="+mn-ea"/>
                <a:cs typeface="+mn-cs"/>
              </a:rPr>
              <a:t>）、是否假日（</a:t>
            </a:r>
            <a:r>
              <a:rPr lang="en-US" altLang="zh-CN" sz="1200" kern="1200" dirty="0" smtClean="0">
                <a:solidFill>
                  <a:schemeClr val="tx1"/>
                </a:solidFill>
                <a:effectLst/>
                <a:latin typeface="+mn-lt"/>
                <a:ea typeface="+mn-ea"/>
                <a:cs typeface="+mn-cs"/>
              </a:rPr>
              <a:t>holiday</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11</a:t>
            </a:r>
            <a:r>
              <a:rPr lang="zh-CN" altLang="en-US" sz="1200" kern="1200" dirty="0" smtClean="0">
                <a:solidFill>
                  <a:schemeClr val="tx1"/>
                </a:solidFill>
                <a:effectLst/>
                <a:latin typeface="+mn-lt"/>
                <a:ea typeface="+mn-ea"/>
                <a:cs typeface="+mn-cs"/>
              </a:rPr>
              <a:t>项作为特征值。</a:t>
            </a:r>
          </a:p>
          <a:p>
            <a:r>
              <a:rPr lang="en-US" altLang="zh-CN" sz="1200" b="0" i="0" kern="1200" dirty="0" smtClean="0">
                <a:solidFill>
                  <a:schemeClr val="tx1"/>
                </a:solidFill>
                <a:effectLst/>
                <a:latin typeface="+mn-lt"/>
                <a:ea typeface="+mn-ea"/>
                <a:cs typeface="+mn-cs"/>
              </a:rPr>
              <a:t/>
            </a:r>
            <a:br>
              <a:rPr lang="en-US" altLang="zh-CN" sz="1200" b="0" i="0" kern="1200" dirty="0" smtClean="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57</a:t>
            </a:fld>
            <a:endParaRPr lang="zh-CN" altLang="en-US"/>
          </a:p>
        </p:txBody>
      </p:sp>
    </p:spTree>
    <p:extLst>
      <p:ext uri="{BB962C8B-B14F-4D97-AF65-F5344CB8AC3E}">
        <p14:creationId xmlns:p14="http://schemas.microsoft.com/office/powerpoint/2010/main" val="121516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pPr/>
              <a:t>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706979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为了测试模型的效果，我把整个训练集以</a:t>
            </a:r>
            <a:r>
              <a:rPr lang="en-US" altLang="zh-CN" sz="1200" kern="1200" dirty="0" smtClean="0">
                <a:solidFill>
                  <a:schemeClr val="tx1"/>
                </a:solidFill>
                <a:effectLst/>
                <a:latin typeface="+mn-lt"/>
                <a:ea typeface="+mn-ea"/>
                <a:cs typeface="+mn-cs"/>
              </a:rPr>
              <a:t>7</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的比例分成训练集和验证集，训练集用于生成模型，验证集用户测试模型的效果。</a:t>
            </a:r>
            <a:endParaRPr lang="en-US" altLang="zh-CN" sz="120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为了使数据满足要求，使用</a:t>
            </a:r>
            <a:r>
              <a:rPr lang="zh-CN" altLang="en-US" dirty="0" smtClean="0">
                <a:solidFill>
                  <a:schemeClr val="bg1"/>
                </a:solidFill>
              </a:rPr>
              <a:t>lgb.Dataset对数据进行转换</a:t>
            </a:r>
            <a:r>
              <a:rPr lang="en-US" altLang="zh-CN" sz="1200" b="0" i="0" kern="1200" dirty="0" smtClean="0">
                <a:solidFill>
                  <a:schemeClr val="tx1"/>
                </a:solidFill>
                <a:effectLst/>
                <a:latin typeface="+mn-lt"/>
                <a:ea typeface="+mn-ea"/>
                <a:cs typeface="+mn-cs"/>
              </a:rPr>
              <a:t/>
            </a:r>
            <a:br>
              <a:rPr lang="en-US" altLang="zh-CN" sz="1200" b="0" i="0" kern="1200" dirty="0" smtClean="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58</a:t>
            </a:fld>
            <a:endParaRPr lang="zh-CN" altLang="en-US"/>
          </a:p>
        </p:txBody>
      </p:sp>
    </p:spTree>
    <p:extLst>
      <p:ext uri="{BB962C8B-B14F-4D97-AF65-F5344CB8AC3E}">
        <p14:creationId xmlns:p14="http://schemas.microsoft.com/office/powerpoint/2010/main" val="836029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在介绍参数选择之前，我先介绍下我参数选择中用到的两种方法，</a:t>
            </a:r>
            <a:r>
              <a:rPr lang="en-US" altLang="zh-CN" dirty="0" smtClean="0"/>
              <a:t>k</a:t>
            </a:r>
            <a:r>
              <a:rPr lang="zh-CN" altLang="en-US" dirty="0" smtClean="0"/>
              <a:t>折交叉验证和网格搜索，首先我们先看下交叉验证</a:t>
            </a:r>
            <a:endParaRPr lang="en-US" altLang="zh-CN" dirty="0" smtClean="0"/>
          </a:p>
          <a:p>
            <a:r>
              <a:rPr lang="en-US" altLang="zh-CN" sz="1200" b="0" i="0" kern="1200" dirty="0" smtClean="0">
                <a:solidFill>
                  <a:schemeClr val="tx1"/>
                </a:solidFill>
                <a:effectLst/>
                <a:latin typeface="+mn-lt"/>
                <a:ea typeface="+mn-ea"/>
                <a:cs typeface="+mn-cs"/>
              </a:rPr>
              <a:t/>
            </a:r>
            <a:br>
              <a:rPr lang="en-US" altLang="zh-CN" sz="1200" b="0" i="0" kern="1200" dirty="0" smtClean="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59</a:t>
            </a:fld>
            <a:endParaRPr lang="zh-CN" altLang="en-US"/>
          </a:p>
        </p:txBody>
      </p:sp>
    </p:spTree>
    <p:extLst>
      <p:ext uri="{BB962C8B-B14F-4D97-AF65-F5344CB8AC3E}">
        <p14:creationId xmlns:p14="http://schemas.microsoft.com/office/powerpoint/2010/main" val="2278391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首先看下交叉验证的思想：</a:t>
            </a:r>
            <a:endParaRPr lang="en-US" altLang="zh-CN" dirty="0" smtClean="0"/>
          </a:p>
          <a:p>
            <a:r>
              <a:rPr lang="en-US" altLang="zh-CN" dirty="0" smtClean="0"/>
              <a:t>K</a:t>
            </a:r>
            <a:r>
              <a:rPr lang="zh-CN" altLang="en-US" dirty="0" smtClean="0"/>
              <a:t>折交叉验证原理如图</a:t>
            </a:r>
            <a:endParaRPr lang="en-US" altLang="zh-CN" dirty="0" smtClean="0"/>
          </a:p>
          <a:p>
            <a:r>
              <a:rPr lang="en-US" altLang="zh-CN" sz="1200" b="0" i="0" kern="1200" dirty="0" smtClean="0">
                <a:solidFill>
                  <a:schemeClr val="tx1"/>
                </a:solidFill>
                <a:effectLst/>
                <a:latin typeface="+mn-lt"/>
                <a:ea typeface="+mn-ea"/>
                <a:cs typeface="+mn-cs"/>
              </a:rPr>
              <a:t>k </a:t>
            </a:r>
            <a:r>
              <a:rPr lang="zh-CN" altLang="en-US" sz="1200" b="0" i="0" kern="1200" dirty="0" smtClean="0">
                <a:solidFill>
                  <a:schemeClr val="tx1"/>
                </a:solidFill>
                <a:effectLst/>
                <a:latin typeface="+mn-lt"/>
                <a:ea typeface="+mn-ea"/>
                <a:cs typeface="+mn-cs"/>
              </a:rPr>
              <a:t>折交叉验证通过对 </a:t>
            </a:r>
            <a:r>
              <a:rPr lang="en-US" altLang="zh-CN" sz="1200" b="0" i="0" kern="1200" dirty="0" smtClean="0">
                <a:solidFill>
                  <a:schemeClr val="tx1"/>
                </a:solidFill>
                <a:effectLst/>
                <a:latin typeface="+mn-lt"/>
                <a:ea typeface="+mn-ea"/>
                <a:cs typeface="+mn-cs"/>
              </a:rPr>
              <a:t>k </a:t>
            </a:r>
            <a:r>
              <a:rPr lang="zh-CN" altLang="en-US" sz="1200" b="0" i="0" kern="1200" dirty="0" smtClean="0">
                <a:solidFill>
                  <a:schemeClr val="tx1"/>
                </a:solidFill>
                <a:effectLst/>
                <a:latin typeface="+mn-lt"/>
                <a:ea typeface="+mn-ea"/>
                <a:cs typeface="+mn-cs"/>
              </a:rPr>
              <a:t>个不同分组训练的结果进行平均来减少方差</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dirty="0" smtClean="0"/>
              <a:t>第一步，不重复抽样将原始数据随机分为 </a:t>
            </a:r>
            <a:r>
              <a:rPr lang="en-US" altLang="zh-CN" dirty="0" smtClean="0"/>
              <a:t>k </a:t>
            </a:r>
            <a:r>
              <a:rPr lang="zh-CN" altLang="en-US" dirty="0" smtClean="0"/>
              <a:t>份。 </a:t>
            </a:r>
            <a:endParaRPr lang="en-US" altLang="zh-CN" dirty="0" smtClean="0"/>
          </a:p>
          <a:p>
            <a:pPr marL="228600" indent="-228600">
              <a:buAutoNum type="arabicPeriod"/>
            </a:pPr>
            <a:r>
              <a:rPr lang="zh-CN" altLang="en-US" dirty="0" smtClean="0"/>
              <a:t>第二步，每一次挑选其中 </a:t>
            </a:r>
            <a:r>
              <a:rPr lang="en-US" altLang="zh-CN" dirty="0" smtClean="0"/>
              <a:t>1 </a:t>
            </a:r>
            <a:r>
              <a:rPr lang="zh-CN" altLang="en-US" dirty="0" smtClean="0"/>
              <a:t>份作为测试集，剩余 </a:t>
            </a:r>
            <a:r>
              <a:rPr lang="en-US" altLang="zh-CN" dirty="0" smtClean="0"/>
              <a:t>k-1 </a:t>
            </a:r>
            <a:r>
              <a:rPr lang="zh-CN" altLang="en-US" dirty="0" smtClean="0"/>
              <a:t>份作为训练集用于模型训练。 </a:t>
            </a:r>
            <a:endParaRPr lang="en-US" altLang="zh-CN" dirty="0" smtClean="0"/>
          </a:p>
          <a:p>
            <a:pPr marL="228600" indent="-228600">
              <a:buAutoNum type="arabicPeriod"/>
            </a:pPr>
            <a:r>
              <a:rPr lang="zh-CN" altLang="en-US" dirty="0" smtClean="0"/>
              <a:t>第三步，重复第二步 </a:t>
            </a:r>
            <a:r>
              <a:rPr lang="en-US" altLang="zh-CN" dirty="0" smtClean="0"/>
              <a:t>k </a:t>
            </a:r>
            <a:r>
              <a:rPr lang="zh-CN" altLang="en-US" dirty="0" smtClean="0"/>
              <a:t>次，这样每个子集都有一次机会作为测试集，其余机会作为训练集。 在每个训练集上训练后得到一个模型， 用这个模型在相应的测试集上测试，计算并保存模型的评估指标， 第四步，计算 </a:t>
            </a:r>
            <a:r>
              <a:rPr lang="en-US" altLang="zh-CN" dirty="0" smtClean="0"/>
              <a:t>k </a:t>
            </a:r>
            <a:r>
              <a:rPr lang="zh-CN" altLang="en-US" dirty="0" smtClean="0"/>
              <a:t>组测试结果的平均值作为模型精度的估计，并作为当前 </a:t>
            </a:r>
            <a:r>
              <a:rPr lang="en-US" altLang="zh-CN" dirty="0" smtClean="0"/>
              <a:t>k </a:t>
            </a:r>
            <a:r>
              <a:rPr lang="zh-CN" altLang="en-US" dirty="0" smtClean="0"/>
              <a:t>折交叉验证下模型的性能指标。</a:t>
            </a:r>
            <a:endParaRPr lang="en-US" altLang="zh-CN" dirty="0" smtClean="0"/>
          </a:p>
          <a:p>
            <a:pPr marL="228600" indent="-228600">
              <a:buAutoNum type="arabicPeriod"/>
            </a:pPr>
            <a:r>
              <a:rPr lang="en-US" altLang="zh-CN" sz="1200" b="0" i="0" kern="1200" dirty="0" smtClean="0">
                <a:solidFill>
                  <a:schemeClr val="tx1"/>
                </a:solidFill>
                <a:effectLst/>
                <a:latin typeface="+mn-lt"/>
                <a:ea typeface="+mn-ea"/>
                <a:cs typeface="+mn-cs"/>
              </a:rPr>
              <a:t>k </a:t>
            </a:r>
            <a:r>
              <a:rPr lang="zh-CN" altLang="en-US" sz="1200" b="0" i="0" kern="1200" dirty="0" smtClean="0">
                <a:solidFill>
                  <a:schemeClr val="tx1"/>
                </a:solidFill>
                <a:effectLst/>
                <a:latin typeface="+mn-lt"/>
                <a:ea typeface="+mn-ea"/>
                <a:cs typeface="+mn-cs"/>
              </a:rPr>
              <a:t>一般取 </a:t>
            </a:r>
            <a:r>
              <a:rPr lang="en-US" altLang="zh-CN" sz="1200" b="0" i="0" kern="1200" dirty="0" smtClean="0">
                <a:solidFill>
                  <a:schemeClr val="tx1"/>
                </a:solidFill>
                <a:effectLst/>
                <a:latin typeface="+mn-lt"/>
                <a:ea typeface="+mn-ea"/>
                <a:cs typeface="+mn-cs"/>
              </a:rPr>
              <a:t>10</a:t>
            </a:r>
            <a:r>
              <a:rPr lang="zh-CN" altLang="en-US" sz="1200" b="1" i="0" kern="1200" dirty="0" smtClean="0">
                <a:solidFill>
                  <a:schemeClr val="tx1"/>
                </a:solidFill>
                <a:effectLst/>
                <a:latin typeface="+mn-lt"/>
                <a:ea typeface="+mn-ea"/>
                <a:cs typeface="+mn-cs"/>
              </a:rPr>
              <a:t>，</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数据量小的时候，</a:t>
            </a:r>
            <a:r>
              <a:rPr lang="en-US" altLang="zh-CN" sz="1200" b="0" i="0" kern="1200" dirty="0" smtClean="0">
                <a:solidFill>
                  <a:schemeClr val="tx1"/>
                </a:solidFill>
                <a:effectLst/>
                <a:latin typeface="+mn-lt"/>
                <a:ea typeface="+mn-ea"/>
                <a:cs typeface="+mn-cs"/>
              </a:rPr>
              <a:t>k </a:t>
            </a:r>
            <a:r>
              <a:rPr lang="zh-CN" altLang="en-US" sz="1200" b="0" i="0" kern="1200" dirty="0" smtClean="0">
                <a:solidFill>
                  <a:schemeClr val="tx1"/>
                </a:solidFill>
                <a:effectLst/>
                <a:latin typeface="+mn-lt"/>
                <a:ea typeface="+mn-ea"/>
                <a:cs typeface="+mn-cs"/>
              </a:rPr>
              <a:t>可以设大一点，这样训练集占整体比例就比较大，不过同时训练的模型个数也增多。</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数据量大的时候，</a:t>
            </a:r>
            <a:r>
              <a:rPr lang="en-US" altLang="zh-CN" sz="1200" b="0" i="0" kern="1200" dirty="0" smtClean="0">
                <a:solidFill>
                  <a:schemeClr val="tx1"/>
                </a:solidFill>
                <a:effectLst/>
                <a:latin typeface="+mn-lt"/>
                <a:ea typeface="+mn-ea"/>
                <a:cs typeface="+mn-cs"/>
              </a:rPr>
              <a:t>k </a:t>
            </a:r>
            <a:r>
              <a:rPr lang="zh-CN" altLang="en-US" sz="1200" b="0" i="0" kern="1200" dirty="0" smtClean="0">
                <a:solidFill>
                  <a:schemeClr val="tx1"/>
                </a:solidFill>
                <a:effectLst/>
                <a:latin typeface="+mn-lt"/>
                <a:ea typeface="+mn-ea"/>
                <a:cs typeface="+mn-cs"/>
              </a:rPr>
              <a:t>可以设小一点。</a:t>
            </a:r>
            <a:endParaRPr lang="zh-CN" altLang="en-US" dirty="0" smtClean="0"/>
          </a:p>
          <a:p>
            <a:r>
              <a:rPr lang="zh-CN" altLang="en-US" dirty="0" smtClean="0"/>
              <a:t/>
            </a:r>
            <a:br>
              <a:rPr lang="zh-CN" altLang="en-US" dirty="0" smtClean="0"/>
            </a:b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60</a:t>
            </a:fld>
            <a:endParaRPr lang="zh-CN" altLang="en-US"/>
          </a:p>
        </p:txBody>
      </p:sp>
    </p:spTree>
    <p:extLst>
      <p:ext uri="{BB962C8B-B14F-4D97-AF65-F5344CB8AC3E}">
        <p14:creationId xmlns:p14="http://schemas.microsoft.com/office/powerpoint/2010/main" val="932531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Grid Search</a:t>
            </a:r>
            <a:r>
              <a:rPr lang="zh-CN" altLang="en-US" dirty="0" smtClean="0"/>
              <a:t>（网格搜索）</a:t>
            </a:r>
            <a:endParaRPr lang="en-US" altLang="zh-CN" dirty="0" smtClean="0"/>
          </a:p>
          <a:p>
            <a:r>
              <a:rPr lang="zh-CN" altLang="en-US" dirty="0" smtClean="0"/>
              <a:t>其原理就像是在数组里找最大值。（为什么叫网格搜索？以有两个参数的模型为例，参数</a:t>
            </a:r>
            <a:r>
              <a:rPr lang="en-US" altLang="zh-CN" dirty="0" smtClean="0"/>
              <a:t>a</a:t>
            </a:r>
            <a:r>
              <a:rPr lang="zh-CN" altLang="en-US" dirty="0" smtClean="0"/>
              <a:t>有</a:t>
            </a:r>
            <a:r>
              <a:rPr lang="en-US" altLang="zh-CN" dirty="0" smtClean="0"/>
              <a:t>3</a:t>
            </a:r>
            <a:r>
              <a:rPr lang="zh-CN" altLang="en-US" dirty="0" smtClean="0"/>
              <a:t>种可能，参数</a:t>
            </a:r>
            <a:r>
              <a:rPr lang="en-US" altLang="zh-CN" dirty="0" smtClean="0"/>
              <a:t>b</a:t>
            </a:r>
            <a:r>
              <a:rPr lang="zh-CN" altLang="en-US" dirty="0" smtClean="0"/>
              <a:t>有</a:t>
            </a:r>
            <a:r>
              <a:rPr lang="en-US" altLang="zh-CN" dirty="0" smtClean="0"/>
              <a:t>4</a:t>
            </a:r>
            <a:r>
              <a:rPr lang="zh-CN" altLang="en-US" dirty="0" smtClean="0"/>
              <a:t>种可能，把所有可能性列出来，可以表示成一个</a:t>
            </a:r>
            <a:r>
              <a:rPr lang="en-US" altLang="zh-CN" dirty="0" smtClean="0"/>
              <a:t>3*4</a:t>
            </a:r>
            <a:r>
              <a:rPr lang="zh-CN" altLang="en-US" dirty="0" smtClean="0"/>
              <a:t>的表格，其中每个</a:t>
            </a:r>
            <a:r>
              <a:rPr lang="en-US" altLang="zh-CN" dirty="0" smtClean="0"/>
              <a:t>cell</a:t>
            </a:r>
            <a:r>
              <a:rPr lang="zh-CN" altLang="en-US" dirty="0" smtClean="0"/>
              <a:t>就是一个网格，循环过程就像是在每个网格里遍历、搜索，所以叫</a:t>
            </a:r>
            <a:r>
              <a:rPr lang="en-US" altLang="zh-CN" dirty="0" smtClean="0"/>
              <a:t>grid search</a:t>
            </a:r>
            <a:r>
              <a:rPr lang="zh-CN" altLang="en-US" dirty="0" smtClean="0"/>
              <a:t>）</a:t>
            </a:r>
          </a:p>
          <a:p>
            <a:r>
              <a:rPr lang="zh-CN" altLang="en-US" dirty="0" smtClean="0"/>
              <a:t/>
            </a:r>
            <a:br>
              <a:rPr lang="zh-CN" altLang="en-US" dirty="0" smtClean="0"/>
            </a:b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61</a:t>
            </a:fld>
            <a:endParaRPr lang="zh-CN" altLang="en-US"/>
          </a:p>
        </p:txBody>
      </p:sp>
    </p:spTree>
    <p:extLst>
      <p:ext uri="{BB962C8B-B14F-4D97-AF65-F5344CB8AC3E}">
        <p14:creationId xmlns:p14="http://schemas.microsoft.com/office/powerpoint/2010/main" val="29773872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a:t>
            </a:r>
            <a:r>
              <a:rPr lang="en-US" altLang="zh-CN" dirty="0" smtClean="0"/>
              <a:t>5</a:t>
            </a:r>
            <a:r>
              <a:rPr lang="zh-CN" altLang="en-US" dirty="0" smtClean="0"/>
              <a:t>折交叉验证和网格搜索得到</a:t>
            </a:r>
            <a:endParaRPr lang="en-US" altLang="zh-CN" dirty="0" smtClean="0"/>
          </a:p>
          <a:p>
            <a:r>
              <a:rPr lang="zh-CN" altLang="en-US" dirty="0" smtClean="0"/>
              <a:t>最优迭代次数为</a:t>
            </a:r>
            <a:r>
              <a:rPr lang="en-US" altLang="zh-CN" dirty="0" smtClean="0"/>
              <a:t>81</a:t>
            </a:r>
            <a:r>
              <a:rPr lang="zh-CN" altLang="en-US" dirty="0" smtClean="0"/>
              <a:t>次</a:t>
            </a:r>
            <a:endParaRPr lang="en-US" altLang="zh-CN" dirty="0" smtClean="0"/>
          </a:p>
          <a:p>
            <a:r>
              <a:rPr lang="zh-CN" altLang="en-US" dirty="0" smtClean="0"/>
              <a:t>最优参数分别为</a:t>
            </a:r>
            <a:endParaRPr lang="en-US" altLang="zh-CN" dirty="0" smtClean="0"/>
          </a:p>
          <a:p>
            <a:r>
              <a:rPr lang="en-US" altLang="zh-CN" dirty="0" err="1" smtClean="0"/>
              <a:t>params</a:t>
            </a:r>
            <a:r>
              <a:rPr lang="en-US" altLang="zh-CN" dirty="0" smtClean="0"/>
              <a:t> = {</a:t>
            </a:r>
          </a:p>
          <a:p>
            <a:r>
              <a:rPr lang="en-US" altLang="zh-CN" dirty="0" smtClean="0"/>
              <a:t>    'task': 'train',</a:t>
            </a:r>
          </a:p>
          <a:p>
            <a:r>
              <a:rPr lang="en-US" altLang="zh-CN" dirty="0" smtClean="0"/>
              <a:t>    '</a:t>
            </a:r>
            <a:r>
              <a:rPr lang="en-US" altLang="zh-CN" dirty="0" err="1" smtClean="0"/>
              <a:t>boosting_type</a:t>
            </a:r>
            <a:r>
              <a:rPr lang="en-US" altLang="zh-CN" dirty="0" smtClean="0"/>
              <a:t>': '</a:t>
            </a:r>
            <a:r>
              <a:rPr lang="en-US" altLang="zh-CN" dirty="0" err="1" smtClean="0"/>
              <a:t>gbdt</a:t>
            </a:r>
            <a:r>
              <a:rPr lang="en-US" altLang="zh-CN" dirty="0" smtClean="0"/>
              <a:t>',  # </a:t>
            </a:r>
            <a:r>
              <a:rPr lang="zh-CN" altLang="en-US" dirty="0" smtClean="0"/>
              <a:t>设置提升类型</a:t>
            </a:r>
          </a:p>
          <a:p>
            <a:r>
              <a:rPr lang="zh-CN" altLang="en-US" dirty="0" smtClean="0"/>
              <a:t>    </a:t>
            </a:r>
            <a:r>
              <a:rPr lang="en-US" altLang="zh-CN" dirty="0" smtClean="0"/>
              <a:t>'objective': 'regression',  # </a:t>
            </a:r>
            <a:r>
              <a:rPr lang="zh-CN" altLang="en-US" dirty="0" smtClean="0"/>
              <a:t>目标函数</a:t>
            </a:r>
          </a:p>
          <a:p>
            <a:r>
              <a:rPr lang="zh-CN" altLang="en-US" dirty="0" smtClean="0"/>
              <a:t>    </a:t>
            </a:r>
            <a:r>
              <a:rPr lang="en-US" altLang="zh-CN" dirty="0" smtClean="0"/>
              <a:t>'metric': {'</a:t>
            </a:r>
            <a:r>
              <a:rPr lang="en-US" altLang="zh-CN" dirty="0" err="1" smtClean="0"/>
              <a:t>mae</a:t>
            </a:r>
            <a:r>
              <a:rPr lang="en-US" altLang="zh-CN" dirty="0" smtClean="0"/>
              <a:t>'},  # </a:t>
            </a:r>
            <a:r>
              <a:rPr lang="zh-CN" altLang="en-US" dirty="0" smtClean="0"/>
              <a:t>评估函数</a:t>
            </a:r>
          </a:p>
          <a:p>
            <a:r>
              <a:rPr lang="zh-CN" altLang="en-US" dirty="0" smtClean="0"/>
              <a:t>    </a:t>
            </a:r>
            <a:r>
              <a:rPr lang="en-US" altLang="zh-CN" dirty="0" smtClean="0"/>
              <a:t>'num_leaves':110</a:t>
            </a:r>
          </a:p>
          <a:p>
            <a:r>
              <a:rPr lang="en-US" altLang="zh-CN" dirty="0" smtClean="0"/>
              <a:t>    ,  # </a:t>
            </a:r>
            <a:r>
              <a:rPr lang="zh-CN" altLang="en-US" dirty="0" smtClean="0"/>
              <a:t>叶子节点数</a:t>
            </a:r>
          </a:p>
          <a:p>
            <a:r>
              <a:rPr lang="zh-CN" altLang="en-US" dirty="0" smtClean="0"/>
              <a:t>    </a:t>
            </a:r>
            <a:r>
              <a:rPr lang="en-US" altLang="zh-CN" dirty="0" smtClean="0"/>
              <a:t>'max_depth':10,</a:t>
            </a:r>
          </a:p>
          <a:p>
            <a:r>
              <a:rPr lang="en-US" altLang="zh-CN" dirty="0" smtClean="0"/>
              <a:t>    '</a:t>
            </a:r>
            <a:r>
              <a:rPr lang="en-US" altLang="zh-CN" dirty="0" err="1" smtClean="0"/>
              <a:t>learning_rate</a:t>
            </a:r>
            <a:r>
              <a:rPr lang="en-US" altLang="zh-CN" dirty="0" smtClean="0"/>
              <a:t>': 0.1,  # </a:t>
            </a:r>
            <a:r>
              <a:rPr lang="zh-CN" altLang="en-US" dirty="0" smtClean="0"/>
              <a:t>学习速率</a:t>
            </a:r>
          </a:p>
          <a:p>
            <a:r>
              <a:rPr lang="zh-CN" altLang="en-US" dirty="0" smtClean="0"/>
              <a:t>    </a:t>
            </a:r>
            <a:r>
              <a:rPr lang="en-US" altLang="zh-CN" dirty="0" smtClean="0"/>
              <a:t>'</a:t>
            </a:r>
            <a:r>
              <a:rPr lang="en-US" altLang="zh-CN" dirty="0" err="1" smtClean="0"/>
              <a:t>feature_fraction</a:t>
            </a:r>
            <a:r>
              <a:rPr lang="en-US" altLang="zh-CN" dirty="0" smtClean="0"/>
              <a:t>': 0.8,  # </a:t>
            </a:r>
            <a:r>
              <a:rPr lang="zh-CN" altLang="en-US" dirty="0" smtClean="0"/>
              <a:t>建树的特征选择比例</a:t>
            </a:r>
          </a:p>
          <a:p>
            <a:r>
              <a:rPr lang="zh-CN" altLang="en-US" dirty="0" smtClean="0"/>
              <a:t>    </a:t>
            </a:r>
            <a:r>
              <a:rPr lang="en-US" altLang="zh-CN" dirty="0" smtClean="0"/>
              <a:t>'</a:t>
            </a:r>
            <a:r>
              <a:rPr lang="en-US" altLang="zh-CN" dirty="0" err="1" smtClean="0"/>
              <a:t>bagging_fraction</a:t>
            </a:r>
            <a:r>
              <a:rPr lang="en-US" altLang="zh-CN" dirty="0" smtClean="0"/>
              <a:t>': 0.6,  # </a:t>
            </a:r>
            <a:r>
              <a:rPr lang="zh-CN" altLang="en-US" dirty="0" smtClean="0"/>
              <a:t>建树的样本采样比例</a:t>
            </a:r>
          </a:p>
          <a:p>
            <a:r>
              <a:rPr lang="zh-CN" altLang="en-US" dirty="0" smtClean="0"/>
              <a:t>    </a:t>
            </a:r>
            <a:r>
              <a:rPr lang="en-US" altLang="zh-CN" dirty="0" smtClean="0"/>
              <a:t>'</a:t>
            </a:r>
            <a:r>
              <a:rPr lang="en-US" altLang="zh-CN" dirty="0" err="1" smtClean="0"/>
              <a:t>bagging_freq</a:t>
            </a:r>
            <a:r>
              <a:rPr lang="en-US" altLang="zh-CN" dirty="0" smtClean="0"/>
              <a:t>': 10,  # k </a:t>
            </a:r>
            <a:r>
              <a:rPr lang="zh-CN" altLang="en-US" dirty="0" smtClean="0"/>
              <a:t>意味着每 </a:t>
            </a:r>
            <a:r>
              <a:rPr lang="en-US" altLang="zh-CN" dirty="0" smtClean="0"/>
              <a:t>k </a:t>
            </a:r>
            <a:r>
              <a:rPr lang="zh-CN" altLang="en-US" dirty="0" smtClean="0"/>
              <a:t>次迭代执行</a:t>
            </a:r>
            <a:r>
              <a:rPr lang="en-US" altLang="zh-CN" dirty="0" smtClean="0"/>
              <a:t>bagging   </a:t>
            </a:r>
          </a:p>
          <a:p>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62</a:t>
            </a:fld>
            <a:endParaRPr lang="zh-CN" altLang="en-US"/>
          </a:p>
        </p:txBody>
      </p:sp>
    </p:spTree>
    <p:extLst>
      <p:ext uri="{BB962C8B-B14F-4D97-AF65-F5344CB8AC3E}">
        <p14:creationId xmlns:p14="http://schemas.microsoft.com/office/powerpoint/2010/main" val="24295384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通过刚才通过</a:t>
            </a:r>
            <a:r>
              <a:rPr lang="en-US" altLang="zh-CN" dirty="0" smtClean="0"/>
              <a:t>k</a:t>
            </a:r>
            <a:r>
              <a:rPr lang="zh-CN" altLang="en-US" dirty="0" smtClean="0"/>
              <a:t>折交叉验证和网格搜索得到的最优参数对模型进行训练，并使用验证集进行验证</a:t>
            </a:r>
            <a:r>
              <a:rPr lang="en-US" altLang="zh-CN" dirty="0" smtClean="0"/>
              <a:t>,</a:t>
            </a:r>
            <a:r>
              <a:rPr lang="zh-CN" altLang="en-US" dirty="0" smtClean="0"/>
              <a:t>模型的平均绝对误差约为</a:t>
            </a:r>
            <a:r>
              <a:rPr lang="en-US" altLang="zh-CN" dirty="0" smtClean="0"/>
              <a:t>22.89</a:t>
            </a:r>
          </a:p>
          <a:p>
            <a:r>
              <a:rPr lang="zh-CN" altLang="en-US" dirty="0" smtClean="0"/>
              <a:t>均方误差约为</a:t>
            </a:r>
            <a:r>
              <a:rPr lang="en-US" altLang="zh-CN" dirty="0" smtClean="0"/>
              <a:t>36.03</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63</a:t>
            </a:fld>
            <a:endParaRPr lang="zh-CN" altLang="en-US"/>
          </a:p>
        </p:txBody>
      </p:sp>
    </p:spTree>
    <p:extLst>
      <p:ext uri="{BB962C8B-B14F-4D97-AF65-F5344CB8AC3E}">
        <p14:creationId xmlns:p14="http://schemas.microsoft.com/office/powerpoint/2010/main" val="19000600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用刚才得到模型对如图所示的测试集进行预测</a:t>
            </a:r>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64</a:t>
            </a:fld>
            <a:endParaRPr lang="zh-CN" altLang="en-US"/>
          </a:p>
        </p:txBody>
      </p:sp>
    </p:spTree>
    <p:extLst>
      <p:ext uri="{BB962C8B-B14F-4D97-AF65-F5344CB8AC3E}">
        <p14:creationId xmlns:p14="http://schemas.microsoft.com/office/powerpoint/2010/main" val="6380813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得到的预测结果如图所示。</a:t>
            </a:r>
            <a:r>
              <a:rPr lang="zh-CN" altLang="en-US" dirty="0" smtClean="0">
                <a:solidFill>
                  <a:schemeClr val="bg1"/>
                </a:solidFill>
              </a:rPr>
              <a:t>本模型主要用于预测共享单车在不同环境的使用量，也可以推广到其他领域，比如对销量的预测，对点击率的预测等。</a:t>
            </a:r>
          </a:p>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65</a:t>
            </a:fld>
            <a:endParaRPr lang="zh-CN" altLang="en-US"/>
          </a:p>
        </p:txBody>
      </p:sp>
    </p:spTree>
    <p:extLst>
      <p:ext uri="{BB962C8B-B14F-4D97-AF65-F5344CB8AC3E}">
        <p14:creationId xmlns:p14="http://schemas.microsoft.com/office/powerpoint/2010/main" val="42778806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pPr/>
              <a:t>66</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621973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首先我们看下回归树</a:t>
            </a:r>
            <a:endParaRPr lang="en-US" altLang="zh-CN" dirty="0" smtClean="0"/>
          </a:p>
          <a:p>
            <a:r>
              <a:rPr lang="zh-CN" altLang="en-US" sz="1200" b="0" i="0" kern="1200" dirty="0" smtClean="0">
                <a:solidFill>
                  <a:schemeClr val="tx1"/>
                </a:solidFill>
                <a:effectLst/>
                <a:latin typeface="+mn-lt"/>
                <a:ea typeface="+mn-ea"/>
                <a:cs typeface="+mn-cs"/>
              </a:rPr>
              <a:t>算法流程：</a:t>
            </a:r>
            <a:endParaRPr lang="en-US" altLang="zh-CN" sz="1200" b="0" i="0" kern="1200" dirty="0" smtClean="0">
              <a:solidFill>
                <a:schemeClr val="tx1"/>
              </a:solidFill>
              <a:effectLst/>
              <a:latin typeface="+mn-lt"/>
              <a:ea typeface="+mn-ea"/>
              <a:cs typeface="+mn-cs"/>
            </a:endParaRPr>
          </a:p>
          <a:p>
            <a:r>
              <a:rPr lang="en-US" altLang="zh-CN" dirty="0" smtClean="0">
                <a:effectLst/>
              </a:rPr>
              <a:t>1.</a:t>
            </a:r>
            <a:r>
              <a:rPr lang="zh-CN" altLang="en-US" dirty="0" smtClean="0">
                <a:effectLst/>
              </a:rPr>
              <a:t>选择最优切分变量：对初始输入的特征遍历</a:t>
            </a:r>
            <a:r>
              <a:rPr lang="en-US" altLang="zh-CN" dirty="0" smtClean="0">
                <a:effectLst/>
              </a:rPr>
              <a:t>j</a:t>
            </a:r>
            <a:r>
              <a:rPr lang="zh-CN" altLang="en-US" dirty="0" smtClean="0">
                <a:effectLst/>
              </a:rPr>
              <a:t>所有具体的值</a:t>
            </a:r>
            <a:r>
              <a:rPr lang="en-US" altLang="zh-CN" dirty="0" smtClean="0">
                <a:effectLst/>
              </a:rPr>
              <a:t>s</a:t>
            </a:r>
            <a:r>
              <a:rPr lang="zh-CN" altLang="en-US" dirty="0" smtClean="0">
                <a:effectLst/>
              </a:rPr>
              <a:t>，使得损失函数最小</a:t>
            </a:r>
          </a:p>
          <a:p>
            <a:r>
              <a:rPr lang="en-US" altLang="zh-CN" dirty="0" smtClean="0">
                <a:effectLst/>
              </a:rPr>
              <a:t>2.</a:t>
            </a:r>
            <a:r>
              <a:rPr lang="zh-CN" altLang="en-US" dirty="0" smtClean="0">
                <a:effectLst/>
              </a:rPr>
              <a:t>使用选定的对</a:t>
            </a:r>
            <a:r>
              <a:rPr lang="en-US" altLang="zh-CN" dirty="0" smtClean="0">
                <a:effectLst/>
              </a:rPr>
              <a:t>(</a:t>
            </a:r>
            <a:r>
              <a:rPr lang="en-US" altLang="zh-CN" dirty="0" err="1" smtClean="0">
                <a:effectLst/>
              </a:rPr>
              <a:t>j,s</a:t>
            </a:r>
            <a:r>
              <a:rPr lang="en-US" altLang="zh-CN" dirty="0" smtClean="0">
                <a:effectLst/>
              </a:rPr>
              <a:t>)</a:t>
            </a:r>
            <a:r>
              <a:rPr lang="zh-CN" altLang="en-US" dirty="0" smtClean="0">
                <a:effectLst/>
              </a:rPr>
              <a:t>划分区域，得到每个区域的输出值</a:t>
            </a:r>
          </a:p>
          <a:p>
            <a:r>
              <a:rPr lang="en-US" altLang="zh-CN" dirty="0" smtClean="0">
                <a:effectLst/>
              </a:rPr>
              <a:t>3.</a:t>
            </a:r>
            <a:r>
              <a:rPr lang="zh-CN" altLang="en-US" dirty="0" smtClean="0">
                <a:effectLst/>
              </a:rPr>
              <a:t>继续对两个区域调用</a:t>
            </a:r>
            <a:r>
              <a:rPr lang="en-US" altLang="zh-CN" dirty="0" smtClean="0">
                <a:effectLst/>
              </a:rPr>
              <a:t>1</a:t>
            </a:r>
            <a:r>
              <a:rPr lang="zh-CN" altLang="en-US" dirty="0" smtClean="0">
                <a:effectLst/>
              </a:rPr>
              <a:t>，</a:t>
            </a:r>
            <a:r>
              <a:rPr lang="en-US" altLang="zh-CN" dirty="0" smtClean="0">
                <a:effectLst/>
              </a:rPr>
              <a:t>2</a:t>
            </a:r>
            <a:r>
              <a:rPr lang="zh-CN" altLang="en-US" dirty="0" smtClean="0">
                <a:effectLst/>
              </a:rPr>
              <a:t>步，直到满足停止条件</a:t>
            </a:r>
          </a:p>
          <a:p>
            <a:r>
              <a:rPr lang="en-US" altLang="zh-CN" dirty="0" smtClean="0">
                <a:effectLst/>
              </a:rPr>
              <a:t>4.</a:t>
            </a:r>
            <a:r>
              <a:rPr lang="zh-CN" altLang="en-US" dirty="0" smtClean="0">
                <a:effectLst/>
              </a:rPr>
              <a:t>得到最终回归树。</a:t>
            </a:r>
            <a:endParaRPr lang="en-US" altLang="zh-CN" dirty="0" smtClean="0">
              <a:effectLst/>
            </a:endParaRPr>
          </a:p>
          <a:p>
            <a:r>
              <a:rPr lang="zh-CN" altLang="en-US" dirty="0" smtClean="0">
                <a:effectLst/>
              </a:rPr>
              <a:t>当对某个数据进行预测时，根据回归树判断他属于哪个叶结点，假如属于图中从左到右第一个叶结点，那他的预测值就是</a:t>
            </a:r>
            <a:r>
              <a:rPr lang="en-US" altLang="zh-CN" dirty="0" smtClean="0">
                <a:effectLst/>
              </a:rPr>
              <a:t>4.75</a:t>
            </a:r>
            <a:endParaRPr lang="zh-CN" altLang="en-US" dirty="0" smtClean="0">
              <a:effectLst/>
            </a:endParaRPr>
          </a:p>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67</a:t>
            </a:fld>
            <a:endParaRPr lang="zh-CN" altLang="en-US"/>
          </a:p>
        </p:txBody>
      </p:sp>
    </p:spTree>
    <p:extLst>
      <p:ext uri="{BB962C8B-B14F-4D97-AF65-F5344CB8AC3E}">
        <p14:creationId xmlns:p14="http://schemas.microsoft.com/office/powerpoint/2010/main" val="3664360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baseline="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3AD677-048F-409F-AACD-0A0B5EF61C8C}" type="slidenum">
              <a:rPr lang="zh-CN" altLang="en-US" smtClean="0"/>
              <a:t>6</a:t>
            </a:fld>
            <a:endParaRPr lang="zh-CN" altLang="en-US"/>
          </a:p>
        </p:txBody>
      </p:sp>
    </p:spTree>
    <p:extLst>
      <p:ext uri="{BB962C8B-B14F-4D97-AF65-F5344CB8AC3E}">
        <p14:creationId xmlns:p14="http://schemas.microsoft.com/office/powerpoint/2010/main" val="957633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XGBoost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GBDT</a:t>
            </a:r>
            <a:r>
              <a:rPr lang="zh-CN" altLang="en-US" sz="1200" b="0" i="0" kern="1200" dirty="0" smtClean="0">
                <a:solidFill>
                  <a:schemeClr val="tx1"/>
                </a:solidFill>
                <a:effectLst/>
                <a:latin typeface="+mn-lt"/>
                <a:ea typeface="+mn-ea"/>
                <a:cs typeface="+mn-cs"/>
              </a:rPr>
              <a:t>的一个变种</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lightGBM</a:t>
            </a:r>
            <a:r>
              <a:rPr lang="zh-CN" altLang="en-US" sz="1200" b="0" i="0" kern="1200" dirty="0" smtClean="0">
                <a:solidFill>
                  <a:schemeClr val="tx1"/>
                </a:solidFill>
                <a:effectLst/>
                <a:latin typeface="+mn-lt"/>
                <a:ea typeface="+mn-ea"/>
                <a:cs typeface="+mn-cs"/>
              </a:rPr>
              <a:t>是针对</a:t>
            </a:r>
            <a:r>
              <a:rPr lang="en-US" altLang="zh-CN" sz="1200" b="0" i="0" kern="1200" dirty="0" err="1" smtClean="0">
                <a:solidFill>
                  <a:schemeClr val="tx1"/>
                </a:solidFill>
                <a:effectLst/>
                <a:latin typeface="+mn-lt"/>
                <a:ea typeface="+mn-ea"/>
                <a:cs typeface="+mn-cs"/>
              </a:rPr>
              <a:t>XGBoost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的改进，后面我会简要介绍下这三种方法主要特点。</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68</a:t>
            </a:fld>
            <a:endParaRPr lang="zh-CN" altLang="en-US"/>
          </a:p>
        </p:txBody>
      </p:sp>
    </p:spTree>
    <p:extLst>
      <p:ext uri="{BB962C8B-B14F-4D97-AF65-F5344CB8AC3E}">
        <p14:creationId xmlns:p14="http://schemas.microsoft.com/office/powerpoint/2010/main" val="3307925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baseline="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3AD677-048F-409F-AACD-0A0B5EF61C8C}" type="slidenum">
              <a:rPr lang="zh-CN" altLang="en-US" smtClean="0"/>
              <a:t>7</a:t>
            </a:fld>
            <a:endParaRPr lang="zh-CN" altLang="en-US"/>
          </a:p>
        </p:txBody>
      </p:sp>
    </p:spTree>
    <p:extLst>
      <p:ext uri="{BB962C8B-B14F-4D97-AF65-F5344CB8AC3E}">
        <p14:creationId xmlns:p14="http://schemas.microsoft.com/office/powerpoint/2010/main" val="216102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baseline="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由于数据太少，我们限定叶子节点最多有两个，即每棵树都只有一个分枝，并且限定只限定两棵树。我们会得到如图所示结果：</a:t>
            </a:r>
          </a:p>
          <a:p>
            <a:r>
              <a:rPr lang="zh-CN" altLang="en-US" dirty="0" smtClean="0"/>
              <a:t/>
            </a:r>
            <a:br>
              <a:rPr lang="zh-CN" altLang="en-US" dirty="0" smtClean="0"/>
            </a:br>
            <a:r>
              <a:rPr lang="en-US" altLang="zh-CN" sz="1200" b="0" i="0" kern="1200" baseline="0" dirty="0" smtClean="0">
                <a:solidFill>
                  <a:schemeClr val="tx1"/>
                </a:solidFill>
                <a:effectLst/>
                <a:latin typeface="+mn-lt"/>
                <a:ea typeface="+mn-ea"/>
                <a:cs typeface="+mn-cs"/>
              </a:rPr>
              <a:t>1.</a:t>
            </a:r>
            <a:r>
              <a:rPr lang="zh-CN" altLang="en-US" sz="1200" b="0" i="0" kern="1200" baseline="0" dirty="0" smtClean="0">
                <a:solidFill>
                  <a:schemeClr val="tx1"/>
                </a:solidFill>
                <a:effectLst/>
                <a:latin typeface="+mn-lt"/>
                <a:ea typeface="+mn-ea"/>
                <a:cs typeface="+mn-cs"/>
              </a:rPr>
              <a:t> 第一棵树的分枝使用购物金额进行区分，分成两组，两组各自用年龄均值作为预测值，得到残差值</a:t>
            </a:r>
            <a:r>
              <a:rPr lang="en-US" altLang="zh-CN" sz="1200" b="0" i="0" kern="1200" baseline="0" dirty="0" smtClean="0">
                <a:solidFill>
                  <a:schemeClr val="tx1"/>
                </a:solidFill>
                <a:effectLst/>
                <a:latin typeface="+mn-lt"/>
                <a:ea typeface="+mn-ea"/>
                <a:cs typeface="+mn-cs"/>
              </a:rPr>
              <a:t>-1</a:t>
            </a:r>
            <a:r>
              <a:rPr lang="zh-CN" altLang="en-US" sz="1200" b="0" i="0" kern="1200" baseline="0" dirty="0" smtClean="0">
                <a:solidFill>
                  <a:schemeClr val="tx1"/>
                </a:solidFill>
                <a:effectLst/>
                <a:latin typeface="+mn-lt"/>
                <a:ea typeface="+mn-ea"/>
                <a:cs typeface="+mn-cs"/>
              </a:rPr>
              <a:t>、</a:t>
            </a:r>
            <a:r>
              <a:rPr lang="en-US" altLang="zh-CN" sz="1200" b="0" i="0" kern="1200" baseline="0" dirty="0" smtClean="0">
                <a:solidFill>
                  <a:schemeClr val="tx1"/>
                </a:solidFill>
                <a:effectLst/>
                <a:latin typeface="+mn-lt"/>
                <a:ea typeface="+mn-ea"/>
                <a:cs typeface="+mn-cs"/>
              </a:rPr>
              <a:t>1</a:t>
            </a:r>
            <a:r>
              <a:rPr lang="zh-CN" altLang="en-US" sz="1200" b="0" i="0" kern="1200" baseline="0" dirty="0" smtClean="0">
                <a:solidFill>
                  <a:schemeClr val="tx1"/>
                </a:solidFill>
                <a:effectLst/>
                <a:latin typeface="+mn-lt"/>
                <a:ea typeface="+mn-ea"/>
                <a:cs typeface="+mn-cs"/>
              </a:rPr>
              <a:t>、</a:t>
            </a:r>
            <a:r>
              <a:rPr lang="en-US" altLang="zh-CN" sz="1200" b="0" i="0" kern="1200" baseline="0" dirty="0" smtClean="0">
                <a:solidFill>
                  <a:schemeClr val="tx1"/>
                </a:solidFill>
                <a:effectLst/>
                <a:latin typeface="+mn-lt"/>
                <a:ea typeface="+mn-ea"/>
                <a:cs typeface="+mn-cs"/>
              </a:rPr>
              <a:t>-1</a:t>
            </a:r>
            <a:r>
              <a:rPr lang="zh-CN" altLang="en-US" sz="1200" b="0" i="0" kern="1200" baseline="0" dirty="0" smtClean="0">
                <a:solidFill>
                  <a:schemeClr val="tx1"/>
                </a:solidFill>
                <a:effectLst/>
                <a:latin typeface="+mn-lt"/>
                <a:ea typeface="+mn-ea"/>
                <a:cs typeface="+mn-cs"/>
              </a:rPr>
              <a:t>、</a:t>
            </a:r>
            <a:r>
              <a:rPr lang="en-US" altLang="zh-CN" sz="1200" b="0" i="0" kern="1200" baseline="0" dirty="0" smtClean="0">
                <a:solidFill>
                  <a:schemeClr val="tx1"/>
                </a:solidFill>
                <a:effectLst/>
                <a:latin typeface="+mn-lt"/>
                <a:ea typeface="+mn-ea"/>
                <a:cs typeface="+mn-cs"/>
              </a:rPr>
              <a:t>1</a:t>
            </a:r>
            <a:r>
              <a:rPr lang="zh-CN" altLang="en-US" sz="1200" b="0" i="0" kern="1200" baseline="0" dirty="0" smtClean="0">
                <a:solidFill>
                  <a:schemeClr val="tx1"/>
                </a:solidFill>
                <a:effectLst/>
                <a:latin typeface="+mn-lt"/>
                <a:ea typeface="+mn-ea"/>
                <a:cs typeface="+mn-cs"/>
              </a:rPr>
              <a:t>，然后拿这些残差值替换初始值去训练生成第二棵回归树，如果新的预测值和残差相等，则只需把第二棵树的结论累加到第一棵树上就能得到真实年龄了。</a:t>
            </a:r>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2.</a:t>
            </a:r>
            <a:r>
              <a:rPr lang="zh-CN" altLang="en-US" sz="1200" b="0" i="0" kern="1200" baseline="0" dirty="0" smtClean="0">
                <a:solidFill>
                  <a:schemeClr val="tx1"/>
                </a:solidFill>
                <a:effectLst/>
                <a:latin typeface="+mn-lt"/>
                <a:ea typeface="+mn-ea"/>
                <a:cs typeface="+mn-cs"/>
              </a:rPr>
              <a:t>第二棵树只有两个值</a:t>
            </a:r>
            <a:r>
              <a:rPr lang="en-US" altLang="zh-CN" sz="1200" b="0" i="0" kern="1200" baseline="0" dirty="0" smtClean="0">
                <a:solidFill>
                  <a:schemeClr val="tx1"/>
                </a:solidFill>
                <a:effectLst/>
                <a:latin typeface="+mn-lt"/>
                <a:ea typeface="+mn-ea"/>
                <a:cs typeface="+mn-cs"/>
              </a:rPr>
              <a:t>1</a:t>
            </a:r>
            <a:r>
              <a:rPr lang="zh-CN" altLang="en-US" sz="1200" b="0" i="0" kern="1200" baseline="0" dirty="0" smtClean="0">
                <a:solidFill>
                  <a:schemeClr val="tx1"/>
                </a:solidFill>
                <a:effectLst/>
                <a:latin typeface="+mn-lt"/>
                <a:ea typeface="+mn-ea"/>
                <a:cs typeface="+mn-cs"/>
              </a:rPr>
              <a:t>和</a:t>
            </a:r>
            <a:r>
              <a:rPr lang="en-US" altLang="zh-CN" sz="1200" b="0" i="0" kern="1200" baseline="0" dirty="0" smtClean="0">
                <a:solidFill>
                  <a:schemeClr val="tx1"/>
                </a:solidFill>
                <a:effectLst/>
                <a:latin typeface="+mn-lt"/>
                <a:ea typeface="+mn-ea"/>
                <a:cs typeface="+mn-cs"/>
              </a:rPr>
              <a:t>-1</a:t>
            </a:r>
            <a:r>
              <a:rPr lang="zh-CN" altLang="en-US" sz="1200" b="0" i="0" kern="1200" baseline="0" dirty="0" smtClean="0">
                <a:solidFill>
                  <a:schemeClr val="tx1"/>
                </a:solidFill>
                <a:effectLst/>
                <a:latin typeface="+mn-lt"/>
                <a:ea typeface="+mn-ea"/>
                <a:cs typeface="+mn-cs"/>
              </a:rPr>
              <a:t>，直接可分成两个节点。此时所有人的残差都是</a:t>
            </a:r>
            <a:r>
              <a:rPr lang="en-US" altLang="zh-CN" sz="1200" b="0" i="0" kern="1200" baseline="0" dirty="0" smtClean="0">
                <a:solidFill>
                  <a:schemeClr val="tx1"/>
                </a:solidFill>
                <a:effectLst/>
                <a:latin typeface="+mn-lt"/>
                <a:ea typeface="+mn-ea"/>
                <a:cs typeface="+mn-cs"/>
              </a:rPr>
              <a:t>0</a:t>
            </a:r>
            <a:r>
              <a:rPr lang="zh-CN" altLang="en-US" sz="1200" b="0" i="0" kern="1200" baseline="0" dirty="0" smtClean="0">
                <a:solidFill>
                  <a:schemeClr val="tx1"/>
                </a:solidFill>
                <a:effectLst/>
                <a:latin typeface="+mn-lt"/>
                <a:ea typeface="+mn-ea"/>
                <a:cs typeface="+mn-cs"/>
              </a:rPr>
              <a:t>，即每个人都得到了真实的预测值。</a:t>
            </a:r>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3.</a:t>
            </a:r>
            <a:r>
              <a:rPr lang="zh-CN" altLang="en-US" sz="1200" b="0" i="0" kern="1200" baseline="0" dirty="0" smtClean="0">
                <a:solidFill>
                  <a:schemeClr val="tx1"/>
                </a:solidFill>
                <a:effectLst/>
                <a:latin typeface="+mn-lt"/>
                <a:ea typeface="+mn-ea"/>
                <a:cs typeface="+mn-cs"/>
              </a:rPr>
              <a:t>将两棵回归树预测结果进行汇总，解释如下：</a:t>
            </a:r>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   A</a:t>
            </a:r>
            <a:r>
              <a:rPr lang="zh-CN" altLang="en-US" sz="1200" b="0" i="0" kern="1200" baseline="0" dirty="0" smtClean="0">
                <a:solidFill>
                  <a:schemeClr val="tx1"/>
                </a:solidFill>
                <a:effectLst/>
                <a:latin typeface="+mn-lt"/>
                <a:ea typeface="+mn-ea"/>
                <a:cs typeface="+mn-cs"/>
              </a:rPr>
              <a:t>：</a:t>
            </a:r>
            <a:r>
              <a:rPr lang="en-US" altLang="zh-CN" sz="1200" b="0" i="0" kern="1200" baseline="0" dirty="0" smtClean="0">
                <a:solidFill>
                  <a:schemeClr val="tx1"/>
                </a:solidFill>
                <a:effectLst/>
                <a:latin typeface="+mn-lt"/>
                <a:ea typeface="+mn-ea"/>
                <a:cs typeface="+mn-cs"/>
              </a:rPr>
              <a:t>14</a:t>
            </a:r>
            <a:r>
              <a:rPr lang="zh-CN" altLang="en-US" sz="1200" b="0" i="0" kern="1200" baseline="0" dirty="0" smtClean="0">
                <a:solidFill>
                  <a:schemeClr val="tx1"/>
                </a:solidFill>
                <a:effectLst/>
                <a:latin typeface="+mn-lt"/>
                <a:ea typeface="+mn-ea"/>
                <a:cs typeface="+mn-cs"/>
              </a:rPr>
              <a:t>岁高一学生；购物较少；经常到百度知道提问；预测年龄</a:t>
            </a:r>
            <a:r>
              <a:rPr lang="en-US" altLang="zh-CN" sz="1200" b="0" i="0" kern="1200" baseline="0" dirty="0" smtClean="0">
                <a:solidFill>
                  <a:schemeClr val="tx1"/>
                </a:solidFill>
                <a:effectLst/>
                <a:latin typeface="+mn-lt"/>
                <a:ea typeface="+mn-ea"/>
                <a:cs typeface="+mn-cs"/>
              </a:rPr>
              <a:t>A = 15 – 1 = 14</a:t>
            </a:r>
          </a:p>
          <a:p>
            <a:r>
              <a:rPr lang="en-US" altLang="zh-CN" sz="1200" b="0" i="0" kern="1200" baseline="0" dirty="0" smtClean="0">
                <a:solidFill>
                  <a:schemeClr val="tx1"/>
                </a:solidFill>
                <a:effectLst/>
                <a:latin typeface="+mn-lt"/>
                <a:ea typeface="+mn-ea"/>
                <a:cs typeface="+mn-cs"/>
              </a:rPr>
              <a:t>   B</a:t>
            </a:r>
            <a:r>
              <a:rPr lang="zh-CN" altLang="en-US" sz="1200" b="0" i="0" kern="1200" baseline="0" dirty="0" smtClean="0">
                <a:solidFill>
                  <a:schemeClr val="tx1"/>
                </a:solidFill>
                <a:effectLst/>
                <a:latin typeface="+mn-lt"/>
                <a:ea typeface="+mn-ea"/>
                <a:cs typeface="+mn-cs"/>
              </a:rPr>
              <a:t>：</a:t>
            </a:r>
            <a:r>
              <a:rPr lang="en-US" altLang="zh-CN" sz="1200" b="0" i="0" kern="1200" baseline="0" dirty="0" smtClean="0">
                <a:solidFill>
                  <a:schemeClr val="tx1"/>
                </a:solidFill>
                <a:effectLst/>
                <a:latin typeface="+mn-lt"/>
                <a:ea typeface="+mn-ea"/>
                <a:cs typeface="+mn-cs"/>
              </a:rPr>
              <a:t>16</a:t>
            </a:r>
            <a:r>
              <a:rPr lang="zh-CN" altLang="en-US" sz="1200" b="0" i="0" kern="1200" baseline="0" dirty="0" smtClean="0">
                <a:solidFill>
                  <a:schemeClr val="tx1"/>
                </a:solidFill>
                <a:effectLst/>
                <a:latin typeface="+mn-lt"/>
                <a:ea typeface="+mn-ea"/>
                <a:cs typeface="+mn-cs"/>
              </a:rPr>
              <a:t>岁高三学生；购物较少；经常到百度知道回答；预测年龄</a:t>
            </a:r>
            <a:r>
              <a:rPr lang="en-US" altLang="zh-CN" sz="1200" b="0" i="0" kern="1200" baseline="0" dirty="0" smtClean="0">
                <a:solidFill>
                  <a:schemeClr val="tx1"/>
                </a:solidFill>
                <a:effectLst/>
                <a:latin typeface="+mn-lt"/>
                <a:ea typeface="+mn-ea"/>
                <a:cs typeface="+mn-cs"/>
              </a:rPr>
              <a:t>B = 15 + 1 = 16</a:t>
            </a:r>
          </a:p>
          <a:p>
            <a:r>
              <a:rPr lang="en-US" altLang="zh-CN" sz="1200" b="0" i="0" kern="1200" baseline="0" dirty="0" smtClean="0">
                <a:solidFill>
                  <a:schemeClr val="tx1"/>
                </a:solidFill>
                <a:effectLst/>
                <a:latin typeface="+mn-lt"/>
                <a:ea typeface="+mn-ea"/>
                <a:cs typeface="+mn-cs"/>
              </a:rPr>
              <a:t>   C</a:t>
            </a:r>
            <a:r>
              <a:rPr lang="zh-CN" altLang="en-US" sz="1200" b="0" i="0" kern="1200" baseline="0" dirty="0" smtClean="0">
                <a:solidFill>
                  <a:schemeClr val="tx1"/>
                </a:solidFill>
                <a:effectLst/>
                <a:latin typeface="+mn-lt"/>
                <a:ea typeface="+mn-ea"/>
                <a:cs typeface="+mn-cs"/>
              </a:rPr>
              <a:t>：</a:t>
            </a:r>
            <a:r>
              <a:rPr lang="en-US" altLang="zh-CN" sz="1200" b="0" i="0" kern="1200" baseline="0" dirty="0" smtClean="0">
                <a:solidFill>
                  <a:schemeClr val="tx1"/>
                </a:solidFill>
                <a:effectLst/>
                <a:latin typeface="+mn-lt"/>
                <a:ea typeface="+mn-ea"/>
                <a:cs typeface="+mn-cs"/>
              </a:rPr>
              <a:t>24</a:t>
            </a:r>
            <a:r>
              <a:rPr lang="zh-CN" altLang="en-US" sz="1200" b="0" i="0" kern="1200" baseline="0" dirty="0" smtClean="0">
                <a:solidFill>
                  <a:schemeClr val="tx1"/>
                </a:solidFill>
                <a:effectLst/>
                <a:latin typeface="+mn-lt"/>
                <a:ea typeface="+mn-ea"/>
                <a:cs typeface="+mn-cs"/>
              </a:rPr>
              <a:t>岁应届毕业生；购物较多，经常到百度知道提问；预测年龄</a:t>
            </a:r>
            <a:r>
              <a:rPr lang="en-US" altLang="zh-CN" sz="1200" b="0" i="0" kern="1200" baseline="0" dirty="0" smtClean="0">
                <a:solidFill>
                  <a:schemeClr val="tx1"/>
                </a:solidFill>
                <a:effectLst/>
                <a:latin typeface="+mn-lt"/>
                <a:ea typeface="+mn-ea"/>
                <a:cs typeface="+mn-cs"/>
              </a:rPr>
              <a:t>C = 25 – 1 = 24</a:t>
            </a:r>
          </a:p>
          <a:p>
            <a:r>
              <a:rPr lang="en-US" altLang="zh-CN" sz="1200" b="0" i="0" kern="1200" baseline="0" dirty="0" smtClean="0">
                <a:solidFill>
                  <a:schemeClr val="tx1"/>
                </a:solidFill>
                <a:effectLst/>
                <a:latin typeface="+mn-lt"/>
                <a:ea typeface="+mn-ea"/>
                <a:cs typeface="+mn-cs"/>
              </a:rPr>
              <a:t>   D</a:t>
            </a:r>
            <a:r>
              <a:rPr lang="zh-CN" altLang="en-US" sz="1200" b="0" i="0" kern="1200" baseline="0" dirty="0" smtClean="0">
                <a:solidFill>
                  <a:schemeClr val="tx1"/>
                </a:solidFill>
                <a:effectLst/>
                <a:latin typeface="+mn-lt"/>
                <a:ea typeface="+mn-ea"/>
                <a:cs typeface="+mn-cs"/>
              </a:rPr>
              <a:t>：</a:t>
            </a:r>
            <a:r>
              <a:rPr lang="en-US" altLang="zh-CN" sz="1200" b="0" i="0" kern="1200" baseline="0" dirty="0" smtClean="0">
                <a:solidFill>
                  <a:schemeClr val="tx1"/>
                </a:solidFill>
                <a:effectLst/>
                <a:latin typeface="+mn-lt"/>
                <a:ea typeface="+mn-ea"/>
                <a:cs typeface="+mn-cs"/>
              </a:rPr>
              <a:t>26</a:t>
            </a:r>
            <a:r>
              <a:rPr lang="zh-CN" altLang="en-US" sz="1200" b="0" i="0" kern="1200" baseline="0" dirty="0" smtClean="0">
                <a:solidFill>
                  <a:schemeClr val="tx1"/>
                </a:solidFill>
                <a:effectLst/>
                <a:latin typeface="+mn-lt"/>
                <a:ea typeface="+mn-ea"/>
                <a:cs typeface="+mn-cs"/>
              </a:rPr>
              <a:t>岁工作两年员工；购物较多，经常到百度知道回答；预测年龄</a:t>
            </a:r>
            <a:r>
              <a:rPr lang="en-US" altLang="zh-CN" sz="1200" b="0" i="0" kern="1200" baseline="0" dirty="0" smtClean="0">
                <a:solidFill>
                  <a:schemeClr val="tx1"/>
                </a:solidFill>
                <a:effectLst/>
                <a:latin typeface="+mn-lt"/>
                <a:ea typeface="+mn-ea"/>
                <a:cs typeface="+mn-cs"/>
              </a:rPr>
              <a:t>D = 25 + 1 = 26</a:t>
            </a:r>
          </a:p>
        </p:txBody>
      </p:sp>
      <p:sp>
        <p:nvSpPr>
          <p:cNvPr id="4" name="灯片编号占位符 3"/>
          <p:cNvSpPr>
            <a:spLocks noGrp="1"/>
          </p:cNvSpPr>
          <p:nvPr>
            <p:ph type="sldNum" sz="quarter" idx="10"/>
          </p:nvPr>
        </p:nvSpPr>
        <p:spPr/>
        <p:txBody>
          <a:bodyPr/>
          <a:lstStyle/>
          <a:p>
            <a:fld id="{793AD677-048F-409F-AACD-0A0B5EF61C8C}" type="slidenum">
              <a:rPr lang="zh-CN" altLang="en-US" smtClean="0"/>
              <a:t>8</a:t>
            </a:fld>
            <a:endParaRPr lang="zh-CN" altLang="en-US"/>
          </a:p>
        </p:txBody>
      </p:sp>
    </p:spTree>
    <p:extLst>
      <p:ext uri="{BB962C8B-B14F-4D97-AF65-F5344CB8AC3E}">
        <p14:creationId xmlns:p14="http://schemas.microsoft.com/office/powerpoint/2010/main" val="1513474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solidFill>
                <a:schemeClr val="bg1"/>
              </a:solidFill>
              <a:latin typeface="Merriweath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chemeClr val="bg1"/>
                </a:solidFill>
                <a:latin typeface="Merriweather"/>
              </a:rPr>
              <a:t>GBDT</a:t>
            </a:r>
            <a:r>
              <a:rPr lang="zh-CN" altLang="en-US" sz="1200" b="1" dirty="0" smtClean="0">
                <a:solidFill>
                  <a:schemeClr val="bg1"/>
                </a:solidFill>
                <a:latin typeface="Merriweather"/>
              </a:rPr>
              <a:t>的训练受到特征数量和数据量的双重影响</a:t>
            </a:r>
            <a:r>
              <a:rPr lang="en-US" altLang="zh-CN" sz="1200" b="1" dirty="0" smtClean="0">
                <a:solidFill>
                  <a:schemeClr val="bg1"/>
                </a:solidFill>
                <a:latin typeface="Merriweather"/>
              </a:rPr>
              <a:t>,</a:t>
            </a:r>
            <a:r>
              <a:rPr lang="zh-CN" altLang="en-US" sz="1200" b="1" dirty="0" smtClean="0">
                <a:solidFill>
                  <a:schemeClr val="bg1"/>
                </a:solidFill>
                <a:latin typeface="Merriweather"/>
              </a:rPr>
              <a:t>所以</a:t>
            </a:r>
            <a:r>
              <a:rPr lang="en-US" altLang="zh-CN" sz="1200" b="1" dirty="0" err="1" smtClean="0">
                <a:solidFill>
                  <a:schemeClr val="bg1"/>
                </a:solidFill>
                <a:latin typeface="Merriweather"/>
              </a:rPr>
              <a:t>LightGBM</a:t>
            </a:r>
            <a:r>
              <a:rPr lang="zh-CN" altLang="en-US" sz="1200" b="1" dirty="0" smtClean="0">
                <a:solidFill>
                  <a:schemeClr val="bg1"/>
                </a:solidFill>
                <a:latin typeface="Merriweather"/>
              </a:rPr>
              <a:t>就是从这</a:t>
            </a:r>
            <a:r>
              <a:rPr lang="en-US" altLang="zh-CN" sz="1200" b="1" dirty="0" smtClean="0">
                <a:solidFill>
                  <a:schemeClr val="bg1"/>
                </a:solidFill>
                <a:latin typeface="Merriweather"/>
              </a:rPr>
              <a:t>2</a:t>
            </a:r>
            <a:r>
              <a:rPr lang="zh-CN" altLang="en-US" sz="1200" b="1" dirty="0" smtClean="0">
                <a:solidFill>
                  <a:schemeClr val="bg1"/>
                </a:solidFill>
                <a:latin typeface="Merriweather"/>
              </a:rPr>
              <a:t>个方面入手来对</a:t>
            </a:r>
            <a:r>
              <a:rPr lang="en-US" altLang="zh-CN" sz="1200" b="1" dirty="0" smtClean="0">
                <a:solidFill>
                  <a:schemeClr val="bg1"/>
                </a:solidFill>
                <a:latin typeface="Merriweather"/>
              </a:rPr>
              <a:t>GBDT</a:t>
            </a:r>
            <a:r>
              <a:rPr lang="zh-CN" altLang="en-US" sz="1200" b="1" dirty="0" smtClean="0">
                <a:solidFill>
                  <a:schemeClr val="bg1"/>
                </a:solidFill>
                <a:latin typeface="Merriweather"/>
              </a:rPr>
              <a:t>进行改进。</a:t>
            </a:r>
            <a:r>
              <a:rPr lang="en-US" altLang="zh-CN" sz="1200" b="1" dirty="0" err="1" smtClean="0">
                <a:solidFill>
                  <a:schemeClr val="bg1"/>
                </a:solidFill>
                <a:latin typeface="Merriweather"/>
              </a:rPr>
              <a:t>LightGBM</a:t>
            </a:r>
            <a:r>
              <a:rPr lang="zh-CN" altLang="en-US" sz="1200" b="1" dirty="0" smtClean="0">
                <a:solidFill>
                  <a:schemeClr val="bg1"/>
                </a:solidFill>
                <a:latin typeface="Merriweather"/>
              </a:rPr>
              <a:t>针对样本数量方面使用 </a:t>
            </a:r>
            <a:r>
              <a:rPr lang="en-US" altLang="zh-CN" sz="1200" b="1" dirty="0" smtClean="0">
                <a:solidFill>
                  <a:schemeClr val="bg1"/>
                </a:solidFill>
                <a:latin typeface="Merriweather"/>
              </a:rPr>
              <a:t>GOSS</a:t>
            </a:r>
            <a:r>
              <a:rPr lang="zh-CN" altLang="en-US" sz="1200" b="1" dirty="0" smtClean="0">
                <a:solidFill>
                  <a:schemeClr val="bg1"/>
                </a:solidFill>
                <a:latin typeface="Merriweather"/>
              </a:rPr>
              <a:t>算法</a:t>
            </a:r>
            <a:r>
              <a:rPr lang="en-US" altLang="zh-CN" sz="1200" b="1" dirty="0" smtClean="0">
                <a:solidFill>
                  <a:schemeClr val="bg1"/>
                </a:solidFill>
                <a:latin typeface="Merriweather"/>
              </a:rPr>
              <a:t> </a:t>
            </a:r>
            <a:r>
              <a:rPr lang="zh-CN" altLang="en-US" sz="1200" b="1" dirty="0" smtClean="0">
                <a:solidFill>
                  <a:schemeClr val="bg1"/>
                </a:solidFill>
                <a:latin typeface="Merriweather"/>
              </a:rPr>
              <a:t>和针对特征数量使用</a:t>
            </a:r>
            <a:r>
              <a:rPr lang="en-US" altLang="zh-CN" sz="1200" b="1" dirty="0" smtClean="0">
                <a:solidFill>
                  <a:schemeClr val="bg1"/>
                </a:solidFill>
                <a:latin typeface="Merriweather"/>
              </a:rPr>
              <a:t>EFB</a:t>
            </a:r>
            <a:r>
              <a:rPr lang="zh-CN" altLang="en-US" sz="1200" b="1" dirty="0" smtClean="0">
                <a:solidFill>
                  <a:schemeClr val="bg1"/>
                </a:solidFill>
                <a:latin typeface="Merriweather"/>
              </a:rPr>
              <a:t>算法</a:t>
            </a:r>
            <a:r>
              <a:rPr lang="en-US" altLang="zh-CN" sz="1200" b="1" dirty="0" smtClean="0">
                <a:solidFill>
                  <a:schemeClr val="bg1"/>
                </a:solidFill>
                <a:latin typeface="Merriweather"/>
              </a:rPr>
              <a:t> </a:t>
            </a:r>
            <a:r>
              <a:rPr lang="zh-CN" altLang="en-US" sz="1200" b="1" dirty="0" smtClean="0">
                <a:solidFill>
                  <a:schemeClr val="bg1"/>
                </a:solidFill>
                <a:latin typeface="Merriweather"/>
              </a:rPr>
              <a:t>对</a:t>
            </a:r>
            <a:r>
              <a:rPr lang="en-US" altLang="zh-CN" sz="1200" b="1" dirty="0" smtClean="0">
                <a:solidFill>
                  <a:schemeClr val="bg1"/>
                </a:solidFill>
                <a:latin typeface="Merriweather"/>
              </a:rPr>
              <a:t>GBDT </a:t>
            </a:r>
            <a:r>
              <a:rPr lang="zh-CN" altLang="en-US" sz="1200" b="1" dirty="0" smtClean="0">
                <a:solidFill>
                  <a:schemeClr val="bg1"/>
                </a:solidFill>
                <a:latin typeface="Merriweather"/>
              </a:rPr>
              <a:t>算法进行改进 </a:t>
            </a:r>
            <a:endParaRPr lang="en-US" altLang="zh-CN" sz="1200" b="1" dirty="0" smtClean="0">
              <a:solidFill>
                <a:schemeClr val="bg1"/>
              </a:solidFill>
              <a:latin typeface="Merriweath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solidFill>
                <a:schemeClr val="bg1"/>
              </a:solidFill>
              <a:latin typeface="Merriweath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bg1"/>
                </a:solidFill>
              </a:rPr>
              <a:t>从上面的描述可知，当</a:t>
            </a:r>
            <a:r>
              <a:rPr lang="en-US" altLang="zh-CN" sz="1200" b="1" dirty="0" smtClean="0">
                <a:solidFill>
                  <a:schemeClr val="bg1"/>
                </a:solidFill>
              </a:rPr>
              <a:t>a=0</a:t>
            </a:r>
            <a:r>
              <a:rPr lang="zh-CN" altLang="en-US" sz="1200" b="1" dirty="0" smtClean="0">
                <a:solidFill>
                  <a:schemeClr val="bg1"/>
                </a:solidFill>
              </a:rPr>
              <a:t>时，</a:t>
            </a:r>
            <a:r>
              <a:rPr lang="en-US" altLang="zh-CN" sz="1200" b="1" dirty="0" smtClean="0">
                <a:solidFill>
                  <a:schemeClr val="bg1"/>
                </a:solidFill>
              </a:rPr>
              <a:t>GOSS</a:t>
            </a:r>
            <a:r>
              <a:rPr lang="zh-CN" altLang="en-US" sz="1200" b="1" dirty="0" smtClean="0">
                <a:solidFill>
                  <a:schemeClr val="bg1"/>
                </a:solidFill>
              </a:rPr>
              <a:t>算法退化为随机采样算法；当</a:t>
            </a:r>
            <a:r>
              <a:rPr lang="en-US" altLang="zh-CN" sz="1200" b="1" dirty="0" smtClean="0">
                <a:solidFill>
                  <a:schemeClr val="bg1"/>
                </a:solidFill>
              </a:rPr>
              <a:t>a=1</a:t>
            </a:r>
            <a:r>
              <a:rPr lang="zh-CN" altLang="en-US" sz="1200" b="1" dirty="0" smtClean="0">
                <a:solidFill>
                  <a:schemeClr val="bg1"/>
                </a:solidFill>
              </a:rPr>
              <a:t>时，</a:t>
            </a:r>
            <a:r>
              <a:rPr lang="en-US" altLang="zh-CN" sz="1200" b="1" dirty="0" smtClean="0">
                <a:solidFill>
                  <a:schemeClr val="bg1"/>
                </a:solidFill>
              </a:rPr>
              <a:t>GOSS</a:t>
            </a:r>
            <a:r>
              <a:rPr lang="zh-CN" altLang="en-US" sz="1200" b="1" dirty="0" smtClean="0">
                <a:solidFill>
                  <a:schemeClr val="bg1"/>
                </a:solidFill>
              </a:rPr>
              <a:t>算法变为采取整个样本的算法。在许多情况下，</a:t>
            </a:r>
            <a:r>
              <a:rPr lang="en-US" altLang="zh-CN" sz="1200" b="1" dirty="0" smtClean="0">
                <a:solidFill>
                  <a:schemeClr val="bg1"/>
                </a:solidFill>
              </a:rPr>
              <a:t>GOSS</a:t>
            </a:r>
            <a:r>
              <a:rPr lang="zh-CN" altLang="en-US" sz="1200" b="1" dirty="0" smtClean="0">
                <a:solidFill>
                  <a:schemeClr val="bg1"/>
                </a:solidFill>
              </a:rPr>
              <a:t>算法训练出的模型精确度要高于随机采样算法。另一方面，采样也将会增加若学习器的多样性，从而潜在的提升了训练出的模型泛化能力。</a:t>
            </a:r>
          </a:p>
          <a:p>
            <a:endParaRPr lang="zh-CN" altLang="en-US" dirty="0"/>
          </a:p>
        </p:txBody>
      </p:sp>
      <p:sp>
        <p:nvSpPr>
          <p:cNvPr id="4" name="灯片编号占位符 3"/>
          <p:cNvSpPr>
            <a:spLocks noGrp="1"/>
          </p:cNvSpPr>
          <p:nvPr>
            <p:ph type="sldNum" sz="quarter" idx="10"/>
          </p:nvPr>
        </p:nvSpPr>
        <p:spPr/>
        <p:txBody>
          <a:bodyPr/>
          <a:lstStyle/>
          <a:p>
            <a:fld id="{793AD677-048F-409F-AACD-0A0B5EF61C8C}" type="slidenum">
              <a:rPr lang="zh-CN" altLang="en-US" smtClean="0"/>
              <a:t>9</a:t>
            </a:fld>
            <a:endParaRPr lang="zh-CN" altLang="en-US"/>
          </a:p>
        </p:txBody>
      </p:sp>
    </p:spTree>
    <p:extLst>
      <p:ext uri="{BB962C8B-B14F-4D97-AF65-F5344CB8AC3E}">
        <p14:creationId xmlns:p14="http://schemas.microsoft.com/office/powerpoint/2010/main" val="3694291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ACA37975-6AF7-4301-9DC5-87C074AA59D1}" type="datetimeFigureOut">
              <a:rPr lang="zh-CN" altLang="en-US" smtClean="0"/>
              <a:t>2020/7/6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t>‹#›</a:t>
            </a:fld>
            <a:endParaRPr lang="zh-CN" altLang="en-US"/>
          </a:p>
        </p:txBody>
      </p:sp>
    </p:spTree>
    <p:extLst>
      <p:ext uri="{BB962C8B-B14F-4D97-AF65-F5344CB8AC3E}">
        <p14:creationId xmlns:p14="http://schemas.microsoft.com/office/powerpoint/2010/main" val="923746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CA37975-6AF7-4301-9DC5-87C074AA59D1}" type="datetimeFigureOut">
              <a:rPr lang="zh-CN" altLang="en-US" smtClean="0"/>
              <a:t>2020/7/6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t>‹#›</a:t>
            </a:fld>
            <a:endParaRPr lang="zh-CN" altLang="en-US"/>
          </a:p>
        </p:txBody>
      </p:sp>
    </p:spTree>
    <p:extLst>
      <p:ext uri="{BB962C8B-B14F-4D97-AF65-F5344CB8AC3E}">
        <p14:creationId xmlns:p14="http://schemas.microsoft.com/office/powerpoint/2010/main" val="1859827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8" name="矩形 7"/>
          <p:cNvSpPr/>
          <p:nvPr userDrawn="1"/>
        </p:nvSpPr>
        <p:spPr>
          <a:xfrm>
            <a:off x="0" y="319314"/>
            <a:ext cx="9144000" cy="4504872"/>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8846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4643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28650" y="4767263"/>
            <a:ext cx="2057400" cy="273844"/>
          </a:xfrm>
        </p:spPr>
        <p:txBody>
          <a:bodyPr/>
          <a:lstStyle>
            <a:lvl1pPr>
              <a:defRPr/>
            </a:lvl1pPr>
          </a:lstStyle>
          <a:p>
            <a:fld id="{4814B3DF-4CEB-470F-80A0-E5BC2ECCF346}" type="datetime1">
              <a:rPr lang="zh-CN" altLang="en-US"/>
              <a:pPr/>
              <a:t>2020/7/6</a:t>
            </a:fld>
            <a:endParaRPr lang="zh-CN" altLang="en-US" sz="1350">
              <a:solidFill>
                <a:schemeClr val="tx1"/>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a:xfrm>
            <a:off x="3028950" y="4767263"/>
            <a:ext cx="3086100" cy="273844"/>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457950" y="4767263"/>
            <a:ext cx="2057400" cy="273844"/>
          </a:xfrm>
        </p:spPr>
        <p:txBody>
          <a:bodyPr/>
          <a:lstStyle>
            <a:lvl1pPr>
              <a:defRPr/>
            </a:lvl1pPr>
          </a:lstStyle>
          <a:p>
            <a:fld id="{665E6A66-ADBE-481E-A892-F07C63236206}" type="slidenum">
              <a:rPr lang="zh-CN" altLang="en-US"/>
              <a:pPr/>
              <a:t>‹#›</a:t>
            </a:fld>
            <a:endParaRPr lang="zh-CN" altLang="en-US" sz="135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50391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24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CA37975-6AF7-4301-9DC5-87C074AA59D1}" type="datetimeFigureOut">
              <a:rPr lang="zh-CN" altLang="en-US" smtClean="0"/>
              <a:t>2020/7/6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t>‹#›</a:t>
            </a:fld>
            <a:endParaRPr lang="zh-CN" altLang="en-US"/>
          </a:p>
        </p:txBody>
      </p:sp>
    </p:spTree>
    <p:extLst>
      <p:ext uri="{BB962C8B-B14F-4D97-AF65-F5344CB8AC3E}">
        <p14:creationId xmlns:p14="http://schemas.microsoft.com/office/powerpoint/2010/main" val="2446103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ACA37975-6AF7-4301-9DC5-87C074AA59D1}" type="datetimeFigureOut">
              <a:rPr lang="zh-CN" altLang="en-US" smtClean="0"/>
              <a:t>2020/7/6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t>‹#›</a:t>
            </a:fld>
            <a:endParaRPr lang="zh-CN" altLang="en-US"/>
          </a:p>
        </p:txBody>
      </p:sp>
    </p:spTree>
    <p:extLst>
      <p:ext uri="{BB962C8B-B14F-4D97-AF65-F5344CB8AC3E}">
        <p14:creationId xmlns:p14="http://schemas.microsoft.com/office/powerpoint/2010/main" val="38579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CA37975-6AF7-4301-9DC5-87C074AA59D1}" type="datetimeFigureOut">
              <a:rPr lang="zh-CN" altLang="en-US" smtClean="0"/>
              <a:t>2020/7/6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7987A4-0198-42B4-AAAE-EDBADA4485AB}" type="slidenum">
              <a:rPr lang="zh-CN" altLang="en-US" smtClean="0"/>
              <a:t>‹#›</a:t>
            </a:fld>
            <a:endParaRPr lang="zh-CN" altLang="en-US"/>
          </a:p>
        </p:txBody>
      </p:sp>
    </p:spTree>
    <p:extLst>
      <p:ext uri="{BB962C8B-B14F-4D97-AF65-F5344CB8AC3E}">
        <p14:creationId xmlns:p14="http://schemas.microsoft.com/office/powerpoint/2010/main" val="635159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CA37975-6AF7-4301-9DC5-87C074AA59D1}" type="datetimeFigureOut">
              <a:rPr lang="zh-CN" altLang="en-US" smtClean="0"/>
              <a:t>2020/7/6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27987A4-0198-42B4-AAAE-EDBADA4485AB}" type="slidenum">
              <a:rPr lang="zh-CN" altLang="en-US" smtClean="0"/>
              <a:t>‹#›</a:t>
            </a:fld>
            <a:endParaRPr lang="zh-CN" altLang="en-US"/>
          </a:p>
        </p:txBody>
      </p:sp>
    </p:spTree>
    <p:extLst>
      <p:ext uri="{BB962C8B-B14F-4D97-AF65-F5344CB8AC3E}">
        <p14:creationId xmlns:p14="http://schemas.microsoft.com/office/powerpoint/2010/main" val="35492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CA37975-6AF7-4301-9DC5-87C074AA59D1}" type="datetimeFigureOut">
              <a:rPr lang="zh-CN" altLang="en-US" smtClean="0"/>
              <a:t>2020/7/6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27987A4-0198-42B4-AAAE-EDBADA4485AB}" type="slidenum">
              <a:rPr lang="zh-CN" altLang="en-US" smtClean="0"/>
              <a:t>‹#›</a:t>
            </a:fld>
            <a:endParaRPr lang="zh-CN" altLang="en-US"/>
          </a:p>
        </p:txBody>
      </p:sp>
    </p:spTree>
    <p:extLst>
      <p:ext uri="{BB962C8B-B14F-4D97-AF65-F5344CB8AC3E}">
        <p14:creationId xmlns:p14="http://schemas.microsoft.com/office/powerpoint/2010/main" val="2389057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37975-6AF7-4301-9DC5-87C074AA59D1}" type="datetimeFigureOut">
              <a:rPr lang="zh-CN" altLang="en-US" smtClean="0"/>
              <a:t>2020/7/6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27987A4-0198-42B4-AAAE-EDBADA4485AB}" type="slidenum">
              <a:rPr lang="zh-CN" altLang="en-US" smtClean="0"/>
              <a:t>‹#›</a:t>
            </a:fld>
            <a:endParaRPr lang="zh-CN" altLang="en-US"/>
          </a:p>
        </p:txBody>
      </p:sp>
    </p:spTree>
    <p:extLst>
      <p:ext uri="{BB962C8B-B14F-4D97-AF65-F5344CB8AC3E}">
        <p14:creationId xmlns:p14="http://schemas.microsoft.com/office/powerpoint/2010/main" val="4040428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ACA37975-6AF7-4301-9DC5-87C074AA59D1}" type="datetimeFigureOut">
              <a:rPr lang="zh-CN" altLang="en-US" smtClean="0"/>
              <a:t>2020/7/6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7987A4-0198-42B4-AAAE-EDBADA4485AB}" type="slidenum">
              <a:rPr lang="zh-CN" altLang="en-US" smtClean="0"/>
              <a:t>‹#›</a:t>
            </a:fld>
            <a:endParaRPr lang="zh-CN" altLang="en-US"/>
          </a:p>
        </p:txBody>
      </p:sp>
    </p:spTree>
    <p:extLst>
      <p:ext uri="{BB962C8B-B14F-4D97-AF65-F5344CB8AC3E}">
        <p14:creationId xmlns:p14="http://schemas.microsoft.com/office/powerpoint/2010/main" val="352686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ACA37975-6AF7-4301-9DC5-87C074AA59D1}" type="datetimeFigureOut">
              <a:rPr lang="zh-CN" altLang="en-US" smtClean="0"/>
              <a:t>2020/7/6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7987A4-0198-42B4-AAAE-EDBADA4485AB}" type="slidenum">
              <a:rPr lang="zh-CN" altLang="en-US" smtClean="0"/>
              <a:t>‹#›</a:t>
            </a:fld>
            <a:endParaRPr lang="zh-CN" altLang="en-US"/>
          </a:p>
        </p:txBody>
      </p:sp>
    </p:spTree>
    <p:extLst>
      <p:ext uri="{BB962C8B-B14F-4D97-AF65-F5344CB8AC3E}">
        <p14:creationId xmlns:p14="http://schemas.microsoft.com/office/powerpoint/2010/main" val="427201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CA37975-6AF7-4301-9DC5-87C074AA59D1}" type="datetimeFigureOut">
              <a:rPr lang="zh-CN" altLang="en-US" smtClean="0"/>
              <a:t>2020/7/6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27987A4-0198-42B4-AAAE-EDBADA4485AB}" type="slidenum">
              <a:rPr lang="zh-CN" altLang="en-US" smtClean="0"/>
              <a:t>‹#›</a:t>
            </a:fld>
            <a:endParaRPr lang="zh-CN" altLang="en-US"/>
          </a:p>
        </p:txBody>
      </p:sp>
    </p:spTree>
    <p:extLst>
      <p:ext uri="{BB962C8B-B14F-4D97-AF65-F5344CB8AC3E}">
        <p14:creationId xmlns:p14="http://schemas.microsoft.com/office/powerpoint/2010/main" val="18818591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slide" Target="slide49.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slide" Target="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slide" Target="slide68.xml"/></Relationships>
</file>

<file path=ppt/slides/_rels/slide68.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notesSlide" Target="../notesSlides/notesSlide60.xml"/><Relationship Id="rId1" Type="http://schemas.openxmlformats.org/officeDocument/2006/relationships/slideLayout" Target="../slideLayouts/slideLayout11.xml"/><Relationship Id="rId5" Type="http://schemas.openxmlformats.org/officeDocument/2006/relationships/slide" Target="slide6.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3" name="文本框 2"/>
          <p:cNvSpPr txBox="1"/>
          <p:nvPr/>
        </p:nvSpPr>
        <p:spPr>
          <a:xfrm>
            <a:off x="928915" y="3062515"/>
            <a:ext cx="7768473" cy="1015663"/>
          </a:xfrm>
          <a:prstGeom prst="rect">
            <a:avLst/>
          </a:prstGeom>
          <a:noFill/>
        </p:spPr>
        <p:txBody>
          <a:bodyPr wrap="none" rtlCol="0">
            <a:spAutoFit/>
          </a:bodyPr>
          <a:lstStyle/>
          <a:p>
            <a:r>
              <a:rPr lang="en-US" altLang="zh-CN" sz="3600" b="1" dirty="0" err="1" smtClean="0">
                <a:solidFill>
                  <a:schemeClr val="bg1"/>
                </a:solidFill>
                <a:latin typeface="微软雅黑" panose="020B0503020204020204" pitchFamily="34" charset="-122"/>
                <a:ea typeface="微软雅黑" panose="020B0503020204020204" pitchFamily="34" charset="-122"/>
              </a:rPr>
              <a:t>LightGBM</a:t>
            </a:r>
            <a:r>
              <a:rPr lang="zh-CN" altLang="en-US" sz="3600" b="1" dirty="0" smtClean="0">
                <a:solidFill>
                  <a:schemeClr val="bg1"/>
                </a:solidFill>
                <a:latin typeface="微软雅黑" panose="020B0503020204020204" pitchFamily="34" charset="-122"/>
                <a:ea typeface="微软雅黑" panose="020B0503020204020204" pitchFamily="34" charset="-122"/>
              </a:rPr>
              <a:t>算法在回归分析中的应用</a:t>
            </a:r>
            <a:endParaRPr lang="en-US" altLang="zh-CN" sz="3600" b="1" dirty="0" smtClean="0">
              <a:solidFill>
                <a:schemeClr val="bg1"/>
              </a:solidFill>
              <a:latin typeface="微软雅黑" panose="020B0503020204020204" pitchFamily="34" charset="-122"/>
              <a:ea typeface="微软雅黑" panose="020B0503020204020204" pitchFamily="34" charset="-122"/>
            </a:endParaRPr>
          </a:p>
          <a:p>
            <a:r>
              <a:rPr lang="en-US" altLang="zh-CN" sz="2400" b="1" dirty="0" smtClean="0">
                <a:solidFill>
                  <a:schemeClr val="bg1"/>
                </a:solidFill>
                <a:latin typeface="宋体" panose="02010600030101010101" pitchFamily="2" charset="-122"/>
                <a:ea typeface="宋体" panose="02010600030101010101" pitchFamily="2" charset="-122"/>
              </a:rPr>
              <a:t>                      </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5664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12" presetClass="entr" presetSubtype="4" fill="hold" grpId="0" nodeType="afterEffect">
                                  <p:stCondLst>
                                    <p:cond delay="0"/>
                                  </p:stCondLst>
                                  <p:iterate type="lt">
                                    <p:tmPct val="14000"/>
                                  </p:iterate>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a:solidFill>
                  <a:schemeClr val="bg1"/>
                </a:solidFill>
                <a:latin typeface="宋体" panose="02010600030101010101" pitchFamily="2" charset="-122"/>
                <a:ea typeface="宋体" panose="02010600030101010101" pitchFamily="2" charset="-122"/>
              </a:rPr>
              <a:t>LightGBM</a:t>
            </a:r>
            <a:r>
              <a:rPr lang="zh-CN" altLang="en-US" sz="2000" b="1" dirty="0">
                <a:solidFill>
                  <a:schemeClr val="bg1"/>
                </a:solidFill>
                <a:latin typeface="宋体" panose="02010600030101010101" pitchFamily="2" charset="-122"/>
                <a:ea typeface="宋体" panose="02010600030101010101" pitchFamily="2" charset="-122"/>
              </a:rPr>
              <a:t>方法原理</a:t>
            </a:r>
            <a:endParaRPr lang="zh-CN" altLang="en-US" sz="2000" dirty="0"/>
          </a:p>
        </p:txBody>
      </p:sp>
      <p:sp>
        <p:nvSpPr>
          <p:cNvPr id="6" name="矩形 5"/>
          <p:cNvSpPr/>
          <p:nvPr/>
        </p:nvSpPr>
        <p:spPr>
          <a:xfrm>
            <a:off x="287140" y="1152307"/>
            <a:ext cx="8609434" cy="2616101"/>
          </a:xfrm>
          <a:prstGeom prst="rect">
            <a:avLst/>
          </a:prstGeom>
        </p:spPr>
        <p:txBody>
          <a:bodyPr wrap="square">
            <a:spAutoFit/>
          </a:bodyPr>
          <a:lstStyle/>
          <a:p>
            <a:r>
              <a:rPr lang="zh-CN" altLang="en-US" sz="1600" b="1" dirty="0">
                <a:solidFill>
                  <a:schemeClr val="bg1"/>
                </a:solidFill>
              </a:rPr>
              <a:t>互斥特征绑定，</a:t>
            </a:r>
            <a:r>
              <a:rPr lang="en-US" altLang="zh-CN" sz="1600" b="1" dirty="0">
                <a:solidFill>
                  <a:schemeClr val="bg1"/>
                </a:solidFill>
              </a:rPr>
              <a:t>Exclusive Feature Bundling</a:t>
            </a:r>
            <a:r>
              <a:rPr lang="zh-CN" altLang="en-US" sz="1600" b="1" dirty="0">
                <a:solidFill>
                  <a:schemeClr val="bg1"/>
                </a:solidFill>
              </a:rPr>
              <a:t>（</a:t>
            </a:r>
            <a:r>
              <a:rPr lang="en-US" altLang="zh-CN" sz="1600" b="1" dirty="0">
                <a:solidFill>
                  <a:schemeClr val="bg1"/>
                </a:solidFill>
              </a:rPr>
              <a:t>EFB</a:t>
            </a:r>
            <a:r>
              <a:rPr lang="zh-CN" altLang="en-US" sz="1600" b="1" dirty="0" smtClean="0">
                <a:solidFill>
                  <a:schemeClr val="bg1"/>
                </a:solidFill>
              </a:rPr>
              <a:t>）</a:t>
            </a:r>
            <a:endParaRPr lang="en-US" altLang="zh-CN" sz="1600" b="1" dirty="0" smtClean="0">
              <a:solidFill>
                <a:schemeClr val="bg1"/>
              </a:solidFill>
            </a:endParaRPr>
          </a:p>
          <a:p>
            <a:r>
              <a:rPr lang="zh-CN" altLang="en-US" sz="1200" dirty="0" smtClean="0">
                <a:solidFill>
                  <a:schemeClr val="bg1"/>
                </a:solidFill>
              </a:rPr>
              <a:t>        通常应用</a:t>
            </a:r>
            <a:r>
              <a:rPr lang="zh-CN" altLang="en-US" sz="1200" dirty="0">
                <a:solidFill>
                  <a:schemeClr val="bg1"/>
                </a:solidFill>
              </a:rPr>
              <a:t>中</a:t>
            </a:r>
            <a:r>
              <a:rPr lang="zh-CN" altLang="en-US" sz="1200" dirty="0" smtClean="0">
                <a:solidFill>
                  <a:schemeClr val="bg1"/>
                </a:solidFill>
              </a:rPr>
              <a:t>，很多时候虽然</a:t>
            </a:r>
            <a:r>
              <a:rPr lang="zh-CN" altLang="en-US" sz="1200" dirty="0">
                <a:solidFill>
                  <a:schemeClr val="bg1"/>
                </a:solidFill>
              </a:rPr>
              <a:t>特征量比较多，但是由于特征空间十分稀疏，是否可以设计一种无损的方法来减少有效特征呢？特别在稀疏特征空间上，许多特征几乎是互斥</a:t>
            </a:r>
            <a:r>
              <a:rPr lang="zh-CN" altLang="en-US" sz="1200" dirty="0" smtClean="0">
                <a:solidFill>
                  <a:schemeClr val="bg1"/>
                </a:solidFill>
              </a:rPr>
              <a:t>的，我们</a:t>
            </a:r>
            <a:r>
              <a:rPr lang="zh-CN" altLang="en-US" sz="1200" dirty="0">
                <a:solidFill>
                  <a:schemeClr val="bg1"/>
                </a:solidFill>
              </a:rPr>
              <a:t>可以捆绑互斥的特征。最后，我们将捆绑问题归约到图着色问题，通过贪心算法求得近似解</a:t>
            </a:r>
            <a:r>
              <a:rPr lang="zh-CN" altLang="en-US" sz="1200" dirty="0" smtClean="0">
                <a:solidFill>
                  <a:schemeClr val="bg1"/>
                </a:solidFill>
              </a:rPr>
              <a:t>。</a:t>
            </a:r>
            <a:endParaRPr lang="en-US" altLang="zh-CN" sz="1200" dirty="0" smtClean="0">
              <a:solidFill>
                <a:schemeClr val="bg1"/>
              </a:solidFill>
            </a:endParaRPr>
          </a:p>
          <a:p>
            <a:endParaRPr lang="zh-CN" altLang="en-US" sz="1200" dirty="0">
              <a:solidFill>
                <a:schemeClr val="bg1"/>
              </a:solidFill>
            </a:endParaRPr>
          </a:p>
          <a:p>
            <a:r>
              <a:rPr lang="en-US" altLang="zh-CN" sz="1600" b="1" dirty="0">
                <a:solidFill>
                  <a:schemeClr val="bg1"/>
                </a:solidFill>
              </a:rPr>
              <a:t>EBF</a:t>
            </a:r>
            <a:r>
              <a:rPr lang="zh-CN" altLang="en-US" sz="1600" b="1" dirty="0" smtClean="0">
                <a:solidFill>
                  <a:schemeClr val="bg1"/>
                </a:solidFill>
              </a:rPr>
              <a:t>的</a:t>
            </a:r>
            <a:r>
              <a:rPr lang="zh-CN" altLang="en-US" sz="1600" b="1" dirty="0">
                <a:solidFill>
                  <a:schemeClr val="bg1"/>
                </a:solidFill>
              </a:rPr>
              <a:t>算法</a:t>
            </a:r>
            <a:r>
              <a:rPr lang="zh-CN" altLang="en-US" sz="1600" b="1" dirty="0" smtClean="0">
                <a:solidFill>
                  <a:schemeClr val="bg1"/>
                </a:solidFill>
              </a:rPr>
              <a:t>步骤</a:t>
            </a:r>
            <a:endParaRPr lang="en-US" altLang="zh-CN" sz="1600" b="1" dirty="0" smtClean="0">
              <a:solidFill>
                <a:schemeClr val="bg1"/>
              </a:solidFill>
            </a:endParaRPr>
          </a:p>
          <a:p>
            <a:r>
              <a:rPr lang="en-US" altLang="zh-CN" sz="1400" dirty="0" smtClean="0">
                <a:solidFill>
                  <a:schemeClr val="bg1"/>
                </a:solidFill>
              </a:rPr>
              <a:t>1. </a:t>
            </a:r>
            <a:r>
              <a:rPr lang="zh-CN" altLang="en-US" sz="1400" dirty="0" smtClean="0">
                <a:solidFill>
                  <a:schemeClr val="bg1"/>
                </a:solidFill>
              </a:rPr>
              <a:t>将</a:t>
            </a:r>
            <a:r>
              <a:rPr lang="zh-CN" altLang="en-US" sz="1400" dirty="0">
                <a:solidFill>
                  <a:schemeClr val="bg1"/>
                </a:solidFill>
              </a:rPr>
              <a:t>特征按照非零值的个数进行</a:t>
            </a:r>
            <a:r>
              <a:rPr lang="zh-CN" altLang="en-US" sz="1400" dirty="0" smtClean="0">
                <a:solidFill>
                  <a:schemeClr val="bg1"/>
                </a:solidFill>
              </a:rPr>
              <a:t>排序</a:t>
            </a:r>
            <a:endParaRPr lang="en-US" altLang="zh-CN" sz="1400" dirty="0" smtClean="0">
              <a:solidFill>
                <a:schemeClr val="bg1"/>
              </a:solidFill>
            </a:endParaRPr>
          </a:p>
          <a:p>
            <a:r>
              <a:rPr lang="en-US" altLang="zh-CN" sz="1400" dirty="0" smtClean="0">
                <a:solidFill>
                  <a:schemeClr val="bg1"/>
                </a:solidFill>
              </a:rPr>
              <a:t>2. </a:t>
            </a:r>
            <a:r>
              <a:rPr lang="zh-CN" altLang="en-US" sz="1400" dirty="0" smtClean="0">
                <a:solidFill>
                  <a:schemeClr val="bg1"/>
                </a:solidFill>
              </a:rPr>
              <a:t>计算</a:t>
            </a:r>
            <a:r>
              <a:rPr lang="zh-CN" altLang="en-US" sz="1400" dirty="0">
                <a:solidFill>
                  <a:schemeClr val="bg1"/>
                </a:solidFill>
              </a:rPr>
              <a:t>不同特征之间的冲突</a:t>
            </a:r>
            <a:r>
              <a:rPr lang="zh-CN" altLang="en-US" sz="1400" dirty="0" smtClean="0">
                <a:solidFill>
                  <a:schemeClr val="bg1"/>
                </a:solidFill>
              </a:rPr>
              <a:t>比率</a:t>
            </a:r>
            <a:endParaRPr lang="en-US" altLang="zh-CN" sz="1400" dirty="0" smtClean="0">
              <a:solidFill>
                <a:schemeClr val="bg1"/>
              </a:solidFill>
            </a:endParaRPr>
          </a:p>
          <a:p>
            <a:r>
              <a:rPr lang="en-US" altLang="zh-CN" sz="1400" dirty="0" smtClean="0">
                <a:solidFill>
                  <a:schemeClr val="bg1"/>
                </a:solidFill>
              </a:rPr>
              <a:t>3. </a:t>
            </a:r>
            <a:r>
              <a:rPr lang="zh-CN" altLang="en-US" sz="1400" dirty="0" smtClean="0">
                <a:solidFill>
                  <a:schemeClr val="bg1"/>
                </a:solidFill>
              </a:rPr>
              <a:t>遍历</a:t>
            </a:r>
            <a:r>
              <a:rPr lang="zh-CN" altLang="en-US" sz="1400" dirty="0">
                <a:solidFill>
                  <a:schemeClr val="bg1"/>
                </a:solidFill>
              </a:rPr>
              <a:t>每个特征并尝试合并特征，使冲突比率最小</a:t>
            </a:r>
            <a:r>
              <a:rPr lang="zh-CN" altLang="en-US" sz="1400" dirty="0" smtClean="0">
                <a:solidFill>
                  <a:schemeClr val="bg1"/>
                </a:solidFill>
              </a:rPr>
              <a:t>化</a:t>
            </a:r>
            <a:endParaRPr lang="en-US" altLang="zh-CN" sz="1400" dirty="0" smtClean="0">
              <a:solidFill>
                <a:schemeClr val="bg1"/>
              </a:solidFill>
            </a:endParaRPr>
          </a:p>
          <a:p>
            <a:r>
              <a:rPr lang="en-US" altLang="zh-CN" sz="1400" dirty="0" smtClean="0">
                <a:solidFill>
                  <a:schemeClr val="bg1"/>
                </a:solidFill>
              </a:rPr>
              <a:t>4. </a:t>
            </a:r>
            <a:r>
              <a:rPr lang="zh-CN" altLang="en-US" sz="1400" dirty="0" smtClean="0">
                <a:solidFill>
                  <a:schemeClr val="bg1"/>
                </a:solidFill>
              </a:rPr>
              <a:t>高位</a:t>
            </a:r>
            <a:r>
              <a:rPr lang="zh-CN" altLang="en-US" sz="1400" dirty="0">
                <a:solidFill>
                  <a:schemeClr val="bg1"/>
                </a:solidFill>
              </a:rPr>
              <a:t>的数据通常是稀疏的，这种稀疏性启发我们设计一种无损地方法来减少特征的维度。特别的，稀疏特征空间中，许多特征是互斥的，例如他们从不同时为非零值。我们可以绑定互斥的特征为单一特征，通过仔细设计特征臊面算法</a:t>
            </a:r>
            <a:r>
              <a:rPr lang="zh-CN" altLang="en-US" sz="1400" dirty="0" smtClean="0">
                <a:solidFill>
                  <a:schemeClr val="bg1"/>
                </a:solidFill>
              </a:rPr>
              <a:t>，从</a:t>
            </a:r>
            <a:r>
              <a:rPr lang="zh-CN" altLang="en-US" sz="1400" dirty="0">
                <a:solidFill>
                  <a:schemeClr val="bg1"/>
                </a:solidFill>
              </a:rPr>
              <a:t>特征捆绑中构建了与单个特征相同的特征直方图</a:t>
            </a:r>
            <a:r>
              <a:rPr lang="zh-CN" altLang="en-US" sz="1400" dirty="0" smtClean="0">
                <a:solidFill>
                  <a:schemeClr val="bg1"/>
                </a:solidFill>
              </a:rPr>
              <a:t>。</a:t>
            </a:r>
            <a:endParaRPr lang="zh-CN" altLang="en-US" sz="1400" dirty="0">
              <a:solidFill>
                <a:schemeClr val="bg1"/>
              </a:solidFill>
            </a:endParaRPr>
          </a:p>
        </p:txBody>
      </p:sp>
    </p:spTree>
    <p:extLst>
      <p:ext uri="{BB962C8B-B14F-4D97-AF65-F5344CB8AC3E}">
        <p14:creationId xmlns:p14="http://schemas.microsoft.com/office/powerpoint/2010/main" val="2038856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a:solidFill>
                  <a:schemeClr val="bg1"/>
                </a:solidFill>
                <a:latin typeface="宋体" panose="02010600030101010101" pitchFamily="2" charset="-122"/>
                <a:ea typeface="宋体" panose="02010600030101010101" pitchFamily="2" charset="-122"/>
              </a:rPr>
              <a:t>LightGBM</a:t>
            </a:r>
            <a:r>
              <a:rPr lang="zh-CN" altLang="en-US" sz="2000" b="1" dirty="0">
                <a:solidFill>
                  <a:schemeClr val="bg1"/>
                </a:solidFill>
                <a:latin typeface="宋体" panose="02010600030101010101" pitchFamily="2" charset="-122"/>
                <a:ea typeface="宋体" panose="02010600030101010101" pitchFamily="2" charset="-122"/>
              </a:rPr>
              <a:t>方法原理</a:t>
            </a:r>
            <a:endParaRPr lang="zh-CN" altLang="en-US" sz="2000" dirty="0"/>
          </a:p>
        </p:txBody>
      </p:sp>
      <p:sp>
        <p:nvSpPr>
          <p:cNvPr id="9" name="文本框 8"/>
          <p:cNvSpPr txBox="1"/>
          <p:nvPr/>
        </p:nvSpPr>
        <p:spPr>
          <a:xfrm>
            <a:off x="1014802" y="1183341"/>
            <a:ext cx="7519598" cy="2662267"/>
          </a:xfrm>
          <a:prstGeom prst="rect">
            <a:avLst/>
          </a:prstGeom>
          <a:noFill/>
        </p:spPr>
        <p:txBody>
          <a:bodyPr wrap="square" rtlCol="0">
            <a:spAutoFit/>
          </a:bodyPr>
          <a:lstStyle/>
          <a:p>
            <a:r>
              <a:rPr lang="en-US" altLang="zh-CN" sz="1600" b="1" dirty="0" err="1" smtClean="0">
                <a:solidFill>
                  <a:schemeClr val="bg1"/>
                </a:solidFill>
              </a:rPr>
              <a:t>Xgboost</a:t>
            </a:r>
            <a:r>
              <a:rPr lang="zh-CN" altLang="en-US" sz="1600" b="1" dirty="0" smtClean="0">
                <a:solidFill>
                  <a:schemeClr val="bg1"/>
                </a:solidFill>
              </a:rPr>
              <a:t>缺点：</a:t>
            </a:r>
            <a:endParaRPr lang="en-US" altLang="zh-CN" sz="1600" b="1" dirty="0" smtClean="0">
              <a:solidFill>
                <a:schemeClr val="bg1"/>
              </a:solidFill>
            </a:endParaRPr>
          </a:p>
          <a:p>
            <a:endParaRPr lang="en-US" altLang="zh-CN" sz="1600" b="1" dirty="0" smtClean="0">
              <a:solidFill>
                <a:schemeClr val="bg1"/>
              </a:solidFill>
            </a:endParaRPr>
          </a:p>
          <a:p>
            <a:r>
              <a:rPr lang="en-US" altLang="zh-CN" dirty="0" smtClean="0">
                <a:solidFill>
                  <a:schemeClr val="bg1"/>
                </a:solidFill>
              </a:rPr>
              <a:t>1. </a:t>
            </a:r>
            <a:r>
              <a:rPr lang="zh-CN" altLang="en-US" dirty="0" smtClean="0">
                <a:solidFill>
                  <a:schemeClr val="bg1"/>
                </a:solidFill>
              </a:rPr>
              <a:t>每</a:t>
            </a:r>
            <a:r>
              <a:rPr lang="zh-CN" altLang="en-US" dirty="0">
                <a:solidFill>
                  <a:schemeClr val="bg1"/>
                </a:solidFill>
              </a:rPr>
              <a:t>轮迭代时，都需要遍历整个训练数据多次。如果把整个训练数据装进内存则会限制训练数据的大小；如果不装进内存，反复地读写训练数据又会消耗非常大的时间</a:t>
            </a:r>
            <a:r>
              <a:rPr lang="zh-CN" altLang="en-US" dirty="0" smtClean="0">
                <a:solidFill>
                  <a:schemeClr val="bg1"/>
                </a:solidFill>
              </a:rPr>
              <a:t>。</a:t>
            </a:r>
            <a:endParaRPr lang="en-US" altLang="zh-CN" dirty="0" smtClean="0">
              <a:solidFill>
                <a:schemeClr val="bg1"/>
              </a:solidFill>
            </a:endParaRPr>
          </a:p>
          <a:p>
            <a:r>
              <a:rPr lang="en-US" altLang="zh-CN" dirty="0" smtClean="0">
                <a:solidFill>
                  <a:schemeClr val="bg1"/>
                </a:solidFill>
              </a:rPr>
              <a:t>2. </a:t>
            </a:r>
            <a:r>
              <a:rPr lang="zh-CN" altLang="en-US" dirty="0" smtClean="0">
                <a:solidFill>
                  <a:schemeClr val="bg1"/>
                </a:solidFill>
              </a:rPr>
              <a:t>预</a:t>
            </a:r>
            <a:r>
              <a:rPr lang="zh-CN" altLang="en-US" dirty="0">
                <a:solidFill>
                  <a:schemeClr val="bg1"/>
                </a:solidFill>
              </a:rPr>
              <a:t>排序方法（</a:t>
            </a:r>
            <a:r>
              <a:rPr lang="en-US" altLang="zh-CN" dirty="0">
                <a:solidFill>
                  <a:schemeClr val="bg1"/>
                </a:solidFill>
              </a:rPr>
              <a:t>pre-sorted</a:t>
            </a:r>
            <a:r>
              <a:rPr lang="zh-CN" altLang="en-US" dirty="0">
                <a:solidFill>
                  <a:schemeClr val="bg1"/>
                </a:solidFill>
              </a:rPr>
              <a:t>）</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    首先</a:t>
            </a:r>
            <a:r>
              <a:rPr lang="zh-CN" altLang="en-US" dirty="0">
                <a:solidFill>
                  <a:schemeClr val="bg1"/>
                </a:solidFill>
              </a:rPr>
              <a:t>，空间消耗大。这样的算法需要保存数据的特征值，还保存了特征排序的结果（例如排序后的索引，为了后续快速的计算分割点），这里需要消耗训练数据两倍的内存。</a:t>
            </a:r>
          </a:p>
          <a:p>
            <a:r>
              <a:rPr lang="zh-CN" altLang="en-US" dirty="0" smtClean="0">
                <a:solidFill>
                  <a:schemeClr val="bg1"/>
                </a:solidFill>
              </a:rPr>
              <a:t>    其次</a:t>
            </a:r>
            <a:r>
              <a:rPr lang="zh-CN" altLang="en-US" dirty="0">
                <a:solidFill>
                  <a:schemeClr val="bg1"/>
                </a:solidFill>
              </a:rPr>
              <a:t>时间上也有较大的开销，在遍历每一个分割点的时候，都需要进行分裂增益的计算，消耗的代价大</a:t>
            </a:r>
            <a:r>
              <a:rPr lang="zh-CN" altLang="en-US" dirty="0" smtClean="0">
                <a:solidFill>
                  <a:schemeClr val="bg1"/>
                </a:solidFill>
              </a:rPr>
              <a:t>。</a:t>
            </a:r>
            <a:endParaRPr lang="en-US" altLang="zh-CN" dirty="0" smtClean="0">
              <a:solidFill>
                <a:schemeClr val="bg1"/>
              </a:solidFill>
            </a:endParaRPr>
          </a:p>
          <a:p>
            <a:r>
              <a:rPr lang="en-US" altLang="zh-CN" dirty="0" smtClean="0">
                <a:solidFill>
                  <a:schemeClr val="bg1"/>
                </a:solidFill>
              </a:rPr>
              <a:t>3. </a:t>
            </a:r>
            <a:r>
              <a:rPr lang="zh-CN" altLang="en-US" dirty="0" smtClean="0">
                <a:solidFill>
                  <a:schemeClr val="bg1"/>
                </a:solidFill>
              </a:rPr>
              <a:t>对</a:t>
            </a:r>
            <a:r>
              <a:rPr lang="en-US" altLang="zh-CN" dirty="0">
                <a:solidFill>
                  <a:schemeClr val="bg1"/>
                </a:solidFill>
              </a:rPr>
              <a:t>Cache</a:t>
            </a:r>
            <a:r>
              <a:rPr lang="zh-CN" altLang="en-US" dirty="0">
                <a:solidFill>
                  <a:schemeClr val="bg1"/>
                </a:solidFill>
              </a:rPr>
              <a:t>优化不友好。在预排序后，特征对梯度的访问是一种随机访问，并且不同的特征访问的顺序不一样，无法对</a:t>
            </a:r>
            <a:r>
              <a:rPr lang="en-US" altLang="zh-CN" dirty="0">
                <a:solidFill>
                  <a:schemeClr val="bg1"/>
                </a:solidFill>
              </a:rPr>
              <a:t>cache</a:t>
            </a:r>
            <a:r>
              <a:rPr lang="zh-CN" altLang="en-US" dirty="0">
                <a:solidFill>
                  <a:schemeClr val="bg1"/>
                </a:solidFill>
              </a:rPr>
              <a:t>进行优化。同时，在每一层长树的时候，需要随机访问一个行索引到叶子索引的数组，并且不同特征访问的顺序也不一样，也会造成较大的</a:t>
            </a:r>
            <a:r>
              <a:rPr lang="en-US" altLang="zh-CN" dirty="0">
                <a:solidFill>
                  <a:schemeClr val="bg1"/>
                </a:solidFill>
              </a:rPr>
              <a:t>cache miss</a:t>
            </a:r>
            <a:r>
              <a:rPr lang="zh-CN" altLang="en-US" dirty="0" smtClean="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868416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a:solidFill>
                  <a:schemeClr val="bg1"/>
                </a:solidFill>
                <a:latin typeface="宋体" panose="02010600030101010101" pitchFamily="2" charset="-122"/>
                <a:ea typeface="宋体" panose="02010600030101010101" pitchFamily="2" charset="-122"/>
              </a:rPr>
              <a:t>LightGBM</a:t>
            </a:r>
            <a:r>
              <a:rPr lang="zh-CN" altLang="en-US" sz="2000" b="1" dirty="0">
                <a:solidFill>
                  <a:schemeClr val="bg1"/>
                </a:solidFill>
                <a:latin typeface="宋体" panose="02010600030101010101" pitchFamily="2" charset="-122"/>
                <a:ea typeface="宋体" panose="02010600030101010101" pitchFamily="2" charset="-122"/>
              </a:rPr>
              <a:t>方法原理</a:t>
            </a:r>
            <a:endParaRPr lang="zh-CN" altLang="en-US" sz="2000" dirty="0"/>
          </a:p>
        </p:txBody>
      </p:sp>
      <p:sp>
        <p:nvSpPr>
          <p:cNvPr id="2" name="矩形 1"/>
          <p:cNvSpPr/>
          <p:nvPr/>
        </p:nvSpPr>
        <p:spPr>
          <a:xfrm>
            <a:off x="1930996" y="1490192"/>
            <a:ext cx="5147535" cy="2062103"/>
          </a:xfrm>
          <a:prstGeom prst="rect">
            <a:avLst/>
          </a:prstGeom>
        </p:spPr>
        <p:txBody>
          <a:bodyPr wrap="square">
            <a:spAutoFit/>
          </a:bodyPr>
          <a:lstStyle/>
          <a:p>
            <a:r>
              <a:rPr lang="zh-CN" altLang="en-US" sz="1600" b="1" dirty="0" smtClean="0">
                <a:solidFill>
                  <a:schemeClr val="bg1"/>
                </a:solidFill>
                <a:latin typeface="Merriweather"/>
              </a:rPr>
              <a:t>针对</a:t>
            </a:r>
            <a:r>
              <a:rPr lang="en-US" altLang="zh-CN" sz="1600" b="1" dirty="0" err="1" smtClean="0">
                <a:solidFill>
                  <a:schemeClr val="bg1"/>
                </a:solidFill>
                <a:latin typeface="Merriweather"/>
              </a:rPr>
              <a:t>Xgboost</a:t>
            </a:r>
            <a:r>
              <a:rPr lang="zh-CN" altLang="en-US" sz="1600" b="1" dirty="0" smtClean="0">
                <a:solidFill>
                  <a:schemeClr val="bg1"/>
                </a:solidFill>
                <a:latin typeface="Merriweather"/>
              </a:rPr>
              <a:t>的缺点</a:t>
            </a:r>
            <a:r>
              <a:rPr lang="en-US" altLang="zh-CN" sz="1600" b="1" dirty="0" err="1" smtClean="0">
                <a:solidFill>
                  <a:schemeClr val="bg1"/>
                </a:solidFill>
                <a:latin typeface="Merriweather"/>
              </a:rPr>
              <a:t>LightGBM</a:t>
            </a:r>
            <a:r>
              <a:rPr lang="en-US" altLang="zh-CN" sz="1600" b="1" dirty="0" smtClean="0">
                <a:solidFill>
                  <a:schemeClr val="bg1"/>
                </a:solidFill>
                <a:latin typeface="Merriweather"/>
              </a:rPr>
              <a:t> </a:t>
            </a:r>
            <a:r>
              <a:rPr lang="zh-CN" altLang="en-US" sz="1600" b="1" dirty="0">
                <a:solidFill>
                  <a:schemeClr val="bg1"/>
                </a:solidFill>
                <a:latin typeface="Merriweather"/>
              </a:rPr>
              <a:t>优化部分包含以下</a:t>
            </a:r>
            <a:r>
              <a:rPr lang="zh-CN" altLang="en-US" sz="1400" dirty="0" smtClean="0">
                <a:solidFill>
                  <a:schemeClr val="bg1"/>
                </a:solidFill>
                <a:latin typeface="Merriweather"/>
              </a:rPr>
              <a:t>：</a:t>
            </a:r>
            <a:endParaRPr lang="en-US" altLang="zh-CN" sz="1400" dirty="0" smtClean="0">
              <a:solidFill>
                <a:schemeClr val="bg1"/>
              </a:solidFill>
              <a:latin typeface="Merriweather"/>
            </a:endParaRPr>
          </a:p>
          <a:p>
            <a:endParaRPr lang="zh-CN" altLang="en-US" sz="1400" dirty="0">
              <a:solidFill>
                <a:schemeClr val="bg1"/>
              </a:solidFill>
              <a:latin typeface="Merriweather"/>
            </a:endParaRPr>
          </a:p>
          <a:p>
            <a:pPr>
              <a:buFont typeface="Arial" panose="020B0604020202020204" pitchFamily="34" charset="0"/>
              <a:buChar char="•"/>
            </a:pPr>
            <a:r>
              <a:rPr lang="zh-CN" altLang="en-US" sz="1400" dirty="0">
                <a:solidFill>
                  <a:schemeClr val="bg1"/>
                </a:solidFill>
                <a:latin typeface="Merriweather"/>
              </a:rPr>
              <a:t>基于 </a:t>
            </a:r>
            <a:r>
              <a:rPr lang="en-US" altLang="zh-CN" sz="1400" dirty="0">
                <a:solidFill>
                  <a:schemeClr val="bg1"/>
                </a:solidFill>
                <a:latin typeface="Merriweather"/>
              </a:rPr>
              <a:t>Histogram </a:t>
            </a:r>
            <a:r>
              <a:rPr lang="zh-CN" altLang="en-US" sz="1400" dirty="0">
                <a:solidFill>
                  <a:schemeClr val="bg1"/>
                </a:solidFill>
                <a:latin typeface="Merriweather"/>
              </a:rPr>
              <a:t>的决策</a:t>
            </a:r>
            <a:r>
              <a:rPr lang="zh-CN" altLang="en-US" sz="1400" dirty="0" smtClean="0">
                <a:solidFill>
                  <a:schemeClr val="bg1"/>
                </a:solidFill>
                <a:latin typeface="Merriweather"/>
              </a:rPr>
              <a:t>树算法</a:t>
            </a:r>
            <a:endParaRPr lang="en-US" altLang="zh-CN" sz="1400" dirty="0" smtClean="0">
              <a:solidFill>
                <a:schemeClr val="bg1"/>
              </a:solidFill>
              <a:latin typeface="Merriweather"/>
            </a:endParaRPr>
          </a:p>
          <a:p>
            <a:pPr>
              <a:buFont typeface="Arial" panose="020B0604020202020204" pitchFamily="34" charset="0"/>
              <a:buChar char="•"/>
            </a:pPr>
            <a:r>
              <a:rPr lang="zh-CN" altLang="en-US" sz="1400" dirty="0" smtClean="0">
                <a:solidFill>
                  <a:schemeClr val="bg1"/>
                </a:solidFill>
                <a:latin typeface="Merriweather"/>
              </a:rPr>
              <a:t>带深度限制的 </a:t>
            </a:r>
            <a:r>
              <a:rPr lang="en-US" altLang="zh-CN" sz="1400" dirty="0" smtClean="0">
                <a:solidFill>
                  <a:schemeClr val="bg1"/>
                </a:solidFill>
                <a:latin typeface="Merriweather"/>
              </a:rPr>
              <a:t>Leaf-wise </a:t>
            </a:r>
            <a:r>
              <a:rPr lang="zh-CN" altLang="en-US" sz="1400" dirty="0">
                <a:solidFill>
                  <a:schemeClr val="bg1"/>
                </a:solidFill>
                <a:latin typeface="Merriweather"/>
              </a:rPr>
              <a:t>的叶子生长</a:t>
            </a:r>
            <a:r>
              <a:rPr lang="zh-CN" altLang="en-US" sz="1400" dirty="0" smtClean="0">
                <a:solidFill>
                  <a:schemeClr val="bg1"/>
                </a:solidFill>
                <a:latin typeface="Merriweather"/>
              </a:rPr>
              <a:t>策略）</a:t>
            </a:r>
            <a:endParaRPr lang="zh-CN" altLang="en-US" sz="1400" dirty="0">
              <a:solidFill>
                <a:schemeClr val="bg1"/>
              </a:solidFill>
              <a:latin typeface="Merriweather"/>
            </a:endParaRPr>
          </a:p>
          <a:p>
            <a:pPr>
              <a:buFont typeface="Arial" panose="020B0604020202020204" pitchFamily="34" charset="0"/>
              <a:buChar char="•"/>
            </a:pPr>
            <a:r>
              <a:rPr lang="zh-CN" altLang="en-US" sz="1400" dirty="0" smtClean="0">
                <a:solidFill>
                  <a:schemeClr val="bg1"/>
                </a:solidFill>
                <a:latin typeface="Merriweather"/>
              </a:rPr>
              <a:t>直方图</a:t>
            </a:r>
            <a:r>
              <a:rPr lang="zh-CN" altLang="en-US" sz="1400" dirty="0">
                <a:solidFill>
                  <a:schemeClr val="bg1"/>
                </a:solidFill>
                <a:latin typeface="Merriweather"/>
              </a:rPr>
              <a:t>做差加速</a:t>
            </a:r>
          </a:p>
          <a:p>
            <a:pPr>
              <a:buFont typeface="Arial" panose="020B0604020202020204" pitchFamily="34" charset="0"/>
              <a:buChar char="•"/>
            </a:pPr>
            <a:r>
              <a:rPr lang="zh-CN" altLang="en-US" sz="1400" dirty="0">
                <a:solidFill>
                  <a:schemeClr val="bg1"/>
                </a:solidFill>
                <a:latin typeface="Merriweather"/>
              </a:rPr>
              <a:t>直接支持类别特征</a:t>
            </a:r>
            <a:r>
              <a:rPr lang="en-US" altLang="zh-CN" sz="1400" dirty="0">
                <a:solidFill>
                  <a:schemeClr val="bg1"/>
                </a:solidFill>
                <a:latin typeface="Merriweather"/>
              </a:rPr>
              <a:t>(Categorical Feature)</a:t>
            </a:r>
          </a:p>
          <a:p>
            <a:pPr>
              <a:buFont typeface="Arial" panose="020B0604020202020204" pitchFamily="34" charset="0"/>
              <a:buChar char="•"/>
            </a:pPr>
            <a:r>
              <a:rPr lang="en-US" altLang="zh-CN" sz="1400" dirty="0">
                <a:solidFill>
                  <a:schemeClr val="bg1"/>
                </a:solidFill>
                <a:latin typeface="Merriweather"/>
              </a:rPr>
              <a:t>Cache </a:t>
            </a:r>
            <a:r>
              <a:rPr lang="zh-CN" altLang="en-US" sz="1400" dirty="0">
                <a:solidFill>
                  <a:schemeClr val="bg1"/>
                </a:solidFill>
                <a:latin typeface="Merriweather"/>
              </a:rPr>
              <a:t>命中率优化</a:t>
            </a:r>
          </a:p>
          <a:p>
            <a:pPr>
              <a:buFont typeface="Arial" panose="020B0604020202020204" pitchFamily="34" charset="0"/>
              <a:buChar char="•"/>
            </a:pPr>
            <a:r>
              <a:rPr lang="zh-CN" altLang="en-US" sz="1400" dirty="0">
                <a:solidFill>
                  <a:schemeClr val="bg1"/>
                </a:solidFill>
                <a:latin typeface="Merriweather"/>
              </a:rPr>
              <a:t>基于直方图的稀疏特征优化</a:t>
            </a:r>
          </a:p>
          <a:p>
            <a:pPr>
              <a:buFont typeface="Arial" panose="020B0604020202020204" pitchFamily="34" charset="0"/>
              <a:buChar char="•"/>
            </a:pPr>
            <a:r>
              <a:rPr lang="zh-CN" altLang="en-US" sz="1400" dirty="0">
                <a:solidFill>
                  <a:schemeClr val="bg1"/>
                </a:solidFill>
                <a:latin typeface="Merriweather"/>
              </a:rPr>
              <a:t>多线程优化。</a:t>
            </a:r>
            <a:endParaRPr lang="zh-CN" altLang="en-US" sz="1400" b="0" i="0" dirty="0">
              <a:solidFill>
                <a:schemeClr val="bg1"/>
              </a:solidFill>
              <a:effectLst/>
              <a:latin typeface="Merriweather"/>
            </a:endParaRPr>
          </a:p>
        </p:txBody>
      </p:sp>
    </p:spTree>
    <p:extLst>
      <p:ext uri="{BB962C8B-B14F-4D97-AF65-F5344CB8AC3E}">
        <p14:creationId xmlns:p14="http://schemas.microsoft.com/office/powerpoint/2010/main" val="3076209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a:solidFill>
                  <a:schemeClr val="bg1"/>
                </a:solidFill>
                <a:latin typeface="宋体" panose="02010600030101010101" pitchFamily="2" charset="-122"/>
                <a:ea typeface="宋体" panose="02010600030101010101" pitchFamily="2" charset="-122"/>
              </a:rPr>
              <a:t>LightGBM</a:t>
            </a:r>
            <a:r>
              <a:rPr lang="zh-CN" altLang="en-US" sz="2000" b="1" dirty="0">
                <a:solidFill>
                  <a:schemeClr val="bg1"/>
                </a:solidFill>
                <a:latin typeface="宋体" panose="02010600030101010101" pitchFamily="2" charset="-122"/>
                <a:ea typeface="宋体" panose="02010600030101010101" pitchFamily="2" charset="-122"/>
              </a:rPr>
              <a:t>方法原理</a:t>
            </a:r>
            <a:endParaRPr lang="zh-CN" altLang="en-US" sz="2000" dirty="0"/>
          </a:p>
        </p:txBody>
      </p:sp>
      <p:sp>
        <p:nvSpPr>
          <p:cNvPr id="2" name="矩形 1"/>
          <p:cNvSpPr/>
          <p:nvPr/>
        </p:nvSpPr>
        <p:spPr>
          <a:xfrm>
            <a:off x="424926" y="640338"/>
            <a:ext cx="5147535" cy="338554"/>
          </a:xfrm>
          <a:prstGeom prst="rect">
            <a:avLst/>
          </a:prstGeom>
        </p:spPr>
        <p:txBody>
          <a:bodyPr wrap="square">
            <a:spAutoFit/>
          </a:bodyPr>
          <a:lstStyle/>
          <a:p>
            <a:r>
              <a:rPr lang="zh-CN" altLang="en-US" sz="1600" dirty="0" smtClean="0">
                <a:solidFill>
                  <a:schemeClr val="bg1"/>
                </a:solidFill>
                <a:latin typeface="Merriweather"/>
              </a:rPr>
              <a:t>基于 </a:t>
            </a:r>
            <a:r>
              <a:rPr lang="en-US" altLang="zh-CN" sz="1600" dirty="0">
                <a:solidFill>
                  <a:schemeClr val="bg1"/>
                </a:solidFill>
                <a:latin typeface="Merriweather"/>
              </a:rPr>
              <a:t>Histogram </a:t>
            </a:r>
            <a:r>
              <a:rPr lang="zh-CN" altLang="en-US" sz="1600" dirty="0">
                <a:solidFill>
                  <a:schemeClr val="bg1"/>
                </a:solidFill>
                <a:latin typeface="Merriweather"/>
              </a:rPr>
              <a:t>的决策</a:t>
            </a:r>
            <a:r>
              <a:rPr lang="zh-CN" altLang="en-US" sz="1600" dirty="0" smtClean="0">
                <a:solidFill>
                  <a:schemeClr val="bg1"/>
                </a:solidFill>
                <a:latin typeface="Merriweather"/>
              </a:rPr>
              <a:t>树算法</a:t>
            </a:r>
            <a:endParaRPr lang="en-US" altLang="zh-CN" sz="1600" dirty="0" smtClean="0">
              <a:solidFill>
                <a:schemeClr val="bg1"/>
              </a:solidFill>
              <a:latin typeface="Merriweather"/>
            </a:endParaRPr>
          </a:p>
        </p:txBody>
      </p:sp>
      <p:pic>
        <p:nvPicPr>
          <p:cNvPr id="5122" name="Picture 2"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36" y="1136682"/>
            <a:ext cx="5419725" cy="3390900"/>
          </a:xfrm>
          <a:prstGeom prst="rect">
            <a:avLst/>
          </a:prstGeom>
          <a:noFill/>
          <a:extLst>
            <a:ext uri="{909E8E84-426E-40DD-AFC4-6F175D3DCCD1}">
              <a14:hiddenFill xmlns:a14="http://schemas.microsoft.com/office/drawing/2010/main">
                <a:solidFill>
                  <a:srgbClr val="FFFFFF"/>
                </a:solidFill>
              </a14:hiddenFill>
            </a:ext>
          </a:extLst>
        </p:spPr>
      </p:pic>
      <p:sp>
        <p:nvSpPr>
          <p:cNvPr id="4" name="椭圆形标注 3"/>
          <p:cNvSpPr/>
          <p:nvPr/>
        </p:nvSpPr>
        <p:spPr>
          <a:xfrm>
            <a:off x="5572461" y="1323190"/>
            <a:ext cx="3216537" cy="2463502"/>
          </a:xfrm>
          <a:prstGeom prst="wedgeEllipseCallout">
            <a:avLst>
              <a:gd name="adj1" fmla="val -18492"/>
              <a:gd name="adj2" fmla="val 4765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935532" y="1647000"/>
            <a:ext cx="2490395" cy="1815882"/>
          </a:xfrm>
          <a:prstGeom prst="rect">
            <a:avLst/>
          </a:prstGeom>
          <a:noFill/>
        </p:spPr>
        <p:txBody>
          <a:bodyPr wrap="square" rtlCol="0">
            <a:spAutoFit/>
          </a:bodyPr>
          <a:lstStyle/>
          <a:p>
            <a:r>
              <a:rPr lang="zh-CN" altLang="en-US" sz="1400" dirty="0"/>
              <a:t>主要思想是将连续的浮点特征离散成</a:t>
            </a:r>
            <a:r>
              <a:rPr lang="en-US" altLang="zh-CN" sz="1400" dirty="0"/>
              <a:t>k</a:t>
            </a:r>
            <a:r>
              <a:rPr lang="zh-CN" altLang="en-US" sz="1400" dirty="0"/>
              <a:t>个离散值，并构造宽度为</a:t>
            </a:r>
            <a:r>
              <a:rPr lang="en-US" altLang="zh-CN" sz="1400" dirty="0"/>
              <a:t>k</a:t>
            </a:r>
            <a:r>
              <a:rPr lang="zh-CN" altLang="en-US" sz="1400" dirty="0"/>
              <a:t>的</a:t>
            </a:r>
            <a:r>
              <a:rPr lang="en-US" altLang="zh-CN" sz="1400" dirty="0"/>
              <a:t>Histogram</a:t>
            </a:r>
            <a:r>
              <a:rPr lang="zh-CN" altLang="en-US" sz="1400" dirty="0"/>
              <a:t>。然后遍历训练数据，统计每个离散值在直方图中的累计统计量。在进行特征选择时，只需要根据直方图的离散值，遍历寻找最优的分割点。</a:t>
            </a:r>
            <a:endParaRPr lang="zh-CN" altLang="en-US" dirty="0"/>
          </a:p>
        </p:txBody>
      </p:sp>
    </p:spTree>
    <p:extLst>
      <p:ext uri="{BB962C8B-B14F-4D97-AF65-F5344CB8AC3E}">
        <p14:creationId xmlns:p14="http://schemas.microsoft.com/office/powerpoint/2010/main" val="1584747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a:solidFill>
                  <a:schemeClr val="bg1"/>
                </a:solidFill>
                <a:latin typeface="宋体" panose="02010600030101010101" pitchFamily="2" charset="-122"/>
                <a:ea typeface="宋体" panose="02010600030101010101" pitchFamily="2" charset="-122"/>
              </a:rPr>
              <a:t>LightGBM</a:t>
            </a:r>
            <a:r>
              <a:rPr lang="zh-CN" altLang="en-US" sz="2000" b="1" dirty="0">
                <a:solidFill>
                  <a:schemeClr val="bg1"/>
                </a:solidFill>
                <a:latin typeface="宋体" panose="02010600030101010101" pitchFamily="2" charset="-122"/>
                <a:ea typeface="宋体" panose="02010600030101010101" pitchFamily="2" charset="-122"/>
              </a:rPr>
              <a:t>方法原理</a:t>
            </a:r>
            <a:endParaRPr lang="zh-CN" altLang="en-US" sz="2000" dirty="0"/>
          </a:p>
        </p:txBody>
      </p:sp>
      <p:sp>
        <p:nvSpPr>
          <p:cNvPr id="2" name="矩形 1"/>
          <p:cNvSpPr/>
          <p:nvPr/>
        </p:nvSpPr>
        <p:spPr>
          <a:xfrm>
            <a:off x="328107" y="565034"/>
            <a:ext cx="5147535" cy="523220"/>
          </a:xfrm>
          <a:prstGeom prst="rect">
            <a:avLst/>
          </a:prstGeom>
        </p:spPr>
        <p:txBody>
          <a:bodyPr wrap="square">
            <a:spAutoFit/>
          </a:bodyPr>
          <a:lstStyle/>
          <a:p>
            <a:r>
              <a:rPr lang="zh-CN" altLang="en-US" sz="1400" dirty="0" smtClean="0">
                <a:solidFill>
                  <a:schemeClr val="bg1"/>
                </a:solidFill>
                <a:latin typeface="Merriweather"/>
              </a:rPr>
              <a:t>带深度限制的 </a:t>
            </a:r>
            <a:r>
              <a:rPr lang="en-US" altLang="zh-CN" sz="1400" dirty="0" smtClean="0">
                <a:solidFill>
                  <a:schemeClr val="bg1"/>
                </a:solidFill>
                <a:latin typeface="Merriweather"/>
              </a:rPr>
              <a:t>Leaf-wise </a:t>
            </a:r>
            <a:r>
              <a:rPr lang="zh-CN" altLang="en-US" sz="1400" dirty="0">
                <a:solidFill>
                  <a:schemeClr val="bg1"/>
                </a:solidFill>
                <a:latin typeface="Merriweather"/>
              </a:rPr>
              <a:t>的叶子生长</a:t>
            </a:r>
            <a:r>
              <a:rPr lang="zh-CN" altLang="en-US" sz="1400" dirty="0" smtClean="0">
                <a:solidFill>
                  <a:schemeClr val="bg1"/>
                </a:solidFill>
                <a:latin typeface="Merriweather"/>
              </a:rPr>
              <a:t>策略）</a:t>
            </a:r>
            <a:endParaRPr lang="en-US" altLang="zh-CN" sz="1400" dirty="0" smtClean="0">
              <a:solidFill>
                <a:schemeClr val="bg1"/>
              </a:solidFill>
              <a:latin typeface="Merriweather"/>
            </a:endParaRPr>
          </a:p>
          <a:p>
            <a:endParaRPr lang="zh-CN" altLang="en-US" sz="1400" dirty="0">
              <a:solidFill>
                <a:schemeClr val="bg1"/>
              </a:solidFill>
              <a:latin typeface="Merriweather"/>
            </a:endParaRPr>
          </a:p>
        </p:txBody>
      </p:sp>
      <p:pic>
        <p:nvPicPr>
          <p:cNvPr id="4098" name="Picture 2" descr="在这里插入图片描述"/>
          <p:cNvPicPr>
            <a:picLocks noChangeAspect="1" noChangeArrowheads="1"/>
          </p:cNvPicPr>
          <p:nvPr/>
        </p:nvPicPr>
        <p:blipFill rotWithShape="1">
          <a:blip r:embed="rId3">
            <a:extLst>
              <a:ext uri="{28A0092B-C50C-407E-A947-70E740481C1C}">
                <a14:useLocalDpi xmlns:a14="http://schemas.microsoft.com/office/drawing/2010/main" val="0"/>
              </a:ext>
            </a:extLst>
          </a:blip>
          <a:srcRect l="55344" t="22414"/>
          <a:stretch/>
        </p:blipFill>
        <p:spPr bwMode="auto">
          <a:xfrm>
            <a:off x="398235" y="1538343"/>
            <a:ext cx="2869071" cy="253880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716766" y="826644"/>
            <a:ext cx="4572000" cy="4031873"/>
          </a:xfrm>
          <a:prstGeom prst="rect">
            <a:avLst/>
          </a:prstGeom>
        </p:spPr>
        <p:txBody>
          <a:bodyPr>
            <a:spAutoFit/>
          </a:bodyPr>
          <a:lstStyle/>
          <a:p>
            <a:r>
              <a:rPr lang="zh-CN" altLang="en-US" sz="1600" dirty="0" smtClean="0">
                <a:solidFill>
                  <a:schemeClr val="bg1"/>
                </a:solidFill>
              </a:rPr>
              <a:t>        XGBoost</a:t>
            </a:r>
            <a:r>
              <a:rPr lang="zh-CN" altLang="en-US" sz="1600" dirty="0">
                <a:solidFill>
                  <a:schemeClr val="bg1"/>
                </a:solidFill>
              </a:rPr>
              <a:t>采用的是按层生长</a:t>
            </a:r>
            <a:r>
              <a:rPr lang="zh-CN" altLang="en-US" sz="1600" dirty="0" smtClean="0">
                <a:solidFill>
                  <a:schemeClr val="bg1"/>
                </a:solidFill>
              </a:rPr>
              <a:t>level-</a:t>
            </a:r>
            <a:r>
              <a:rPr lang="zh-CN" altLang="en-US" sz="1600" dirty="0">
                <a:solidFill>
                  <a:schemeClr val="bg1"/>
                </a:solidFill>
              </a:rPr>
              <a:t>wise生长策略，能够同时分裂同一层的叶子，从而进行多线程优化，不容易过拟合；但不加区分的对待同一层的叶子，带来了很多没必要的开销。因为实际上很多叶子的分裂增益较低，没必要进行搜索和分裂</a:t>
            </a:r>
            <a:r>
              <a:rPr lang="zh-CN" altLang="en-US" sz="1600" dirty="0" smtClean="0">
                <a:solidFill>
                  <a:schemeClr val="bg1"/>
                </a:solidFill>
              </a:rPr>
              <a:t>。</a:t>
            </a:r>
            <a:endParaRPr lang="en-US" altLang="zh-CN" sz="1600" dirty="0" smtClean="0">
              <a:solidFill>
                <a:schemeClr val="bg1"/>
              </a:solidFill>
            </a:endParaRPr>
          </a:p>
          <a:p>
            <a:r>
              <a:rPr lang="en-US" altLang="zh-CN" sz="1600" dirty="0">
                <a:solidFill>
                  <a:schemeClr val="bg1"/>
                </a:solidFill>
              </a:rPr>
              <a:t> </a:t>
            </a:r>
            <a:r>
              <a:rPr lang="en-US" altLang="zh-CN" sz="1600" dirty="0" smtClean="0">
                <a:solidFill>
                  <a:schemeClr val="bg1"/>
                </a:solidFill>
              </a:rPr>
              <a:t>       </a:t>
            </a:r>
          </a:p>
          <a:p>
            <a:r>
              <a:rPr lang="en-US" altLang="zh-CN" sz="1600" dirty="0">
                <a:solidFill>
                  <a:schemeClr val="bg1"/>
                </a:solidFill>
              </a:rPr>
              <a:t> </a:t>
            </a:r>
            <a:r>
              <a:rPr lang="en-US" altLang="zh-CN" sz="1600" dirty="0" smtClean="0">
                <a:solidFill>
                  <a:schemeClr val="bg1"/>
                </a:solidFill>
              </a:rPr>
              <a:t>       </a:t>
            </a:r>
            <a:r>
              <a:rPr lang="zh-CN" altLang="en-US" sz="1600" dirty="0" smtClean="0">
                <a:solidFill>
                  <a:schemeClr val="bg1"/>
                </a:solidFill>
              </a:rPr>
              <a:t>LightGBM</a:t>
            </a:r>
            <a:r>
              <a:rPr lang="zh-CN" altLang="en-US" sz="1600" dirty="0">
                <a:solidFill>
                  <a:schemeClr val="bg1"/>
                </a:solidFill>
              </a:rPr>
              <a:t>采用leaf-wise生长策略，每次从当前所有叶子中找到分裂增益最大（一般也是数据量最大）的一个叶子，然后分裂，如此循环</a:t>
            </a:r>
            <a:r>
              <a:rPr lang="zh-CN" altLang="en-US" sz="1600" dirty="0" smtClean="0">
                <a:solidFill>
                  <a:schemeClr val="bg1"/>
                </a:solidFill>
              </a:rPr>
              <a:t>。</a:t>
            </a:r>
            <a:endParaRPr lang="en-US" altLang="zh-CN" sz="1600" dirty="0" smtClean="0">
              <a:solidFill>
                <a:schemeClr val="bg1"/>
              </a:solidFill>
            </a:endParaRPr>
          </a:p>
          <a:p>
            <a:r>
              <a:rPr lang="en-US" altLang="zh-CN" sz="1600" dirty="0">
                <a:solidFill>
                  <a:schemeClr val="bg1"/>
                </a:solidFill>
              </a:rPr>
              <a:t> </a:t>
            </a:r>
            <a:r>
              <a:rPr lang="en-US" altLang="zh-CN" sz="1600" dirty="0" smtClean="0">
                <a:solidFill>
                  <a:schemeClr val="bg1"/>
                </a:solidFill>
              </a:rPr>
              <a:t>      </a:t>
            </a:r>
          </a:p>
          <a:p>
            <a:r>
              <a:rPr lang="en-US" altLang="zh-CN" sz="1600" dirty="0">
                <a:solidFill>
                  <a:schemeClr val="bg1"/>
                </a:solidFill>
              </a:rPr>
              <a:t> </a:t>
            </a:r>
            <a:r>
              <a:rPr lang="en-US" altLang="zh-CN" sz="1600" dirty="0" smtClean="0">
                <a:solidFill>
                  <a:schemeClr val="bg1"/>
                </a:solidFill>
              </a:rPr>
              <a:t>      </a:t>
            </a:r>
            <a:r>
              <a:rPr lang="zh-CN" altLang="en-US" sz="1600" dirty="0" smtClean="0">
                <a:solidFill>
                  <a:schemeClr val="bg1"/>
                </a:solidFill>
              </a:rPr>
              <a:t>因此</a:t>
            </a:r>
            <a:r>
              <a:rPr lang="zh-CN" altLang="en-US" sz="1600" dirty="0">
                <a:solidFill>
                  <a:schemeClr val="bg1"/>
                </a:solidFill>
              </a:rPr>
              <a:t>同Level-wise相比，在分裂次数相同的情况下，Leaf-wise可以降低更多的误差，得到更好的精度。Leaf-wise的缺点是可能会长出比较深的决策树，产生过拟合。因此LightGBM在Leaf-wise之上增加了一个最大深度的限制，在保证高效率的同时防止过拟合</a:t>
            </a:r>
            <a:r>
              <a:rPr lang="zh-CN" altLang="en-US" sz="1600" dirty="0" smtClean="0">
                <a:solidFill>
                  <a:schemeClr val="bg1"/>
                </a:solidFill>
              </a:rPr>
              <a:t>。</a:t>
            </a:r>
            <a:endParaRPr lang="zh-CN" altLang="en-US" sz="1600" dirty="0">
              <a:solidFill>
                <a:schemeClr val="bg1"/>
              </a:solidFill>
            </a:endParaRPr>
          </a:p>
        </p:txBody>
      </p:sp>
    </p:spTree>
    <p:extLst>
      <p:ext uri="{BB962C8B-B14F-4D97-AF65-F5344CB8AC3E}">
        <p14:creationId xmlns:p14="http://schemas.microsoft.com/office/powerpoint/2010/main" val="365336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a:solidFill>
                  <a:schemeClr val="bg1"/>
                </a:solidFill>
                <a:latin typeface="宋体" panose="02010600030101010101" pitchFamily="2" charset="-122"/>
                <a:ea typeface="宋体" panose="02010600030101010101" pitchFamily="2" charset="-122"/>
              </a:rPr>
              <a:t>LightGBM</a:t>
            </a:r>
            <a:r>
              <a:rPr lang="zh-CN" altLang="en-US" sz="2000" b="1" dirty="0">
                <a:solidFill>
                  <a:schemeClr val="bg1"/>
                </a:solidFill>
                <a:latin typeface="宋体" panose="02010600030101010101" pitchFamily="2" charset="-122"/>
                <a:ea typeface="宋体" panose="02010600030101010101" pitchFamily="2" charset="-122"/>
              </a:rPr>
              <a:t>方法原理</a:t>
            </a:r>
            <a:endParaRPr lang="zh-CN" altLang="en-US" sz="2000" dirty="0"/>
          </a:p>
        </p:txBody>
      </p:sp>
      <p:sp>
        <p:nvSpPr>
          <p:cNvPr id="2" name="矩形 1"/>
          <p:cNvSpPr/>
          <p:nvPr/>
        </p:nvSpPr>
        <p:spPr>
          <a:xfrm>
            <a:off x="403410" y="565035"/>
            <a:ext cx="5147535" cy="338554"/>
          </a:xfrm>
          <a:prstGeom prst="rect">
            <a:avLst/>
          </a:prstGeom>
        </p:spPr>
        <p:txBody>
          <a:bodyPr wrap="square">
            <a:spAutoFit/>
          </a:bodyPr>
          <a:lstStyle/>
          <a:p>
            <a:r>
              <a:rPr lang="zh-CN" altLang="en-US" sz="1600" b="1" dirty="0" smtClean="0">
                <a:solidFill>
                  <a:schemeClr val="bg1"/>
                </a:solidFill>
                <a:latin typeface="Merriweather"/>
              </a:rPr>
              <a:t>直方图</a:t>
            </a:r>
            <a:r>
              <a:rPr lang="zh-CN" altLang="en-US" sz="1600" b="1" dirty="0">
                <a:solidFill>
                  <a:schemeClr val="bg1"/>
                </a:solidFill>
                <a:latin typeface="Merriweather"/>
              </a:rPr>
              <a:t>做差</a:t>
            </a:r>
            <a:r>
              <a:rPr lang="zh-CN" altLang="en-US" sz="1600" b="1" dirty="0" smtClean="0">
                <a:solidFill>
                  <a:schemeClr val="bg1"/>
                </a:solidFill>
                <a:latin typeface="Merriweather"/>
              </a:rPr>
              <a:t>加速</a:t>
            </a:r>
            <a:endParaRPr lang="zh-CN" altLang="en-US" sz="1600" b="1" dirty="0">
              <a:solidFill>
                <a:schemeClr val="bg1"/>
              </a:solidFill>
              <a:latin typeface="Merriweather"/>
            </a:endParaRPr>
          </a:p>
        </p:txBody>
      </p:sp>
      <p:pic>
        <p:nvPicPr>
          <p:cNvPr id="3076" name="Picture 4"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504" y="986076"/>
            <a:ext cx="7315200" cy="16287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87504" y="3257800"/>
            <a:ext cx="7621795" cy="1131079"/>
          </a:xfrm>
          <a:prstGeom prst="rect">
            <a:avLst/>
          </a:prstGeom>
        </p:spPr>
        <p:txBody>
          <a:bodyPr wrap="square">
            <a:spAutoFit/>
          </a:bodyPr>
          <a:lstStyle/>
          <a:p>
            <a:r>
              <a:rPr lang="zh-CN" altLang="en-US" dirty="0">
                <a:solidFill>
                  <a:schemeClr val="bg1"/>
                </a:solidFill>
                <a:latin typeface="Microsoft YaHei" panose="020B0503020204020204" pitchFamily="34" charset="-122"/>
                <a:ea typeface="Microsoft YaHei" panose="020B0503020204020204" pitchFamily="34" charset="-122"/>
              </a:rPr>
              <a:t>一个叶子的直方图可以由它的父亲节点的直方图与它兄弟的直方图做差得到</a:t>
            </a:r>
            <a:r>
              <a:rPr lang="zh-CN" altLang="en-US" dirty="0" smtClean="0">
                <a:solidFill>
                  <a:schemeClr val="bg1"/>
                </a:solidFill>
                <a:latin typeface="Microsoft YaHei" panose="020B0503020204020204" pitchFamily="34" charset="-122"/>
                <a:ea typeface="Microsoft YaHei" panose="020B0503020204020204" pitchFamily="34" charset="-122"/>
              </a:rPr>
              <a:t>。</a:t>
            </a:r>
            <a:endParaRPr lang="en-US" altLang="zh-CN" dirty="0" smtClean="0">
              <a:solidFill>
                <a:schemeClr val="bg1"/>
              </a:solidFill>
              <a:latin typeface="Microsoft YaHei" panose="020B0503020204020204" pitchFamily="34" charset="-122"/>
              <a:ea typeface="Microsoft YaHei" panose="020B0503020204020204" pitchFamily="34" charset="-122"/>
            </a:endParaRPr>
          </a:p>
          <a:p>
            <a:endParaRPr lang="en-US" altLang="zh-CN" dirty="0">
              <a:solidFill>
                <a:schemeClr val="bg1"/>
              </a:solidFill>
              <a:latin typeface="Microsoft YaHei" panose="020B0503020204020204" pitchFamily="34" charset="-122"/>
              <a:ea typeface="Microsoft YaHei" panose="020B0503020204020204" pitchFamily="34" charset="-122"/>
            </a:endParaRPr>
          </a:p>
          <a:p>
            <a:r>
              <a:rPr lang="zh-CN" altLang="en-US" dirty="0" smtClean="0">
                <a:solidFill>
                  <a:schemeClr val="bg1"/>
                </a:solidFill>
                <a:latin typeface="Microsoft YaHei" panose="020B0503020204020204" pitchFamily="34" charset="-122"/>
                <a:ea typeface="Microsoft YaHei" panose="020B0503020204020204" pitchFamily="34" charset="-122"/>
              </a:rPr>
              <a:t>通常</a:t>
            </a:r>
            <a:r>
              <a:rPr lang="zh-CN" altLang="en-US" dirty="0">
                <a:solidFill>
                  <a:schemeClr val="bg1"/>
                </a:solidFill>
                <a:latin typeface="Microsoft YaHei" panose="020B0503020204020204" pitchFamily="34" charset="-122"/>
                <a:ea typeface="Microsoft YaHei" panose="020B0503020204020204" pitchFamily="34" charset="-122"/>
              </a:rPr>
              <a:t>构造直方图，需要遍历该叶子上的所有数据，但直方图做差仅需遍历直方图的</a:t>
            </a:r>
            <a:r>
              <a:rPr lang="en-US" altLang="zh-CN" dirty="0">
                <a:solidFill>
                  <a:schemeClr val="bg1"/>
                </a:solidFill>
                <a:latin typeface="Microsoft YaHei" panose="020B0503020204020204" pitchFamily="34" charset="-122"/>
                <a:ea typeface="Microsoft YaHei" panose="020B0503020204020204" pitchFamily="34" charset="-122"/>
              </a:rPr>
              <a:t>k</a:t>
            </a:r>
            <a:r>
              <a:rPr lang="zh-CN" altLang="en-US" dirty="0">
                <a:solidFill>
                  <a:schemeClr val="bg1"/>
                </a:solidFill>
                <a:latin typeface="Microsoft YaHei" panose="020B0503020204020204" pitchFamily="34" charset="-122"/>
                <a:ea typeface="Microsoft YaHei" panose="020B0503020204020204" pitchFamily="34" charset="-122"/>
              </a:rPr>
              <a:t>个桶。利用这个方法，</a:t>
            </a:r>
            <a:r>
              <a:rPr lang="en-US" altLang="zh-CN" dirty="0" err="1">
                <a:solidFill>
                  <a:schemeClr val="bg1"/>
                </a:solidFill>
                <a:latin typeface="Microsoft YaHei" panose="020B0503020204020204" pitchFamily="34" charset="-122"/>
                <a:ea typeface="Microsoft YaHei" panose="020B0503020204020204" pitchFamily="34" charset="-122"/>
              </a:rPr>
              <a:t>LightGBM</a:t>
            </a:r>
            <a:r>
              <a:rPr lang="zh-CN" altLang="en-US" dirty="0">
                <a:solidFill>
                  <a:schemeClr val="bg1"/>
                </a:solidFill>
                <a:latin typeface="Microsoft YaHei" panose="020B0503020204020204" pitchFamily="34" charset="-122"/>
                <a:ea typeface="Microsoft YaHei" panose="020B0503020204020204" pitchFamily="34" charset="-122"/>
              </a:rPr>
              <a:t>可以在构造一个叶子的直方图后，可以用非常微小的代价得到它兄弟叶子的直方图，在速度上可以提升一倍。</a:t>
            </a:r>
            <a:endParaRPr lang="zh-CN" altLang="en-US" dirty="0">
              <a:solidFill>
                <a:schemeClr val="bg1"/>
              </a:solidFill>
            </a:endParaRPr>
          </a:p>
        </p:txBody>
      </p:sp>
    </p:spTree>
    <p:extLst>
      <p:ext uri="{BB962C8B-B14F-4D97-AF65-F5344CB8AC3E}">
        <p14:creationId xmlns:p14="http://schemas.microsoft.com/office/powerpoint/2010/main" val="2662502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TextBox 36"/>
          <p:cNvSpPr txBox="1"/>
          <p:nvPr/>
        </p:nvSpPr>
        <p:spPr>
          <a:xfrm>
            <a:off x="574962" y="3255818"/>
            <a:ext cx="7121237" cy="1015663"/>
          </a:xfrm>
          <a:prstGeom prst="rect">
            <a:avLst/>
          </a:prstGeom>
          <a:noFill/>
        </p:spPr>
        <p:txBody>
          <a:bodyPr wrap="square" rtlCol="0">
            <a:spAutoFit/>
          </a:bodyPr>
          <a:lstStyle/>
          <a:p>
            <a:r>
              <a:rPr lang="en-US" altLang="zh-CN" sz="6000" b="1" spc="-300" dirty="0" smtClean="0">
                <a:solidFill>
                  <a:schemeClr val="bg1"/>
                </a:solidFill>
                <a:latin typeface="宋体" panose="02010600030101010101" pitchFamily="2" charset="-122"/>
                <a:ea typeface="宋体" panose="02010600030101010101" pitchFamily="2" charset="-122"/>
              </a:rPr>
              <a:t>03 </a:t>
            </a:r>
            <a:r>
              <a:rPr lang="en-US" altLang="zh-CN" sz="6000" b="1" dirty="0" err="1">
                <a:solidFill>
                  <a:schemeClr val="bg1"/>
                </a:solidFill>
                <a:latin typeface="宋体" panose="02010600030101010101" pitchFamily="2" charset="-122"/>
                <a:ea typeface="宋体" panose="02010600030101010101" pitchFamily="2" charset="-122"/>
              </a:rPr>
              <a:t>LightGBM</a:t>
            </a:r>
            <a:r>
              <a:rPr lang="zh-CN" altLang="en-US" sz="6000" b="1" spc="-300" dirty="0" smtClean="0">
                <a:solidFill>
                  <a:schemeClr val="bg1"/>
                </a:solidFill>
                <a:latin typeface="宋体" panose="02010600030101010101" pitchFamily="2" charset="-122"/>
                <a:ea typeface="宋体" panose="02010600030101010101" pitchFamily="2" charset="-122"/>
              </a:rPr>
              <a:t>优点</a:t>
            </a:r>
            <a:endParaRPr lang="en-US" sz="6000" b="1" spc="-3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183173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3</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a:solidFill>
                  <a:schemeClr val="bg1"/>
                </a:solidFill>
                <a:latin typeface="宋体" panose="02010600030101010101" pitchFamily="2" charset="-122"/>
                <a:ea typeface="宋体" panose="02010600030101010101" pitchFamily="2" charset="-122"/>
              </a:rPr>
              <a:t>LightGBM</a:t>
            </a:r>
            <a:r>
              <a:rPr lang="zh-CN" altLang="en-US" sz="2000" b="1" dirty="0" smtClean="0">
                <a:solidFill>
                  <a:schemeClr val="bg1"/>
                </a:solidFill>
                <a:latin typeface="宋体" panose="02010600030101010101" pitchFamily="2" charset="-122"/>
                <a:ea typeface="宋体" panose="02010600030101010101" pitchFamily="2" charset="-122"/>
              </a:rPr>
              <a:t>优缺点</a:t>
            </a:r>
            <a:endParaRPr lang="zh-CN" altLang="en-US" dirty="0"/>
          </a:p>
        </p:txBody>
      </p:sp>
      <p:pic>
        <p:nvPicPr>
          <p:cNvPr id="3074" name="Picture 2" descr="a1de5f2a10ca6191140dfe171b7835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525" y="1431084"/>
            <a:ext cx="5353050" cy="228600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004492" y="4228839"/>
            <a:ext cx="1261884" cy="307777"/>
          </a:xfrm>
          <a:prstGeom prst="rect">
            <a:avLst/>
          </a:prstGeom>
        </p:spPr>
        <p:txBody>
          <a:bodyPr wrap="none">
            <a:spAutoFit/>
          </a:bodyPr>
          <a:lstStyle/>
          <a:p>
            <a:r>
              <a:rPr lang="zh-CN" altLang="en-US" sz="1400" b="1" dirty="0" smtClean="0">
                <a:solidFill>
                  <a:schemeClr val="bg1"/>
                </a:solidFill>
                <a:latin typeface="Helvetica Neue"/>
              </a:rPr>
              <a:t>训练速度方面</a:t>
            </a:r>
            <a:endParaRPr lang="zh-CN" altLang="en-US" sz="1400" b="1" dirty="0">
              <a:solidFill>
                <a:schemeClr val="bg1"/>
              </a:solidFill>
              <a:effectLst/>
              <a:latin typeface="Helvetica Neue"/>
            </a:endParaRPr>
          </a:p>
        </p:txBody>
      </p:sp>
    </p:spTree>
    <p:extLst>
      <p:ext uri="{BB962C8B-B14F-4D97-AF65-F5344CB8AC3E}">
        <p14:creationId xmlns:p14="http://schemas.microsoft.com/office/powerpoint/2010/main" val="982965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3</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a:solidFill>
                  <a:schemeClr val="bg1"/>
                </a:solidFill>
                <a:latin typeface="宋体" panose="02010600030101010101" pitchFamily="2" charset="-122"/>
                <a:ea typeface="宋体" panose="02010600030101010101" pitchFamily="2" charset="-122"/>
              </a:rPr>
              <a:t>LightGBM</a:t>
            </a:r>
            <a:r>
              <a:rPr lang="zh-CN" altLang="en-US" sz="2000" b="1" dirty="0" smtClean="0">
                <a:solidFill>
                  <a:schemeClr val="bg1"/>
                </a:solidFill>
                <a:latin typeface="宋体" panose="02010600030101010101" pitchFamily="2" charset="-122"/>
                <a:ea typeface="宋体" panose="02010600030101010101" pitchFamily="2" charset="-122"/>
              </a:rPr>
              <a:t>优缺点</a:t>
            </a:r>
            <a:endParaRPr lang="zh-CN" altLang="en-US" dirty="0"/>
          </a:p>
        </p:txBody>
      </p:sp>
      <p:sp>
        <p:nvSpPr>
          <p:cNvPr id="7" name="矩形 6"/>
          <p:cNvSpPr/>
          <p:nvPr/>
        </p:nvSpPr>
        <p:spPr>
          <a:xfrm>
            <a:off x="4026007" y="4045959"/>
            <a:ext cx="1261884" cy="307777"/>
          </a:xfrm>
          <a:prstGeom prst="rect">
            <a:avLst/>
          </a:prstGeom>
        </p:spPr>
        <p:txBody>
          <a:bodyPr wrap="none">
            <a:spAutoFit/>
          </a:bodyPr>
          <a:lstStyle/>
          <a:p>
            <a:r>
              <a:rPr lang="zh-CN" altLang="en-US" sz="1400" b="1" dirty="0" smtClean="0">
                <a:solidFill>
                  <a:schemeClr val="bg1"/>
                </a:solidFill>
                <a:latin typeface="Helvetica Neue"/>
              </a:rPr>
              <a:t>内存消耗方面</a:t>
            </a:r>
            <a:endParaRPr lang="zh-CN" altLang="en-US" sz="1400" b="1" dirty="0">
              <a:solidFill>
                <a:schemeClr val="bg1"/>
              </a:solidFill>
              <a:effectLst/>
              <a:latin typeface="Helvetica Neue"/>
            </a:endParaRPr>
          </a:p>
        </p:txBody>
      </p:sp>
      <p:pic>
        <p:nvPicPr>
          <p:cNvPr id="10242" name="Picture 2" descr="f2604cdc16b7ea0d52cd36328e51142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8921" y="1369546"/>
            <a:ext cx="501015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8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3</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a:solidFill>
                  <a:schemeClr val="bg1"/>
                </a:solidFill>
                <a:latin typeface="宋体" panose="02010600030101010101" pitchFamily="2" charset="-122"/>
                <a:ea typeface="宋体" panose="02010600030101010101" pitchFamily="2" charset="-122"/>
              </a:rPr>
              <a:t>LightGBM</a:t>
            </a:r>
            <a:r>
              <a:rPr lang="zh-CN" altLang="en-US" sz="2000" b="1" dirty="0" smtClean="0">
                <a:solidFill>
                  <a:schemeClr val="bg1"/>
                </a:solidFill>
                <a:latin typeface="宋体" panose="02010600030101010101" pitchFamily="2" charset="-122"/>
                <a:ea typeface="宋体" panose="02010600030101010101" pitchFamily="2" charset="-122"/>
              </a:rPr>
              <a:t>优缺点</a:t>
            </a:r>
            <a:endParaRPr lang="zh-CN" altLang="en-US" dirty="0"/>
          </a:p>
        </p:txBody>
      </p:sp>
      <p:sp>
        <p:nvSpPr>
          <p:cNvPr id="7" name="矩形 6"/>
          <p:cNvSpPr/>
          <p:nvPr/>
        </p:nvSpPr>
        <p:spPr>
          <a:xfrm>
            <a:off x="3982416" y="4657177"/>
            <a:ext cx="1082348" cy="307777"/>
          </a:xfrm>
          <a:prstGeom prst="rect">
            <a:avLst/>
          </a:prstGeom>
        </p:spPr>
        <p:txBody>
          <a:bodyPr wrap="none">
            <a:spAutoFit/>
          </a:bodyPr>
          <a:lstStyle/>
          <a:p>
            <a:r>
              <a:rPr lang="zh-CN" altLang="en-US" sz="1400" b="1" dirty="0" smtClean="0">
                <a:solidFill>
                  <a:schemeClr val="bg1"/>
                </a:solidFill>
                <a:latin typeface="Helvetica Neue"/>
              </a:rPr>
              <a:t>准确率方面</a:t>
            </a:r>
            <a:endParaRPr lang="zh-CN" altLang="en-US" sz="1400" b="1" dirty="0">
              <a:solidFill>
                <a:schemeClr val="bg1"/>
              </a:solidFill>
              <a:effectLst/>
              <a:latin typeface="Helvetica Neue"/>
            </a:endParaRPr>
          </a:p>
        </p:txBody>
      </p:sp>
      <p:pic>
        <p:nvPicPr>
          <p:cNvPr id="11266" name="Picture 2" descr="9a4af2de3de2a04ff9f1e310a7cdda9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223" y="617603"/>
            <a:ext cx="5604735" cy="3904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758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15" name="Content Placeholder 2"/>
          <p:cNvSpPr txBox="1">
            <a:spLocks/>
          </p:cNvSpPr>
          <p:nvPr/>
        </p:nvSpPr>
        <p:spPr>
          <a:xfrm>
            <a:off x="759490" y="354349"/>
            <a:ext cx="4135664" cy="8938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3200" b="1" dirty="0" smtClean="0">
                <a:solidFill>
                  <a:schemeClr val="bg1"/>
                </a:solidFill>
                <a:latin typeface="+mn-ea"/>
              </a:rPr>
              <a:t>目录</a:t>
            </a:r>
            <a:endParaRPr lang="en-US" altLang="zh-CN" sz="1800" i="1" dirty="0">
              <a:solidFill>
                <a:schemeClr val="bg1"/>
              </a:solidFill>
              <a:latin typeface="+mn-ea"/>
            </a:endParaRPr>
          </a:p>
        </p:txBody>
      </p:sp>
      <p:sp>
        <p:nvSpPr>
          <p:cNvPr id="8" name="Content Placeholder 2"/>
          <p:cNvSpPr txBox="1">
            <a:spLocks/>
          </p:cNvSpPr>
          <p:nvPr/>
        </p:nvSpPr>
        <p:spPr>
          <a:xfrm>
            <a:off x="1046017" y="3158343"/>
            <a:ext cx="3214255" cy="7144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spc="-300" dirty="0" smtClean="0">
                <a:solidFill>
                  <a:schemeClr val="bg1"/>
                </a:solidFill>
                <a:latin typeface="宋体" panose="02010600030101010101" pitchFamily="2" charset="-122"/>
                <a:ea typeface="宋体" panose="02010600030101010101" pitchFamily="2" charset="-122"/>
              </a:rPr>
              <a:t>0 2  </a:t>
            </a:r>
            <a:r>
              <a:rPr lang="en-US" altLang="zh-CN" sz="2400" b="1" dirty="0" err="1" smtClean="0">
                <a:solidFill>
                  <a:schemeClr val="bg1"/>
                </a:solidFill>
                <a:latin typeface="宋体" panose="02010600030101010101" pitchFamily="2" charset="-122"/>
                <a:ea typeface="宋体" panose="02010600030101010101" pitchFamily="2" charset="-122"/>
              </a:rPr>
              <a:t>LightGBM</a:t>
            </a:r>
            <a:r>
              <a:rPr lang="zh-CN" altLang="en-US" sz="2400" b="1" spc="-300" dirty="0" smtClean="0">
                <a:solidFill>
                  <a:schemeClr val="bg1"/>
                </a:solidFill>
                <a:latin typeface="宋体" panose="02010600030101010101" pitchFamily="2" charset="-122"/>
                <a:ea typeface="宋体" panose="02010600030101010101" pitchFamily="2" charset="-122"/>
              </a:rPr>
              <a:t>原理</a:t>
            </a:r>
            <a:r>
              <a:rPr lang="en-US" sz="1200" b="1" dirty="0" smtClean="0">
                <a:solidFill>
                  <a:schemeClr val="bg1"/>
                </a:solidFill>
                <a:latin typeface="宋体" panose="02010600030101010101" pitchFamily="2" charset="-122"/>
                <a:ea typeface="宋体" panose="02010600030101010101" pitchFamily="2" charset="-122"/>
              </a:rPr>
              <a:t/>
            </a:r>
            <a:br>
              <a:rPr lang="en-US" sz="1200" b="1" dirty="0" smtClean="0">
                <a:solidFill>
                  <a:schemeClr val="bg1"/>
                </a:solidFill>
                <a:latin typeface="宋体" panose="02010600030101010101" pitchFamily="2" charset="-122"/>
                <a:ea typeface="宋体" panose="02010600030101010101" pitchFamily="2" charset="-122"/>
              </a:rPr>
            </a:br>
            <a:endParaRPr lang="en-US" altLang="zh-CN" sz="900" i="1" dirty="0">
              <a:solidFill>
                <a:schemeClr val="bg1"/>
              </a:solidFill>
              <a:latin typeface="宋体" panose="02010600030101010101" pitchFamily="2" charset="-122"/>
              <a:ea typeface="宋体" panose="02010600030101010101" pitchFamily="2" charset="-122"/>
            </a:endParaRPr>
          </a:p>
        </p:txBody>
      </p:sp>
      <p:sp>
        <p:nvSpPr>
          <p:cNvPr id="16" name="Content Placeholder 2"/>
          <p:cNvSpPr txBox="1">
            <a:spLocks/>
          </p:cNvSpPr>
          <p:nvPr/>
        </p:nvSpPr>
        <p:spPr>
          <a:xfrm>
            <a:off x="5007429" y="2204898"/>
            <a:ext cx="3087914" cy="63248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spc="-300" dirty="0" smtClean="0">
                <a:solidFill>
                  <a:schemeClr val="bg1"/>
                </a:solidFill>
                <a:latin typeface="宋体" panose="02010600030101010101" pitchFamily="2" charset="-122"/>
                <a:ea typeface="宋体" panose="02010600030101010101" pitchFamily="2" charset="-122"/>
              </a:rPr>
              <a:t>0 3 </a:t>
            </a:r>
            <a:r>
              <a:rPr lang="en-US" altLang="zh-CN" sz="2400" b="1" dirty="0" err="1">
                <a:solidFill>
                  <a:schemeClr val="bg1"/>
                </a:solidFill>
                <a:latin typeface="宋体" panose="02010600030101010101" pitchFamily="2" charset="-122"/>
                <a:ea typeface="宋体" panose="02010600030101010101" pitchFamily="2" charset="-122"/>
              </a:rPr>
              <a:t>LightGBM</a:t>
            </a:r>
            <a:r>
              <a:rPr lang="zh-CN" altLang="en-US" sz="2400" spc="-300" dirty="0" smtClean="0">
                <a:solidFill>
                  <a:schemeClr val="bg1"/>
                </a:solidFill>
                <a:latin typeface="宋体" panose="02010600030101010101" pitchFamily="2" charset="-122"/>
                <a:ea typeface="宋体" panose="02010600030101010101" pitchFamily="2" charset="-122"/>
              </a:rPr>
              <a:t>优点</a:t>
            </a:r>
            <a:r>
              <a:rPr lang="zh-CN" altLang="en-US" sz="2400" spc="-300" dirty="0">
                <a:solidFill>
                  <a:schemeClr val="bg1"/>
                </a:solidFill>
                <a:latin typeface="宋体" panose="02010600030101010101" pitchFamily="2" charset="-122"/>
                <a:ea typeface="宋体" panose="02010600030101010101" pitchFamily="2" charset="-122"/>
              </a:rPr>
              <a:t/>
            </a:r>
            <a:br>
              <a:rPr lang="zh-CN" altLang="en-US" sz="2400" spc="-300" dirty="0">
                <a:solidFill>
                  <a:schemeClr val="bg1"/>
                </a:solidFill>
                <a:latin typeface="宋体" panose="02010600030101010101" pitchFamily="2" charset="-122"/>
                <a:ea typeface="宋体" panose="02010600030101010101" pitchFamily="2" charset="-122"/>
              </a:rPr>
            </a:br>
            <a:endParaRPr lang="zh-CN" altLang="en-US" sz="2400" spc="-300" dirty="0">
              <a:solidFill>
                <a:schemeClr val="bg1"/>
              </a:solidFill>
              <a:latin typeface="宋体" panose="02010600030101010101" pitchFamily="2" charset="-122"/>
              <a:ea typeface="宋体" panose="02010600030101010101" pitchFamily="2" charset="-122"/>
            </a:endParaRPr>
          </a:p>
          <a:p>
            <a:pPr marL="0" indent="0">
              <a:buNone/>
            </a:pPr>
            <a:r>
              <a:rPr lang="en-US" sz="1200" b="1" dirty="0" smtClean="0">
                <a:solidFill>
                  <a:schemeClr val="bg1"/>
                </a:solidFill>
                <a:latin typeface="宋体" panose="02010600030101010101" pitchFamily="2" charset="-122"/>
                <a:ea typeface="宋体" panose="02010600030101010101" pitchFamily="2" charset="-122"/>
              </a:rPr>
              <a:t/>
            </a:r>
            <a:br>
              <a:rPr lang="en-US" sz="1200" b="1" dirty="0" smtClean="0">
                <a:solidFill>
                  <a:schemeClr val="bg1"/>
                </a:solidFill>
                <a:latin typeface="宋体" panose="02010600030101010101" pitchFamily="2" charset="-122"/>
                <a:ea typeface="宋体" panose="02010600030101010101" pitchFamily="2" charset="-122"/>
              </a:rPr>
            </a:br>
            <a:endParaRPr lang="en-US" altLang="zh-CN" sz="900" i="1" dirty="0">
              <a:solidFill>
                <a:schemeClr val="bg1"/>
              </a:solidFill>
              <a:latin typeface="宋体" panose="02010600030101010101" pitchFamily="2" charset="-122"/>
              <a:ea typeface="宋体" panose="02010600030101010101" pitchFamily="2" charset="-122"/>
            </a:endParaRPr>
          </a:p>
        </p:txBody>
      </p:sp>
      <p:sp>
        <p:nvSpPr>
          <p:cNvPr id="21" name="Content Placeholder 2"/>
          <p:cNvSpPr txBox="1">
            <a:spLocks/>
          </p:cNvSpPr>
          <p:nvPr/>
        </p:nvSpPr>
        <p:spPr>
          <a:xfrm>
            <a:off x="1046018" y="2204899"/>
            <a:ext cx="3214254" cy="63248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altLang="zh-CN" sz="2400" spc="-300" dirty="0">
                <a:solidFill>
                  <a:schemeClr val="bg1"/>
                </a:solidFill>
                <a:latin typeface="宋体" panose="02010600030101010101" pitchFamily="2" charset="-122"/>
                <a:ea typeface="宋体" panose="02010600030101010101" pitchFamily="2" charset="-122"/>
              </a:rPr>
              <a:t>0</a:t>
            </a:r>
            <a:r>
              <a:rPr lang="en-US" altLang="zh-CN" sz="2400" spc="-300" dirty="0">
                <a:solidFill>
                  <a:schemeClr val="bg1"/>
                </a:solidFill>
                <a:latin typeface="宋体" panose="02010600030101010101" pitchFamily="2" charset="-122"/>
                <a:ea typeface="宋体" panose="02010600030101010101" pitchFamily="2" charset="-122"/>
              </a:rPr>
              <a:t> </a:t>
            </a:r>
            <a:r>
              <a:rPr lang="id-ID" altLang="zh-CN" sz="2400" spc="-300" dirty="0" smtClean="0">
                <a:solidFill>
                  <a:schemeClr val="bg1"/>
                </a:solidFill>
                <a:latin typeface="宋体" panose="02010600030101010101" pitchFamily="2" charset="-122"/>
                <a:ea typeface="宋体" panose="02010600030101010101" pitchFamily="2" charset="-122"/>
              </a:rPr>
              <a:t>1</a:t>
            </a:r>
            <a:r>
              <a:rPr lang="en-US" altLang="zh-CN" sz="2400" spc="-300" dirty="0" smtClean="0">
                <a:solidFill>
                  <a:schemeClr val="bg1"/>
                </a:solidFill>
                <a:latin typeface="宋体" panose="02010600030101010101" pitchFamily="2" charset="-122"/>
                <a:ea typeface="宋体" panose="02010600030101010101" pitchFamily="2" charset="-122"/>
              </a:rPr>
              <a:t> </a:t>
            </a:r>
            <a:r>
              <a:rPr lang="en-US" altLang="zh-CN" sz="2400" b="1" dirty="0" err="1">
                <a:solidFill>
                  <a:schemeClr val="bg1"/>
                </a:solidFill>
                <a:latin typeface="宋体" panose="02010600030101010101" pitchFamily="2" charset="-122"/>
                <a:ea typeface="宋体" panose="02010600030101010101" pitchFamily="2" charset="-122"/>
              </a:rPr>
              <a:t>LightGBM</a:t>
            </a:r>
            <a:r>
              <a:rPr lang="zh-CN" altLang="en-US" sz="2400" b="1" dirty="0" smtClean="0">
                <a:solidFill>
                  <a:schemeClr val="bg1"/>
                </a:solidFill>
                <a:latin typeface="宋体" panose="02010600030101010101" pitchFamily="2" charset="-122"/>
                <a:ea typeface="宋体" panose="02010600030101010101" pitchFamily="2" charset="-122"/>
              </a:rPr>
              <a:t>概述</a:t>
            </a:r>
            <a:r>
              <a:rPr lang="en-US" sz="1200" b="1" dirty="0">
                <a:solidFill>
                  <a:schemeClr val="bg1"/>
                </a:solidFill>
                <a:latin typeface="宋体" panose="02010600030101010101" pitchFamily="2" charset="-122"/>
                <a:ea typeface="宋体" panose="02010600030101010101" pitchFamily="2" charset="-122"/>
              </a:rPr>
              <a:t/>
            </a:r>
            <a:br>
              <a:rPr lang="en-US" sz="1200" b="1" dirty="0">
                <a:solidFill>
                  <a:schemeClr val="bg1"/>
                </a:solidFill>
                <a:latin typeface="宋体" panose="02010600030101010101" pitchFamily="2" charset="-122"/>
                <a:ea typeface="宋体" panose="02010600030101010101" pitchFamily="2" charset="-122"/>
              </a:rPr>
            </a:br>
            <a:endParaRPr lang="en-US" altLang="zh-CN" sz="900" i="1" dirty="0">
              <a:solidFill>
                <a:schemeClr val="bg1"/>
              </a:solidFill>
              <a:latin typeface="宋体" panose="02010600030101010101" pitchFamily="2" charset="-122"/>
              <a:ea typeface="宋体" panose="02010600030101010101" pitchFamily="2" charset="-122"/>
            </a:endParaRPr>
          </a:p>
        </p:txBody>
      </p:sp>
      <p:sp>
        <p:nvSpPr>
          <p:cNvPr id="22" name="Content Placeholder 2"/>
          <p:cNvSpPr txBox="1">
            <a:spLocks/>
          </p:cNvSpPr>
          <p:nvPr/>
        </p:nvSpPr>
        <p:spPr>
          <a:xfrm>
            <a:off x="5007429" y="3158343"/>
            <a:ext cx="3214255" cy="7144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b="1" spc="-300" dirty="0" smtClean="0">
                <a:solidFill>
                  <a:schemeClr val="bg1"/>
                </a:solidFill>
                <a:latin typeface="宋体" panose="02010600030101010101" pitchFamily="2" charset="-122"/>
                <a:ea typeface="宋体" panose="02010600030101010101" pitchFamily="2" charset="-122"/>
              </a:rPr>
              <a:t>0 4   </a:t>
            </a:r>
            <a:r>
              <a:rPr lang="zh-CN" altLang="en-US" sz="2400" b="1" spc="-300" dirty="0" smtClean="0">
                <a:solidFill>
                  <a:schemeClr val="bg1"/>
                </a:solidFill>
                <a:latin typeface="宋体" panose="02010600030101010101" pitchFamily="2" charset="-122"/>
                <a:ea typeface="宋体" panose="02010600030101010101" pitchFamily="2" charset="-122"/>
              </a:rPr>
              <a:t>商业场景应用</a:t>
            </a:r>
            <a:endParaRPr lang="en-US" altLang="zh-CN" sz="900" b="1" i="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25757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80">
                                          <p:stCondLst>
                                            <p:cond delay="0"/>
                                          </p:stCondLst>
                                        </p:cTn>
                                        <p:tgtEl>
                                          <p:spTgt spid="8"/>
                                        </p:tgtEl>
                                      </p:cBhvr>
                                    </p:animEffect>
                                    <p:anim calcmode="lin" valueType="num">
                                      <p:cBhvr>
                                        <p:cTn id="2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1" dur="26">
                                          <p:stCondLst>
                                            <p:cond delay="650"/>
                                          </p:stCondLst>
                                        </p:cTn>
                                        <p:tgtEl>
                                          <p:spTgt spid="8"/>
                                        </p:tgtEl>
                                      </p:cBhvr>
                                      <p:to x="100000" y="60000"/>
                                    </p:animScale>
                                    <p:animScale>
                                      <p:cBhvr>
                                        <p:cTn id="32" dur="166" decel="50000">
                                          <p:stCondLst>
                                            <p:cond delay="676"/>
                                          </p:stCondLst>
                                        </p:cTn>
                                        <p:tgtEl>
                                          <p:spTgt spid="8"/>
                                        </p:tgtEl>
                                      </p:cBhvr>
                                      <p:to x="100000" y="100000"/>
                                    </p:animScale>
                                    <p:animScale>
                                      <p:cBhvr>
                                        <p:cTn id="33" dur="26">
                                          <p:stCondLst>
                                            <p:cond delay="1312"/>
                                          </p:stCondLst>
                                        </p:cTn>
                                        <p:tgtEl>
                                          <p:spTgt spid="8"/>
                                        </p:tgtEl>
                                      </p:cBhvr>
                                      <p:to x="100000" y="80000"/>
                                    </p:animScale>
                                    <p:animScale>
                                      <p:cBhvr>
                                        <p:cTn id="34" dur="166" decel="50000">
                                          <p:stCondLst>
                                            <p:cond delay="1338"/>
                                          </p:stCondLst>
                                        </p:cTn>
                                        <p:tgtEl>
                                          <p:spTgt spid="8"/>
                                        </p:tgtEl>
                                      </p:cBhvr>
                                      <p:to x="100000" y="100000"/>
                                    </p:animScale>
                                    <p:animScale>
                                      <p:cBhvr>
                                        <p:cTn id="35" dur="26">
                                          <p:stCondLst>
                                            <p:cond delay="1642"/>
                                          </p:stCondLst>
                                        </p:cTn>
                                        <p:tgtEl>
                                          <p:spTgt spid="8"/>
                                        </p:tgtEl>
                                      </p:cBhvr>
                                      <p:to x="100000" y="90000"/>
                                    </p:animScale>
                                    <p:animScale>
                                      <p:cBhvr>
                                        <p:cTn id="36" dur="166" decel="50000">
                                          <p:stCondLst>
                                            <p:cond delay="1668"/>
                                          </p:stCondLst>
                                        </p:cTn>
                                        <p:tgtEl>
                                          <p:spTgt spid="8"/>
                                        </p:tgtEl>
                                      </p:cBhvr>
                                      <p:to x="100000" y="100000"/>
                                    </p:animScale>
                                    <p:animScale>
                                      <p:cBhvr>
                                        <p:cTn id="37" dur="26">
                                          <p:stCondLst>
                                            <p:cond delay="1808"/>
                                          </p:stCondLst>
                                        </p:cTn>
                                        <p:tgtEl>
                                          <p:spTgt spid="8"/>
                                        </p:tgtEl>
                                      </p:cBhvr>
                                      <p:to x="100000" y="95000"/>
                                    </p:animScale>
                                    <p:animScale>
                                      <p:cBhvr>
                                        <p:cTn id="38" dur="166" decel="50000">
                                          <p:stCondLst>
                                            <p:cond delay="1834"/>
                                          </p:stCondLst>
                                        </p:cTn>
                                        <p:tgtEl>
                                          <p:spTgt spid="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80">
                                          <p:stCondLst>
                                            <p:cond delay="0"/>
                                          </p:stCondLst>
                                        </p:cTn>
                                        <p:tgtEl>
                                          <p:spTgt spid="16"/>
                                        </p:tgtEl>
                                      </p:cBhvr>
                                    </p:animEffect>
                                    <p:anim calcmode="lin" valueType="num">
                                      <p:cBhvr>
                                        <p:cTn id="4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9" dur="26">
                                          <p:stCondLst>
                                            <p:cond delay="650"/>
                                          </p:stCondLst>
                                        </p:cTn>
                                        <p:tgtEl>
                                          <p:spTgt spid="16"/>
                                        </p:tgtEl>
                                      </p:cBhvr>
                                      <p:to x="100000" y="60000"/>
                                    </p:animScale>
                                    <p:animScale>
                                      <p:cBhvr>
                                        <p:cTn id="50" dur="166" decel="50000">
                                          <p:stCondLst>
                                            <p:cond delay="676"/>
                                          </p:stCondLst>
                                        </p:cTn>
                                        <p:tgtEl>
                                          <p:spTgt spid="16"/>
                                        </p:tgtEl>
                                      </p:cBhvr>
                                      <p:to x="100000" y="100000"/>
                                    </p:animScale>
                                    <p:animScale>
                                      <p:cBhvr>
                                        <p:cTn id="51" dur="26">
                                          <p:stCondLst>
                                            <p:cond delay="1312"/>
                                          </p:stCondLst>
                                        </p:cTn>
                                        <p:tgtEl>
                                          <p:spTgt spid="16"/>
                                        </p:tgtEl>
                                      </p:cBhvr>
                                      <p:to x="100000" y="80000"/>
                                    </p:animScale>
                                    <p:animScale>
                                      <p:cBhvr>
                                        <p:cTn id="52" dur="166" decel="50000">
                                          <p:stCondLst>
                                            <p:cond delay="1338"/>
                                          </p:stCondLst>
                                        </p:cTn>
                                        <p:tgtEl>
                                          <p:spTgt spid="16"/>
                                        </p:tgtEl>
                                      </p:cBhvr>
                                      <p:to x="100000" y="100000"/>
                                    </p:animScale>
                                    <p:animScale>
                                      <p:cBhvr>
                                        <p:cTn id="53" dur="26">
                                          <p:stCondLst>
                                            <p:cond delay="1642"/>
                                          </p:stCondLst>
                                        </p:cTn>
                                        <p:tgtEl>
                                          <p:spTgt spid="16"/>
                                        </p:tgtEl>
                                      </p:cBhvr>
                                      <p:to x="100000" y="90000"/>
                                    </p:animScale>
                                    <p:animScale>
                                      <p:cBhvr>
                                        <p:cTn id="54" dur="166" decel="50000">
                                          <p:stCondLst>
                                            <p:cond delay="1668"/>
                                          </p:stCondLst>
                                        </p:cTn>
                                        <p:tgtEl>
                                          <p:spTgt spid="16"/>
                                        </p:tgtEl>
                                      </p:cBhvr>
                                      <p:to x="100000" y="100000"/>
                                    </p:animScale>
                                    <p:animScale>
                                      <p:cBhvr>
                                        <p:cTn id="55" dur="26">
                                          <p:stCondLst>
                                            <p:cond delay="1808"/>
                                          </p:stCondLst>
                                        </p:cTn>
                                        <p:tgtEl>
                                          <p:spTgt spid="16"/>
                                        </p:tgtEl>
                                      </p:cBhvr>
                                      <p:to x="100000" y="95000"/>
                                    </p:animScale>
                                    <p:animScale>
                                      <p:cBhvr>
                                        <p:cTn id="56" dur="166" decel="50000">
                                          <p:stCondLst>
                                            <p:cond delay="1834"/>
                                          </p:stCondLst>
                                        </p:cTn>
                                        <p:tgtEl>
                                          <p:spTgt spid="16"/>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down)">
                                      <p:cBhvr>
                                        <p:cTn id="61" dur="580">
                                          <p:stCondLst>
                                            <p:cond delay="0"/>
                                          </p:stCondLst>
                                        </p:cTn>
                                        <p:tgtEl>
                                          <p:spTgt spid="22"/>
                                        </p:tgtEl>
                                      </p:cBhvr>
                                    </p:animEffect>
                                    <p:anim calcmode="lin" valueType="num">
                                      <p:cBhvr>
                                        <p:cTn id="6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67" dur="26">
                                          <p:stCondLst>
                                            <p:cond delay="650"/>
                                          </p:stCondLst>
                                        </p:cTn>
                                        <p:tgtEl>
                                          <p:spTgt spid="22"/>
                                        </p:tgtEl>
                                      </p:cBhvr>
                                      <p:to x="100000" y="60000"/>
                                    </p:animScale>
                                    <p:animScale>
                                      <p:cBhvr>
                                        <p:cTn id="68" dur="166" decel="50000">
                                          <p:stCondLst>
                                            <p:cond delay="676"/>
                                          </p:stCondLst>
                                        </p:cTn>
                                        <p:tgtEl>
                                          <p:spTgt spid="22"/>
                                        </p:tgtEl>
                                      </p:cBhvr>
                                      <p:to x="100000" y="100000"/>
                                    </p:animScale>
                                    <p:animScale>
                                      <p:cBhvr>
                                        <p:cTn id="69" dur="26">
                                          <p:stCondLst>
                                            <p:cond delay="1312"/>
                                          </p:stCondLst>
                                        </p:cTn>
                                        <p:tgtEl>
                                          <p:spTgt spid="22"/>
                                        </p:tgtEl>
                                      </p:cBhvr>
                                      <p:to x="100000" y="80000"/>
                                    </p:animScale>
                                    <p:animScale>
                                      <p:cBhvr>
                                        <p:cTn id="70" dur="166" decel="50000">
                                          <p:stCondLst>
                                            <p:cond delay="1338"/>
                                          </p:stCondLst>
                                        </p:cTn>
                                        <p:tgtEl>
                                          <p:spTgt spid="22"/>
                                        </p:tgtEl>
                                      </p:cBhvr>
                                      <p:to x="100000" y="100000"/>
                                    </p:animScale>
                                    <p:animScale>
                                      <p:cBhvr>
                                        <p:cTn id="71" dur="26">
                                          <p:stCondLst>
                                            <p:cond delay="1642"/>
                                          </p:stCondLst>
                                        </p:cTn>
                                        <p:tgtEl>
                                          <p:spTgt spid="22"/>
                                        </p:tgtEl>
                                      </p:cBhvr>
                                      <p:to x="100000" y="90000"/>
                                    </p:animScale>
                                    <p:animScale>
                                      <p:cBhvr>
                                        <p:cTn id="72" dur="166" decel="50000">
                                          <p:stCondLst>
                                            <p:cond delay="1668"/>
                                          </p:stCondLst>
                                        </p:cTn>
                                        <p:tgtEl>
                                          <p:spTgt spid="22"/>
                                        </p:tgtEl>
                                      </p:cBhvr>
                                      <p:to x="100000" y="100000"/>
                                    </p:animScale>
                                    <p:animScale>
                                      <p:cBhvr>
                                        <p:cTn id="73" dur="26">
                                          <p:stCondLst>
                                            <p:cond delay="1808"/>
                                          </p:stCondLst>
                                        </p:cTn>
                                        <p:tgtEl>
                                          <p:spTgt spid="22"/>
                                        </p:tgtEl>
                                      </p:cBhvr>
                                      <p:to x="100000" y="95000"/>
                                    </p:animScale>
                                    <p:animScale>
                                      <p:cBhvr>
                                        <p:cTn id="74"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3</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a:solidFill>
                  <a:schemeClr val="bg1"/>
                </a:solidFill>
                <a:latin typeface="宋体" panose="02010600030101010101" pitchFamily="2" charset="-122"/>
                <a:ea typeface="宋体" panose="02010600030101010101" pitchFamily="2" charset="-122"/>
              </a:rPr>
              <a:t>LightGBM</a:t>
            </a:r>
            <a:r>
              <a:rPr lang="zh-CN" altLang="en-US" sz="2000" b="1" dirty="0" smtClean="0">
                <a:solidFill>
                  <a:schemeClr val="bg1"/>
                </a:solidFill>
                <a:latin typeface="宋体" panose="02010600030101010101" pitchFamily="2" charset="-122"/>
                <a:ea typeface="宋体" panose="02010600030101010101" pitchFamily="2" charset="-122"/>
              </a:rPr>
              <a:t>优点</a:t>
            </a:r>
            <a:endParaRPr lang="zh-CN" altLang="en-US" dirty="0"/>
          </a:p>
        </p:txBody>
      </p:sp>
      <p:sp>
        <p:nvSpPr>
          <p:cNvPr id="2" name="矩形 1"/>
          <p:cNvSpPr/>
          <p:nvPr/>
        </p:nvSpPr>
        <p:spPr>
          <a:xfrm>
            <a:off x="3125096" y="1575557"/>
            <a:ext cx="4572000" cy="2308324"/>
          </a:xfrm>
          <a:prstGeom prst="rect">
            <a:avLst/>
          </a:prstGeom>
        </p:spPr>
        <p:txBody>
          <a:bodyPr>
            <a:spAutoFit/>
          </a:bodyPr>
          <a:lstStyle/>
          <a:p>
            <a:r>
              <a:rPr lang="en-US" altLang="zh-CN" sz="1600" dirty="0" smtClean="0">
                <a:solidFill>
                  <a:schemeClr val="bg1"/>
                </a:solidFill>
                <a:latin typeface="-apple-system"/>
              </a:rPr>
              <a:t>1. </a:t>
            </a:r>
            <a:r>
              <a:rPr lang="zh-CN" altLang="en-US" sz="1600" dirty="0" smtClean="0">
                <a:solidFill>
                  <a:schemeClr val="bg1"/>
                </a:solidFill>
                <a:latin typeface="-apple-system"/>
              </a:rPr>
              <a:t>有更</a:t>
            </a:r>
            <a:r>
              <a:rPr lang="zh-CN" altLang="en-US" sz="1600" dirty="0">
                <a:solidFill>
                  <a:schemeClr val="bg1"/>
                </a:solidFill>
                <a:latin typeface="-apple-system"/>
              </a:rPr>
              <a:t>快的训练效率</a:t>
            </a:r>
          </a:p>
          <a:p>
            <a:endParaRPr lang="zh-CN" altLang="en-US" sz="1600" dirty="0">
              <a:solidFill>
                <a:schemeClr val="bg1"/>
              </a:solidFill>
              <a:latin typeface="-apple-system"/>
            </a:endParaRPr>
          </a:p>
          <a:p>
            <a:r>
              <a:rPr lang="en-US" altLang="zh-CN" sz="1600" dirty="0" smtClean="0">
                <a:solidFill>
                  <a:schemeClr val="bg1"/>
                </a:solidFill>
                <a:latin typeface="-apple-system"/>
              </a:rPr>
              <a:t>2. </a:t>
            </a:r>
            <a:r>
              <a:rPr lang="zh-CN" altLang="en-US" sz="1600" dirty="0" smtClean="0">
                <a:solidFill>
                  <a:schemeClr val="bg1"/>
                </a:solidFill>
                <a:latin typeface="-apple-system"/>
              </a:rPr>
              <a:t>占用内存更低</a:t>
            </a:r>
            <a:endParaRPr lang="zh-CN" altLang="en-US" sz="1600" dirty="0">
              <a:solidFill>
                <a:schemeClr val="bg1"/>
              </a:solidFill>
              <a:latin typeface="-apple-system"/>
            </a:endParaRPr>
          </a:p>
          <a:p>
            <a:endParaRPr lang="en-US" altLang="zh-CN" sz="1600" dirty="0" smtClean="0">
              <a:solidFill>
                <a:schemeClr val="bg1"/>
              </a:solidFill>
              <a:latin typeface="-apple-system"/>
            </a:endParaRPr>
          </a:p>
          <a:p>
            <a:r>
              <a:rPr lang="en-US" altLang="zh-CN" sz="1600" dirty="0" smtClean="0">
                <a:solidFill>
                  <a:schemeClr val="bg1"/>
                </a:solidFill>
                <a:latin typeface="-apple-system"/>
              </a:rPr>
              <a:t>3. </a:t>
            </a:r>
            <a:r>
              <a:rPr lang="zh-CN" altLang="en-US" sz="1600" dirty="0" smtClean="0">
                <a:solidFill>
                  <a:schemeClr val="bg1"/>
                </a:solidFill>
                <a:latin typeface="-apple-system"/>
              </a:rPr>
              <a:t>具有更</a:t>
            </a:r>
            <a:r>
              <a:rPr lang="zh-CN" altLang="en-US" sz="1600" dirty="0">
                <a:solidFill>
                  <a:schemeClr val="bg1"/>
                </a:solidFill>
                <a:latin typeface="-apple-system"/>
              </a:rPr>
              <a:t>高的准确率</a:t>
            </a:r>
          </a:p>
          <a:p>
            <a:endParaRPr lang="zh-CN" altLang="en-US" sz="1600" dirty="0">
              <a:solidFill>
                <a:schemeClr val="bg1"/>
              </a:solidFill>
              <a:latin typeface="-apple-system"/>
            </a:endParaRPr>
          </a:p>
          <a:p>
            <a:r>
              <a:rPr lang="en-US" altLang="zh-CN" sz="1600" dirty="0" smtClean="0">
                <a:solidFill>
                  <a:schemeClr val="bg1"/>
                </a:solidFill>
                <a:latin typeface="-apple-system"/>
              </a:rPr>
              <a:t>4. </a:t>
            </a:r>
            <a:r>
              <a:rPr lang="zh-CN" altLang="en-US" sz="1600" dirty="0" smtClean="0">
                <a:solidFill>
                  <a:schemeClr val="bg1"/>
                </a:solidFill>
                <a:latin typeface="-apple-system"/>
              </a:rPr>
              <a:t>支持</a:t>
            </a:r>
            <a:r>
              <a:rPr lang="zh-CN" altLang="en-US" sz="1600" dirty="0">
                <a:solidFill>
                  <a:schemeClr val="bg1"/>
                </a:solidFill>
                <a:latin typeface="-apple-system"/>
              </a:rPr>
              <a:t>并行化学习</a:t>
            </a:r>
          </a:p>
          <a:p>
            <a:endParaRPr lang="zh-CN" altLang="en-US" sz="1600" dirty="0">
              <a:solidFill>
                <a:schemeClr val="bg1"/>
              </a:solidFill>
              <a:latin typeface="-apple-system"/>
            </a:endParaRPr>
          </a:p>
          <a:p>
            <a:r>
              <a:rPr lang="en-US" altLang="zh-CN" sz="1600" dirty="0" smtClean="0">
                <a:solidFill>
                  <a:schemeClr val="bg1"/>
                </a:solidFill>
                <a:latin typeface="-apple-system"/>
              </a:rPr>
              <a:t>5. </a:t>
            </a:r>
            <a:r>
              <a:rPr lang="zh-CN" altLang="en-US" sz="1600" dirty="0" smtClean="0">
                <a:solidFill>
                  <a:schemeClr val="bg1"/>
                </a:solidFill>
                <a:latin typeface="-apple-system"/>
              </a:rPr>
              <a:t>可</a:t>
            </a:r>
            <a:r>
              <a:rPr lang="zh-CN" altLang="en-US" sz="1600" dirty="0">
                <a:solidFill>
                  <a:schemeClr val="bg1"/>
                </a:solidFill>
                <a:latin typeface="-apple-system"/>
              </a:rPr>
              <a:t>处理大规模数据</a:t>
            </a:r>
            <a:endParaRPr lang="zh-CN" altLang="en-US" sz="1600" dirty="0">
              <a:solidFill>
                <a:schemeClr val="bg1"/>
              </a:solidFill>
            </a:endParaRPr>
          </a:p>
        </p:txBody>
      </p:sp>
    </p:spTree>
    <p:extLst>
      <p:ext uri="{BB962C8B-B14F-4D97-AF65-F5344CB8AC3E}">
        <p14:creationId xmlns:p14="http://schemas.microsoft.com/office/powerpoint/2010/main" val="659160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TextBox 36"/>
          <p:cNvSpPr txBox="1"/>
          <p:nvPr/>
        </p:nvSpPr>
        <p:spPr>
          <a:xfrm>
            <a:off x="574963" y="3255818"/>
            <a:ext cx="6691746" cy="1015663"/>
          </a:xfrm>
          <a:prstGeom prst="rect">
            <a:avLst/>
          </a:prstGeom>
          <a:noFill/>
        </p:spPr>
        <p:txBody>
          <a:bodyPr wrap="square" rtlCol="0">
            <a:spAutoFit/>
          </a:bodyPr>
          <a:lstStyle/>
          <a:p>
            <a:r>
              <a:rPr lang="en-US" altLang="zh-CN" sz="6000" b="1" spc="-300" dirty="0" smtClean="0">
                <a:solidFill>
                  <a:schemeClr val="bg1"/>
                </a:solidFill>
                <a:latin typeface="宋体" panose="02010600030101010101" pitchFamily="2" charset="-122"/>
                <a:ea typeface="宋体" panose="02010600030101010101" pitchFamily="2" charset="-122"/>
              </a:rPr>
              <a:t>04 </a:t>
            </a:r>
            <a:r>
              <a:rPr lang="zh-CN" altLang="en-US" sz="6000" b="1" spc="-300" dirty="0" smtClean="0">
                <a:solidFill>
                  <a:schemeClr val="bg1"/>
                </a:solidFill>
                <a:latin typeface="宋体" panose="02010600030101010101" pitchFamily="2" charset="-122"/>
                <a:ea typeface="宋体" panose="02010600030101010101" pitchFamily="2" charset="-122"/>
              </a:rPr>
              <a:t>商业场景应用</a:t>
            </a:r>
            <a:endParaRPr lang="en-US" sz="6000" b="1" spc="-3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545023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00026" y="1738090"/>
            <a:ext cx="3220140" cy="2315864"/>
            <a:chOff x="2500026" y="1738090"/>
            <a:chExt cx="3220140" cy="2315864"/>
          </a:xfrm>
        </p:grpSpPr>
        <p:sp>
          <p:nvSpPr>
            <p:cNvPr id="6" name="Freeform 7"/>
            <p:cNvSpPr>
              <a:spLocks/>
            </p:cNvSpPr>
            <p:nvPr/>
          </p:nvSpPr>
          <p:spPr bwMode="auto">
            <a:xfrm>
              <a:off x="2500026" y="1749062"/>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0" name="Content Placeholder 2"/>
            <p:cNvSpPr txBox="1">
              <a:spLocks/>
            </p:cNvSpPr>
            <p:nvPr/>
          </p:nvSpPr>
          <p:spPr>
            <a:xfrm>
              <a:off x="3456627" y="1738090"/>
              <a:ext cx="2263539"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chemeClr val="bg1"/>
                  </a:solidFill>
                  <a:latin typeface="宋体" panose="02010600030101010101" pitchFamily="2" charset="-122"/>
                  <a:ea typeface="宋体" panose="02010600030101010101" pitchFamily="2" charset="-122"/>
                </a:rPr>
                <a:t>1. </a:t>
              </a:r>
              <a:r>
                <a:rPr lang="zh-CN" altLang="en-US" sz="1800" dirty="0" smtClean="0">
                  <a:solidFill>
                    <a:schemeClr val="bg1"/>
                  </a:solidFill>
                  <a:latin typeface="宋体" panose="02010600030101010101" pitchFamily="2" charset="-122"/>
                  <a:ea typeface="宋体" panose="02010600030101010101" pitchFamily="2" charset="-122"/>
                </a:rPr>
                <a:t>作品摘要</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2. </a:t>
              </a:r>
              <a:r>
                <a:rPr lang="zh-CN" altLang="en-US" sz="1800" dirty="0" smtClean="0">
                  <a:solidFill>
                    <a:schemeClr val="bg1"/>
                  </a:solidFill>
                  <a:latin typeface="宋体" panose="02010600030101010101" pitchFamily="2" charset="-122"/>
                  <a:ea typeface="宋体" panose="02010600030101010101" pitchFamily="2" charset="-122"/>
                </a:rPr>
                <a:t>算法介绍</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3. </a:t>
              </a:r>
              <a:r>
                <a:rPr lang="zh-CN" altLang="en-US" sz="1800" dirty="0" smtClean="0">
                  <a:solidFill>
                    <a:schemeClr val="bg1"/>
                  </a:solidFill>
                  <a:latin typeface="宋体" panose="02010600030101010101" pitchFamily="2" charset="-122"/>
                  <a:ea typeface="宋体" panose="02010600030101010101" pitchFamily="2" charset="-122"/>
                </a:rPr>
                <a:t>业务背景</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4. </a:t>
              </a:r>
              <a:r>
                <a:rPr lang="zh-CN" altLang="en-US" sz="1800" dirty="0" smtClean="0">
                  <a:solidFill>
                    <a:schemeClr val="bg1"/>
                  </a:solidFill>
                  <a:latin typeface="宋体" panose="02010600030101010101" pitchFamily="2" charset="-122"/>
                  <a:ea typeface="宋体" panose="02010600030101010101" pitchFamily="2" charset="-122"/>
                </a:rPr>
                <a:t>数据使用</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5. </a:t>
              </a:r>
              <a:r>
                <a:rPr lang="zh-CN" altLang="en-US" sz="1800" dirty="0" smtClean="0">
                  <a:solidFill>
                    <a:schemeClr val="bg1"/>
                  </a:solidFill>
                  <a:latin typeface="宋体" panose="02010600030101010101" pitchFamily="2" charset="-122"/>
                  <a:ea typeface="宋体" panose="02010600030101010101" pitchFamily="2" charset="-122"/>
                </a:rPr>
                <a:t>技术细节</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6. </a:t>
              </a:r>
              <a:r>
                <a:rPr lang="zh-CN" altLang="en-US" sz="1800" dirty="0" smtClean="0">
                  <a:solidFill>
                    <a:schemeClr val="bg1"/>
                  </a:solidFill>
                  <a:latin typeface="宋体" panose="02010600030101010101" pitchFamily="2" charset="-122"/>
                  <a:ea typeface="宋体" panose="02010600030101010101" pitchFamily="2" charset="-122"/>
                </a:rPr>
                <a:t>商业应用成果</a:t>
              </a:r>
              <a:endParaRPr lang="en-US" sz="1800" dirty="0">
                <a:solidFill>
                  <a:schemeClr val="bg1"/>
                </a:solidFill>
                <a:latin typeface="宋体" panose="02010600030101010101" pitchFamily="2" charset="-122"/>
                <a:ea typeface="宋体" panose="02010600030101010101" pitchFamily="2" charset="-122"/>
              </a:endParaRPr>
            </a:p>
          </p:txBody>
        </p:sp>
      </p:grpSp>
      <p:grpSp>
        <p:nvGrpSpPr>
          <p:cNvPr id="16" name="Group 51"/>
          <p:cNvGrpSpPr/>
          <p:nvPr/>
        </p:nvGrpSpPr>
        <p:grpSpPr>
          <a:xfrm>
            <a:off x="7177088" y="1990847"/>
            <a:ext cx="1676400" cy="2209800"/>
            <a:chOff x="6178550" y="4186238"/>
            <a:chExt cx="998538" cy="957262"/>
          </a:xfrm>
          <a:noFill/>
        </p:grpSpPr>
        <p:sp>
          <p:nvSpPr>
            <p:cNvPr id="53" name="Freeform 5"/>
            <p:cNvSpPr>
              <a:spLocks/>
            </p:cNvSpPr>
            <p:nvPr/>
          </p:nvSpPr>
          <p:spPr bwMode="auto">
            <a:xfrm>
              <a:off x="6692900" y="4186238"/>
              <a:ext cx="131763" cy="295275"/>
            </a:xfrm>
            <a:custGeom>
              <a:avLst/>
              <a:gdLst/>
              <a:ahLst/>
              <a:cxnLst>
                <a:cxn ang="0">
                  <a:pos x="42" y="103"/>
                </a:cxn>
                <a:cxn ang="0">
                  <a:pos x="47" y="102"/>
                </a:cxn>
                <a:cxn ang="0">
                  <a:pos x="33" y="58"/>
                </a:cxn>
                <a:cxn ang="0">
                  <a:pos x="4" y="2"/>
                </a:cxn>
                <a:cxn ang="0">
                  <a:pos x="19" y="63"/>
                </a:cxn>
                <a:cxn ang="0">
                  <a:pos x="38" y="106"/>
                </a:cxn>
                <a:cxn ang="0">
                  <a:pos x="42" y="103"/>
                </a:cxn>
              </a:cxnLst>
              <a:rect l="0" t="0" r="r" b="b"/>
              <a:pathLst>
                <a:path w="47" h="106">
                  <a:moveTo>
                    <a:pt x="42" y="103"/>
                  </a:moveTo>
                  <a:cubicBezTo>
                    <a:pt x="43" y="103"/>
                    <a:pt x="45" y="102"/>
                    <a:pt x="47" y="102"/>
                  </a:cubicBezTo>
                  <a:cubicBezTo>
                    <a:pt x="44" y="91"/>
                    <a:pt x="39" y="75"/>
                    <a:pt x="33" y="58"/>
                  </a:cubicBezTo>
                  <a:cubicBezTo>
                    <a:pt x="21" y="26"/>
                    <a:pt x="8" y="0"/>
                    <a:pt x="4" y="2"/>
                  </a:cubicBezTo>
                  <a:cubicBezTo>
                    <a:pt x="0" y="3"/>
                    <a:pt x="7" y="31"/>
                    <a:pt x="19" y="63"/>
                  </a:cubicBezTo>
                  <a:cubicBezTo>
                    <a:pt x="26" y="80"/>
                    <a:pt x="32" y="95"/>
                    <a:pt x="38" y="106"/>
                  </a:cubicBezTo>
                  <a:cubicBezTo>
                    <a:pt x="39" y="105"/>
                    <a:pt x="40" y="104"/>
                    <a:pt x="42" y="1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6"/>
            <p:cNvSpPr>
              <a:spLocks/>
            </p:cNvSpPr>
            <p:nvPr/>
          </p:nvSpPr>
          <p:spPr bwMode="auto">
            <a:xfrm>
              <a:off x="6569075" y="4537075"/>
              <a:ext cx="233363" cy="230188"/>
            </a:xfrm>
            <a:custGeom>
              <a:avLst/>
              <a:gdLst/>
              <a:ahLst/>
              <a:cxnLst>
                <a:cxn ang="0">
                  <a:pos x="80" y="4"/>
                </a:cxn>
                <a:cxn ang="0">
                  <a:pos x="77" y="0"/>
                </a:cxn>
                <a:cxn ang="0">
                  <a:pos x="43" y="31"/>
                </a:cxn>
                <a:cxn ang="0">
                  <a:pos x="3" y="80"/>
                </a:cxn>
                <a:cxn ang="0">
                  <a:pos x="53" y="41"/>
                </a:cxn>
                <a:cxn ang="0">
                  <a:pos x="84" y="6"/>
                </a:cxn>
                <a:cxn ang="0">
                  <a:pos x="80" y="4"/>
                </a:cxn>
              </a:cxnLst>
              <a:rect l="0" t="0" r="r" b="b"/>
              <a:pathLst>
                <a:path w="84" h="83">
                  <a:moveTo>
                    <a:pt x="80" y="4"/>
                  </a:moveTo>
                  <a:cubicBezTo>
                    <a:pt x="78" y="2"/>
                    <a:pt x="77" y="1"/>
                    <a:pt x="77" y="0"/>
                  </a:cubicBezTo>
                  <a:cubicBezTo>
                    <a:pt x="68" y="7"/>
                    <a:pt x="55" y="18"/>
                    <a:pt x="43" y="31"/>
                  </a:cubicBezTo>
                  <a:cubicBezTo>
                    <a:pt x="18" y="55"/>
                    <a:pt x="0" y="77"/>
                    <a:pt x="3" y="80"/>
                  </a:cubicBezTo>
                  <a:cubicBezTo>
                    <a:pt x="6" y="83"/>
                    <a:pt x="28" y="65"/>
                    <a:pt x="53" y="41"/>
                  </a:cubicBezTo>
                  <a:cubicBezTo>
                    <a:pt x="66" y="28"/>
                    <a:pt x="76" y="15"/>
                    <a:pt x="84" y="6"/>
                  </a:cubicBezTo>
                  <a:cubicBezTo>
                    <a:pt x="82" y="6"/>
                    <a:pt x="81" y="5"/>
                    <a:pt x="80"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5" name="Freeform 7"/>
            <p:cNvSpPr>
              <a:spLocks/>
            </p:cNvSpPr>
            <p:nvPr/>
          </p:nvSpPr>
          <p:spPr bwMode="auto">
            <a:xfrm>
              <a:off x="6873875" y="4508500"/>
              <a:ext cx="303213" cy="69850"/>
            </a:xfrm>
            <a:custGeom>
              <a:avLst/>
              <a:gdLst/>
              <a:ahLst/>
              <a:cxnLst>
                <a:cxn ang="0">
                  <a:pos x="1" y="5"/>
                </a:cxn>
                <a:cxn ang="0">
                  <a:pos x="0" y="9"/>
                </a:cxn>
                <a:cxn ang="0">
                  <a:pos x="45" y="19"/>
                </a:cxn>
                <a:cxn ang="0">
                  <a:pos x="108" y="21"/>
                </a:cxn>
                <a:cxn ang="0">
                  <a:pos x="47" y="5"/>
                </a:cxn>
                <a:cxn ang="0">
                  <a:pos x="1" y="0"/>
                </a:cxn>
                <a:cxn ang="0">
                  <a:pos x="1" y="5"/>
                </a:cxn>
              </a:cxnLst>
              <a:rect l="0" t="0" r="r" b="b"/>
              <a:pathLst>
                <a:path w="109" h="25">
                  <a:moveTo>
                    <a:pt x="1" y="5"/>
                  </a:moveTo>
                  <a:cubicBezTo>
                    <a:pt x="1" y="6"/>
                    <a:pt x="1" y="8"/>
                    <a:pt x="0" y="9"/>
                  </a:cubicBezTo>
                  <a:cubicBezTo>
                    <a:pt x="11" y="13"/>
                    <a:pt x="27" y="16"/>
                    <a:pt x="45" y="19"/>
                  </a:cubicBezTo>
                  <a:cubicBezTo>
                    <a:pt x="79" y="24"/>
                    <a:pt x="108" y="25"/>
                    <a:pt x="108" y="21"/>
                  </a:cubicBezTo>
                  <a:cubicBezTo>
                    <a:pt x="109" y="17"/>
                    <a:pt x="82" y="10"/>
                    <a:pt x="47" y="5"/>
                  </a:cubicBezTo>
                  <a:cubicBezTo>
                    <a:pt x="29" y="2"/>
                    <a:pt x="13" y="0"/>
                    <a:pt x="1" y="0"/>
                  </a:cubicBezTo>
                  <a:cubicBezTo>
                    <a:pt x="2" y="2"/>
                    <a:pt x="2" y="3"/>
                    <a:pt x="1"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6" name="Freeform 8"/>
            <p:cNvSpPr>
              <a:spLocks/>
            </p:cNvSpPr>
            <p:nvPr/>
          </p:nvSpPr>
          <p:spPr bwMode="auto">
            <a:xfrm>
              <a:off x="6770688" y="4876800"/>
              <a:ext cx="114300" cy="266700"/>
            </a:xfrm>
            <a:custGeom>
              <a:avLst/>
              <a:gdLst/>
              <a:ahLst/>
              <a:cxnLst>
                <a:cxn ang="0">
                  <a:pos x="67" y="159"/>
                </a:cxn>
                <a:cxn ang="0">
                  <a:pos x="60" y="159"/>
                </a:cxn>
                <a:cxn ang="0">
                  <a:pos x="57" y="0"/>
                </a:cxn>
                <a:cxn ang="0">
                  <a:pos x="16" y="0"/>
                </a:cxn>
                <a:cxn ang="0">
                  <a:pos x="13" y="159"/>
                </a:cxn>
                <a:cxn ang="0">
                  <a:pos x="6" y="159"/>
                </a:cxn>
                <a:cxn ang="0">
                  <a:pos x="0" y="168"/>
                </a:cxn>
                <a:cxn ang="0">
                  <a:pos x="72" y="168"/>
                </a:cxn>
                <a:cxn ang="0">
                  <a:pos x="67" y="159"/>
                </a:cxn>
              </a:cxnLst>
              <a:rect l="0" t="0" r="r" b="b"/>
              <a:pathLst>
                <a:path w="72" h="168">
                  <a:moveTo>
                    <a:pt x="67" y="159"/>
                  </a:moveTo>
                  <a:lnTo>
                    <a:pt x="60" y="159"/>
                  </a:lnTo>
                  <a:lnTo>
                    <a:pt x="57" y="0"/>
                  </a:lnTo>
                  <a:lnTo>
                    <a:pt x="16" y="0"/>
                  </a:lnTo>
                  <a:lnTo>
                    <a:pt x="13" y="159"/>
                  </a:lnTo>
                  <a:lnTo>
                    <a:pt x="6" y="159"/>
                  </a:lnTo>
                  <a:lnTo>
                    <a:pt x="0" y="168"/>
                  </a:lnTo>
                  <a:lnTo>
                    <a:pt x="72" y="168"/>
                  </a:lnTo>
                  <a:lnTo>
                    <a:pt x="67" y="15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7" name="Freeform 9"/>
            <p:cNvSpPr>
              <a:spLocks/>
            </p:cNvSpPr>
            <p:nvPr/>
          </p:nvSpPr>
          <p:spPr bwMode="auto">
            <a:xfrm>
              <a:off x="6799263" y="4559300"/>
              <a:ext cx="58738" cy="277813"/>
            </a:xfrm>
            <a:custGeom>
              <a:avLst/>
              <a:gdLst/>
              <a:ahLst/>
              <a:cxnLst>
                <a:cxn ang="0">
                  <a:pos x="21" y="100"/>
                </a:cxn>
                <a:cxn ang="0">
                  <a:pos x="16" y="0"/>
                </a:cxn>
                <a:cxn ang="0">
                  <a:pos x="10" y="1"/>
                </a:cxn>
                <a:cxn ang="0">
                  <a:pos x="5" y="0"/>
                </a:cxn>
                <a:cxn ang="0">
                  <a:pos x="0" y="100"/>
                </a:cxn>
                <a:cxn ang="0">
                  <a:pos x="21" y="100"/>
                </a:cxn>
              </a:cxnLst>
              <a:rect l="0" t="0" r="r" b="b"/>
              <a:pathLst>
                <a:path w="21" h="100">
                  <a:moveTo>
                    <a:pt x="21" y="100"/>
                  </a:moveTo>
                  <a:cubicBezTo>
                    <a:pt x="16" y="0"/>
                    <a:pt x="16" y="0"/>
                    <a:pt x="16" y="0"/>
                  </a:cubicBezTo>
                  <a:cubicBezTo>
                    <a:pt x="14" y="1"/>
                    <a:pt x="12" y="1"/>
                    <a:pt x="10" y="1"/>
                  </a:cubicBezTo>
                  <a:cubicBezTo>
                    <a:pt x="8" y="1"/>
                    <a:pt x="7" y="1"/>
                    <a:pt x="5" y="0"/>
                  </a:cubicBezTo>
                  <a:cubicBezTo>
                    <a:pt x="0" y="100"/>
                    <a:pt x="0" y="100"/>
                    <a:pt x="0" y="100"/>
                  </a:cubicBezTo>
                  <a:lnTo>
                    <a:pt x="21"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8" name="Freeform 10"/>
            <p:cNvSpPr>
              <a:spLocks/>
            </p:cNvSpPr>
            <p:nvPr/>
          </p:nvSpPr>
          <p:spPr bwMode="auto">
            <a:xfrm>
              <a:off x="6796088" y="4845050"/>
              <a:ext cx="65088" cy="22225"/>
            </a:xfrm>
            <a:custGeom>
              <a:avLst/>
              <a:gdLst/>
              <a:ahLst/>
              <a:cxnLst>
                <a:cxn ang="0">
                  <a:pos x="41" y="14"/>
                </a:cxn>
                <a:cxn ang="0">
                  <a:pos x="39" y="0"/>
                </a:cxn>
                <a:cxn ang="0">
                  <a:pos x="2" y="0"/>
                </a:cxn>
                <a:cxn ang="0">
                  <a:pos x="0" y="14"/>
                </a:cxn>
                <a:cxn ang="0">
                  <a:pos x="41" y="14"/>
                </a:cxn>
              </a:cxnLst>
              <a:rect l="0" t="0" r="r" b="b"/>
              <a:pathLst>
                <a:path w="41" h="14">
                  <a:moveTo>
                    <a:pt x="41" y="14"/>
                  </a:moveTo>
                  <a:lnTo>
                    <a:pt x="39" y="0"/>
                  </a:lnTo>
                  <a:lnTo>
                    <a:pt x="2" y="0"/>
                  </a:lnTo>
                  <a:lnTo>
                    <a:pt x="0" y="14"/>
                  </a:lnTo>
                  <a:lnTo>
                    <a:pt x="41"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1"/>
            <p:cNvSpPr>
              <a:spLocks noEditPoints="1"/>
            </p:cNvSpPr>
            <p:nvPr/>
          </p:nvSpPr>
          <p:spPr bwMode="auto">
            <a:xfrm>
              <a:off x="6791325" y="4478338"/>
              <a:ext cx="74613" cy="74613"/>
            </a:xfrm>
            <a:custGeom>
              <a:avLst/>
              <a:gdLst/>
              <a:ahLst/>
              <a:cxnLst>
                <a:cxn ang="0">
                  <a:pos x="13" y="0"/>
                </a:cxn>
                <a:cxn ang="0">
                  <a:pos x="0" y="13"/>
                </a:cxn>
                <a:cxn ang="0">
                  <a:pos x="13" y="27"/>
                </a:cxn>
                <a:cxn ang="0">
                  <a:pos x="27" y="13"/>
                </a:cxn>
                <a:cxn ang="0">
                  <a:pos x="13" y="0"/>
                </a:cxn>
                <a:cxn ang="0">
                  <a:pos x="8" y="12"/>
                </a:cxn>
                <a:cxn ang="0">
                  <a:pos x="5" y="8"/>
                </a:cxn>
                <a:cxn ang="0">
                  <a:pos x="8" y="5"/>
                </a:cxn>
                <a:cxn ang="0">
                  <a:pos x="12" y="8"/>
                </a:cxn>
                <a:cxn ang="0">
                  <a:pos x="8" y="12"/>
                </a:cxn>
              </a:cxnLst>
              <a:rect l="0" t="0" r="r" b="b"/>
              <a:pathLst>
                <a:path w="27" h="27">
                  <a:moveTo>
                    <a:pt x="13" y="0"/>
                  </a:moveTo>
                  <a:cubicBezTo>
                    <a:pt x="6" y="0"/>
                    <a:pt x="0" y="6"/>
                    <a:pt x="0" y="13"/>
                  </a:cubicBezTo>
                  <a:cubicBezTo>
                    <a:pt x="0" y="21"/>
                    <a:pt x="6" y="27"/>
                    <a:pt x="13" y="27"/>
                  </a:cubicBezTo>
                  <a:cubicBezTo>
                    <a:pt x="21" y="27"/>
                    <a:pt x="27" y="21"/>
                    <a:pt x="27" y="13"/>
                  </a:cubicBezTo>
                  <a:cubicBezTo>
                    <a:pt x="27" y="6"/>
                    <a:pt x="21" y="0"/>
                    <a:pt x="13" y="0"/>
                  </a:cubicBezTo>
                  <a:close/>
                  <a:moveTo>
                    <a:pt x="8" y="12"/>
                  </a:moveTo>
                  <a:cubicBezTo>
                    <a:pt x="6" y="12"/>
                    <a:pt x="5" y="10"/>
                    <a:pt x="5" y="8"/>
                  </a:cubicBezTo>
                  <a:cubicBezTo>
                    <a:pt x="5" y="6"/>
                    <a:pt x="6" y="5"/>
                    <a:pt x="8" y="5"/>
                  </a:cubicBezTo>
                  <a:cubicBezTo>
                    <a:pt x="11" y="5"/>
                    <a:pt x="12" y="6"/>
                    <a:pt x="12" y="8"/>
                  </a:cubicBezTo>
                  <a:cubicBezTo>
                    <a:pt x="12" y="10"/>
                    <a:pt x="11" y="12"/>
                    <a:pt x="8"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0" name="Freeform 12"/>
            <p:cNvSpPr>
              <a:spLocks/>
            </p:cNvSpPr>
            <p:nvPr/>
          </p:nvSpPr>
          <p:spPr bwMode="auto">
            <a:xfrm>
              <a:off x="6226175" y="4686300"/>
              <a:ext cx="47625" cy="112713"/>
            </a:xfrm>
            <a:custGeom>
              <a:avLst/>
              <a:gdLst/>
              <a:ahLst/>
              <a:cxnLst>
                <a:cxn ang="0">
                  <a:pos x="16" y="39"/>
                </a:cxn>
                <a:cxn ang="0">
                  <a:pos x="17" y="39"/>
                </a:cxn>
                <a:cxn ang="0">
                  <a:pos x="12" y="22"/>
                </a:cxn>
                <a:cxn ang="0">
                  <a:pos x="1" y="0"/>
                </a:cxn>
                <a:cxn ang="0">
                  <a:pos x="7" y="24"/>
                </a:cxn>
                <a:cxn ang="0">
                  <a:pos x="14" y="40"/>
                </a:cxn>
                <a:cxn ang="0">
                  <a:pos x="16" y="39"/>
                </a:cxn>
              </a:cxnLst>
              <a:rect l="0" t="0" r="r" b="b"/>
              <a:pathLst>
                <a:path w="17" h="40">
                  <a:moveTo>
                    <a:pt x="16" y="39"/>
                  </a:moveTo>
                  <a:cubicBezTo>
                    <a:pt x="16" y="39"/>
                    <a:pt x="17" y="39"/>
                    <a:pt x="17" y="39"/>
                  </a:cubicBezTo>
                  <a:cubicBezTo>
                    <a:pt x="16" y="34"/>
                    <a:pt x="15" y="28"/>
                    <a:pt x="12" y="22"/>
                  </a:cubicBezTo>
                  <a:cubicBezTo>
                    <a:pt x="8" y="10"/>
                    <a:pt x="3" y="0"/>
                    <a:pt x="1" y="0"/>
                  </a:cubicBezTo>
                  <a:cubicBezTo>
                    <a:pt x="0" y="1"/>
                    <a:pt x="3" y="11"/>
                    <a:pt x="7" y="24"/>
                  </a:cubicBezTo>
                  <a:cubicBezTo>
                    <a:pt x="9" y="30"/>
                    <a:pt x="12" y="36"/>
                    <a:pt x="14" y="40"/>
                  </a:cubicBezTo>
                  <a:cubicBezTo>
                    <a:pt x="14" y="39"/>
                    <a:pt x="15" y="39"/>
                    <a:pt x="16"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Freeform 13"/>
            <p:cNvSpPr>
              <a:spLocks/>
            </p:cNvSpPr>
            <p:nvPr/>
          </p:nvSpPr>
          <p:spPr bwMode="auto">
            <a:xfrm>
              <a:off x="6178550" y="4818063"/>
              <a:ext cx="85725" cy="88900"/>
            </a:xfrm>
            <a:custGeom>
              <a:avLst/>
              <a:gdLst/>
              <a:ahLst/>
              <a:cxnLst>
                <a:cxn ang="0">
                  <a:pos x="30" y="2"/>
                </a:cxn>
                <a:cxn ang="0">
                  <a:pos x="29" y="0"/>
                </a:cxn>
                <a:cxn ang="0">
                  <a:pos x="16" y="12"/>
                </a:cxn>
                <a:cxn ang="0">
                  <a:pos x="1" y="31"/>
                </a:cxn>
                <a:cxn ang="0">
                  <a:pos x="20" y="16"/>
                </a:cxn>
                <a:cxn ang="0">
                  <a:pos x="31" y="3"/>
                </a:cxn>
                <a:cxn ang="0">
                  <a:pos x="30" y="2"/>
                </a:cxn>
              </a:cxnLst>
              <a:rect l="0" t="0" r="r" b="b"/>
              <a:pathLst>
                <a:path w="31" h="32">
                  <a:moveTo>
                    <a:pt x="30" y="2"/>
                  </a:moveTo>
                  <a:cubicBezTo>
                    <a:pt x="29" y="2"/>
                    <a:pt x="29" y="1"/>
                    <a:pt x="29" y="0"/>
                  </a:cubicBezTo>
                  <a:cubicBezTo>
                    <a:pt x="25" y="3"/>
                    <a:pt x="21" y="7"/>
                    <a:pt x="16" y="12"/>
                  </a:cubicBezTo>
                  <a:cubicBezTo>
                    <a:pt x="7" y="22"/>
                    <a:pt x="0" y="30"/>
                    <a:pt x="1" y="31"/>
                  </a:cubicBezTo>
                  <a:cubicBezTo>
                    <a:pt x="2" y="32"/>
                    <a:pt x="10" y="25"/>
                    <a:pt x="20" y="16"/>
                  </a:cubicBezTo>
                  <a:cubicBezTo>
                    <a:pt x="25" y="11"/>
                    <a:pt x="29" y="6"/>
                    <a:pt x="31" y="3"/>
                  </a:cubicBezTo>
                  <a:cubicBezTo>
                    <a:pt x="31" y="3"/>
                    <a:pt x="30" y="2"/>
                    <a:pt x="30"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Freeform 14"/>
            <p:cNvSpPr>
              <a:spLocks/>
            </p:cNvSpPr>
            <p:nvPr/>
          </p:nvSpPr>
          <p:spPr bwMode="auto">
            <a:xfrm>
              <a:off x="6292850" y="4810125"/>
              <a:ext cx="117475" cy="23813"/>
            </a:xfrm>
            <a:custGeom>
              <a:avLst/>
              <a:gdLst/>
              <a:ahLst/>
              <a:cxnLst>
                <a:cxn ang="0">
                  <a:pos x="1" y="2"/>
                </a:cxn>
                <a:cxn ang="0">
                  <a:pos x="0" y="3"/>
                </a:cxn>
                <a:cxn ang="0">
                  <a:pos x="18" y="7"/>
                </a:cxn>
                <a:cxn ang="0">
                  <a:pos x="41" y="8"/>
                </a:cxn>
                <a:cxn ang="0">
                  <a:pos x="18" y="2"/>
                </a:cxn>
                <a:cxn ang="0">
                  <a:pos x="1" y="0"/>
                </a:cxn>
                <a:cxn ang="0">
                  <a:pos x="1" y="2"/>
                </a:cxn>
              </a:cxnLst>
              <a:rect l="0" t="0" r="r" b="b"/>
              <a:pathLst>
                <a:path w="42" h="9">
                  <a:moveTo>
                    <a:pt x="1" y="2"/>
                  </a:moveTo>
                  <a:cubicBezTo>
                    <a:pt x="1" y="2"/>
                    <a:pt x="1" y="3"/>
                    <a:pt x="0" y="3"/>
                  </a:cubicBezTo>
                  <a:cubicBezTo>
                    <a:pt x="5" y="5"/>
                    <a:pt x="11" y="6"/>
                    <a:pt x="18" y="7"/>
                  </a:cubicBezTo>
                  <a:cubicBezTo>
                    <a:pt x="31" y="9"/>
                    <a:pt x="41" y="9"/>
                    <a:pt x="41" y="8"/>
                  </a:cubicBezTo>
                  <a:cubicBezTo>
                    <a:pt x="42" y="6"/>
                    <a:pt x="31" y="4"/>
                    <a:pt x="18" y="2"/>
                  </a:cubicBezTo>
                  <a:cubicBezTo>
                    <a:pt x="11" y="1"/>
                    <a:pt x="5" y="0"/>
                    <a:pt x="1" y="0"/>
                  </a:cubicBezTo>
                  <a:cubicBezTo>
                    <a:pt x="1" y="0"/>
                    <a:pt x="1" y="1"/>
                    <a:pt x="1"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15"/>
            <p:cNvSpPr>
              <a:spLocks/>
            </p:cNvSpPr>
            <p:nvPr/>
          </p:nvSpPr>
          <p:spPr bwMode="auto">
            <a:xfrm>
              <a:off x="6253163" y="4948238"/>
              <a:ext cx="46038" cy="100013"/>
            </a:xfrm>
            <a:custGeom>
              <a:avLst/>
              <a:gdLst/>
              <a:ahLst/>
              <a:cxnLst>
                <a:cxn ang="0">
                  <a:pos x="27" y="60"/>
                </a:cxn>
                <a:cxn ang="0">
                  <a:pos x="23" y="60"/>
                </a:cxn>
                <a:cxn ang="0">
                  <a:pos x="22" y="0"/>
                </a:cxn>
                <a:cxn ang="0">
                  <a:pos x="7" y="0"/>
                </a:cxn>
                <a:cxn ang="0">
                  <a:pos x="6" y="60"/>
                </a:cxn>
                <a:cxn ang="0">
                  <a:pos x="2" y="60"/>
                </a:cxn>
                <a:cxn ang="0">
                  <a:pos x="0" y="63"/>
                </a:cxn>
                <a:cxn ang="0">
                  <a:pos x="29" y="63"/>
                </a:cxn>
                <a:cxn ang="0">
                  <a:pos x="27" y="60"/>
                </a:cxn>
              </a:cxnLst>
              <a:rect l="0" t="0" r="r" b="b"/>
              <a:pathLst>
                <a:path w="29" h="63">
                  <a:moveTo>
                    <a:pt x="27" y="60"/>
                  </a:moveTo>
                  <a:lnTo>
                    <a:pt x="23" y="60"/>
                  </a:lnTo>
                  <a:lnTo>
                    <a:pt x="22" y="0"/>
                  </a:lnTo>
                  <a:lnTo>
                    <a:pt x="7" y="0"/>
                  </a:lnTo>
                  <a:lnTo>
                    <a:pt x="6" y="60"/>
                  </a:lnTo>
                  <a:lnTo>
                    <a:pt x="2" y="60"/>
                  </a:lnTo>
                  <a:lnTo>
                    <a:pt x="0" y="63"/>
                  </a:lnTo>
                  <a:lnTo>
                    <a:pt x="29" y="63"/>
                  </a:lnTo>
                  <a:lnTo>
                    <a:pt x="27"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4" name="Freeform 16"/>
            <p:cNvSpPr>
              <a:spLocks/>
            </p:cNvSpPr>
            <p:nvPr/>
          </p:nvSpPr>
          <p:spPr bwMode="auto">
            <a:xfrm>
              <a:off x="6264275" y="4829175"/>
              <a:ext cx="23813" cy="106363"/>
            </a:xfrm>
            <a:custGeom>
              <a:avLst/>
              <a:gdLst/>
              <a:ahLst/>
              <a:cxnLst>
                <a:cxn ang="0">
                  <a:pos x="8" y="38"/>
                </a:cxn>
                <a:cxn ang="0">
                  <a:pos x="6" y="0"/>
                </a:cxn>
                <a:cxn ang="0">
                  <a:pos x="4" y="0"/>
                </a:cxn>
                <a:cxn ang="0">
                  <a:pos x="2" y="0"/>
                </a:cxn>
                <a:cxn ang="0">
                  <a:pos x="0" y="38"/>
                </a:cxn>
                <a:cxn ang="0">
                  <a:pos x="8" y="38"/>
                </a:cxn>
              </a:cxnLst>
              <a:rect l="0" t="0" r="r" b="b"/>
              <a:pathLst>
                <a:path w="8" h="38">
                  <a:moveTo>
                    <a:pt x="8" y="38"/>
                  </a:moveTo>
                  <a:cubicBezTo>
                    <a:pt x="6" y="0"/>
                    <a:pt x="6" y="0"/>
                    <a:pt x="6" y="0"/>
                  </a:cubicBezTo>
                  <a:cubicBezTo>
                    <a:pt x="6" y="0"/>
                    <a:pt x="5" y="0"/>
                    <a:pt x="4" y="0"/>
                  </a:cubicBezTo>
                  <a:cubicBezTo>
                    <a:pt x="3" y="0"/>
                    <a:pt x="3" y="0"/>
                    <a:pt x="2" y="0"/>
                  </a:cubicBezTo>
                  <a:cubicBezTo>
                    <a:pt x="0" y="38"/>
                    <a:pt x="0" y="38"/>
                    <a:pt x="0" y="38"/>
                  </a:cubicBezTo>
                  <a:lnTo>
                    <a:pt x="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5" name="Rectangle 17"/>
            <p:cNvSpPr>
              <a:spLocks noChangeArrowheads="1"/>
            </p:cNvSpPr>
            <p:nvPr/>
          </p:nvSpPr>
          <p:spPr bwMode="auto">
            <a:xfrm>
              <a:off x="6264275" y="4937125"/>
              <a:ext cx="23813" cy="9525"/>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6" name="Freeform 18"/>
            <p:cNvSpPr>
              <a:spLocks noEditPoints="1"/>
            </p:cNvSpPr>
            <p:nvPr/>
          </p:nvSpPr>
          <p:spPr bwMode="auto">
            <a:xfrm>
              <a:off x="6262688" y="4799013"/>
              <a:ext cx="26988" cy="26988"/>
            </a:xfrm>
            <a:custGeom>
              <a:avLst/>
              <a:gdLst/>
              <a:ahLst/>
              <a:cxnLst>
                <a:cxn ang="0">
                  <a:pos x="5" y="0"/>
                </a:cxn>
                <a:cxn ang="0">
                  <a:pos x="0" y="5"/>
                </a:cxn>
                <a:cxn ang="0">
                  <a:pos x="5" y="10"/>
                </a:cxn>
                <a:cxn ang="0">
                  <a:pos x="10" y="5"/>
                </a:cxn>
                <a:cxn ang="0">
                  <a:pos x="5" y="0"/>
                </a:cxn>
                <a:cxn ang="0">
                  <a:pos x="3" y="4"/>
                </a:cxn>
                <a:cxn ang="0">
                  <a:pos x="2" y="3"/>
                </a:cxn>
                <a:cxn ang="0">
                  <a:pos x="3" y="1"/>
                </a:cxn>
                <a:cxn ang="0">
                  <a:pos x="5" y="3"/>
                </a:cxn>
                <a:cxn ang="0">
                  <a:pos x="3" y="4"/>
                </a:cxn>
              </a:cxnLst>
              <a:rect l="0" t="0" r="r" b="b"/>
              <a:pathLst>
                <a:path w="10" h="10">
                  <a:moveTo>
                    <a:pt x="5" y="0"/>
                  </a:moveTo>
                  <a:cubicBezTo>
                    <a:pt x="2" y="0"/>
                    <a:pt x="0" y="2"/>
                    <a:pt x="0" y="5"/>
                  </a:cubicBezTo>
                  <a:cubicBezTo>
                    <a:pt x="0" y="8"/>
                    <a:pt x="2" y="10"/>
                    <a:pt x="5" y="10"/>
                  </a:cubicBezTo>
                  <a:cubicBezTo>
                    <a:pt x="8" y="10"/>
                    <a:pt x="10" y="8"/>
                    <a:pt x="10" y="5"/>
                  </a:cubicBezTo>
                  <a:cubicBezTo>
                    <a:pt x="10" y="2"/>
                    <a:pt x="8" y="0"/>
                    <a:pt x="5" y="0"/>
                  </a:cubicBezTo>
                  <a:close/>
                  <a:moveTo>
                    <a:pt x="3" y="4"/>
                  </a:moveTo>
                  <a:cubicBezTo>
                    <a:pt x="2" y="4"/>
                    <a:pt x="2" y="4"/>
                    <a:pt x="2" y="3"/>
                  </a:cubicBezTo>
                  <a:cubicBezTo>
                    <a:pt x="2" y="2"/>
                    <a:pt x="2" y="1"/>
                    <a:pt x="3" y="1"/>
                  </a:cubicBezTo>
                  <a:cubicBezTo>
                    <a:pt x="4" y="1"/>
                    <a:pt x="5" y="2"/>
                    <a:pt x="5" y="3"/>
                  </a:cubicBezTo>
                  <a:cubicBezTo>
                    <a:pt x="5" y="4"/>
                    <a:pt x="4" y="4"/>
                    <a:pt x="3"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7" name="Freeform 19"/>
            <p:cNvSpPr>
              <a:spLocks/>
            </p:cNvSpPr>
            <p:nvPr/>
          </p:nvSpPr>
          <p:spPr bwMode="auto">
            <a:xfrm>
              <a:off x="6503988" y="4948238"/>
              <a:ext cx="55563" cy="136525"/>
            </a:xfrm>
            <a:custGeom>
              <a:avLst/>
              <a:gdLst/>
              <a:ahLst/>
              <a:cxnLst>
                <a:cxn ang="0">
                  <a:pos x="4" y="0"/>
                </a:cxn>
                <a:cxn ang="0">
                  <a:pos x="0" y="86"/>
                </a:cxn>
                <a:cxn ang="0">
                  <a:pos x="35" y="86"/>
                </a:cxn>
                <a:cxn ang="0">
                  <a:pos x="32" y="0"/>
                </a:cxn>
                <a:cxn ang="0">
                  <a:pos x="4" y="0"/>
                </a:cxn>
              </a:cxnLst>
              <a:rect l="0" t="0" r="r" b="b"/>
              <a:pathLst>
                <a:path w="35" h="86">
                  <a:moveTo>
                    <a:pt x="4" y="0"/>
                  </a:moveTo>
                  <a:lnTo>
                    <a:pt x="0" y="86"/>
                  </a:lnTo>
                  <a:lnTo>
                    <a:pt x="35" y="86"/>
                  </a:lnTo>
                  <a:lnTo>
                    <a:pt x="32" y="0"/>
                  </a:lnTo>
                  <a:lnTo>
                    <a:pt x="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8" name="Freeform 21"/>
            <p:cNvSpPr>
              <a:spLocks/>
            </p:cNvSpPr>
            <p:nvPr/>
          </p:nvSpPr>
          <p:spPr bwMode="auto">
            <a:xfrm>
              <a:off x="6510338" y="4718050"/>
              <a:ext cx="44450" cy="203200"/>
            </a:xfrm>
            <a:custGeom>
              <a:avLst/>
              <a:gdLst/>
              <a:ahLst/>
              <a:cxnLst>
                <a:cxn ang="0">
                  <a:pos x="16" y="73"/>
                </a:cxn>
                <a:cxn ang="0">
                  <a:pos x="12" y="0"/>
                </a:cxn>
                <a:cxn ang="0">
                  <a:pos x="8" y="1"/>
                </a:cxn>
                <a:cxn ang="0">
                  <a:pos x="4" y="0"/>
                </a:cxn>
                <a:cxn ang="0">
                  <a:pos x="0" y="73"/>
                </a:cxn>
                <a:cxn ang="0">
                  <a:pos x="16" y="73"/>
                </a:cxn>
              </a:cxnLst>
              <a:rect l="0" t="0" r="r" b="b"/>
              <a:pathLst>
                <a:path w="16" h="73">
                  <a:moveTo>
                    <a:pt x="16" y="73"/>
                  </a:moveTo>
                  <a:cubicBezTo>
                    <a:pt x="12" y="0"/>
                    <a:pt x="12" y="0"/>
                    <a:pt x="12" y="0"/>
                  </a:cubicBezTo>
                  <a:cubicBezTo>
                    <a:pt x="11" y="1"/>
                    <a:pt x="9" y="1"/>
                    <a:pt x="8" y="1"/>
                  </a:cubicBezTo>
                  <a:cubicBezTo>
                    <a:pt x="6" y="1"/>
                    <a:pt x="5" y="1"/>
                    <a:pt x="4" y="0"/>
                  </a:cubicBezTo>
                  <a:cubicBezTo>
                    <a:pt x="0" y="73"/>
                    <a:pt x="0" y="73"/>
                    <a:pt x="0" y="73"/>
                  </a:cubicBezTo>
                  <a:lnTo>
                    <a:pt x="16" y="7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9" name="Rectangle 22"/>
            <p:cNvSpPr>
              <a:spLocks noChangeArrowheads="1"/>
            </p:cNvSpPr>
            <p:nvPr/>
          </p:nvSpPr>
          <p:spPr bwMode="auto">
            <a:xfrm>
              <a:off x="6510338" y="4926013"/>
              <a:ext cx="44450" cy="17463"/>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0" name="Freeform 23"/>
            <p:cNvSpPr>
              <a:spLocks noEditPoints="1"/>
            </p:cNvSpPr>
            <p:nvPr/>
          </p:nvSpPr>
          <p:spPr bwMode="auto">
            <a:xfrm>
              <a:off x="6503988" y="4659313"/>
              <a:ext cx="55563" cy="55563"/>
            </a:xfrm>
            <a:custGeom>
              <a:avLst/>
              <a:gdLst/>
              <a:ahLst/>
              <a:cxnLst>
                <a:cxn ang="0">
                  <a:pos x="10" y="0"/>
                </a:cxn>
                <a:cxn ang="0">
                  <a:pos x="0" y="10"/>
                </a:cxn>
                <a:cxn ang="0">
                  <a:pos x="10" y="20"/>
                </a:cxn>
                <a:cxn ang="0">
                  <a:pos x="20" y="10"/>
                </a:cxn>
                <a:cxn ang="0">
                  <a:pos x="10" y="0"/>
                </a:cxn>
                <a:cxn ang="0">
                  <a:pos x="6" y="9"/>
                </a:cxn>
                <a:cxn ang="0">
                  <a:pos x="4" y="6"/>
                </a:cxn>
                <a:cxn ang="0">
                  <a:pos x="6" y="3"/>
                </a:cxn>
                <a:cxn ang="0">
                  <a:pos x="9" y="6"/>
                </a:cxn>
                <a:cxn ang="0">
                  <a:pos x="6" y="9"/>
                </a:cxn>
              </a:cxnLst>
              <a:rect l="0" t="0" r="r" b="b"/>
              <a:pathLst>
                <a:path w="20" h="20">
                  <a:moveTo>
                    <a:pt x="10" y="0"/>
                  </a:moveTo>
                  <a:cubicBezTo>
                    <a:pt x="5" y="0"/>
                    <a:pt x="0" y="4"/>
                    <a:pt x="0" y="10"/>
                  </a:cubicBezTo>
                  <a:cubicBezTo>
                    <a:pt x="0" y="15"/>
                    <a:pt x="5" y="20"/>
                    <a:pt x="10" y="20"/>
                  </a:cubicBezTo>
                  <a:cubicBezTo>
                    <a:pt x="15" y="20"/>
                    <a:pt x="20" y="15"/>
                    <a:pt x="20" y="10"/>
                  </a:cubicBezTo>
                  <a:cubicBezTo>
                    <a:pt x="20" y="4"/>
                    <a:pt x="15" y="0"/>
                    <a:pt x="10" y="0"/>
                  </a:cubicBezTo>
                  <a:close/>
                  <a:moveTo>
                    <a:pt x="6" y="9"/>
                  </a:moveTo>
                  <a:cubicBezTo>
                    <a:pt x="5" y="9"/>
                    <a:pt x="4" y="7"/>
                    <a:pt x="4" y="6"/>
                  </a:cubicBezTo>
                  <a:cubicBezTo>
                    <a:pt x="4" y="4"/>
                    <a:pt x="5" y="3"/>
                    <a:pt x="6" y="3"/>
                  </a:cubicBezTo>
                  <a:cubicBezTo>
                    <a:pt x="8" y="3"/>
                    <a:pt x="9" y="4"/>
                    <a:pt x="9" y="6"/>
                  </a:cubicBezTo>
                  <a:cubicBezTo>
                    <a:pt x="9" y="7"/>
                    <a:pt x="8" y="9"/>
                    <a:pt x="6"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1" name="Freeform 24"/>
            <p:cNvSpPr>
              <a:spLocks/>
            </p:cNvSpPr>
            <p:nvPr/>
          </p:nvSpPr>
          <p:spPr bwMode="auto">
            <a:xfrm>
              <a:off x="6526213" y="4433888"/>
              <a:ext cx="47625" cy="219075"/>
            </a:xfrm>
            <a:custGeom>
              <a:avLst/>
              <a:gdLst/>
              <a:ahLst/>
              <a:cxnLst>
                <a:cxn ang="0">
                  <a:pos x="4" y="78"/>
                </a:cxn>
                <a:cxn ang="0">
                  <a:pos x="7" y="79"/>
                </a:cxn>
                <a:cxn ang="0">
                  <a:pos x="13" y="46"/>
                </a:cxn>
                <a:cxn ang="0">
                  <a:pos x="14" y="0"/>
                </a:cxn>
                <a:cxn ang="0">
                  <a:pos x="3" y="45"/>
                </a:cxn>
                <a:cxn ang="0">
                  <a:pos x="0" y="78"/>
                </a:cxn>
                <a:cxn ang="0">
                  <a:pos x="4" y="78"/>
                </a:cxn>
              </a:cxnLst>
              <a:rect l="0" t="0" r="r" b="b"/>
              <a:pathLst>
                <a:path w="17" h="79">
                  <a:moveTo>
                    <a:pt x="4" y="78"/>
                  </a:moveTo>
                  <a:cubicBezTo>
                    <a:pt x="5" y="78"/>
                    <a:pt x="6" y="79"/>
                    <a:pt x="7" y="79"/>
                  </a:cubicBezTo>
                  <a:cubicBezTo>
                    <a:pt x="9" y="71"/>
                    <a:pt x="11" y="59"/>
                    <a:pt x="13" y="46"/>
                  </a:cubicBezTo>
                  <a:cubicBezTo>
                    <a:pt x="17" y="21"/>
                    <a:pt x="17" y="1"/>
                    <a:pt x="14" y="0"/>
                  </a:cubicBezTo>
                  <a:cubicBezTo>
                    <a:pt x="11" y="0"/>
                    <a:pt x="6" y="20"/>
                    <a:pt x="3" y="45"/>
                  </a:cubicBezTo>
                  <a:cubicBezTo>
                    <a:pt x="1" y="58"/>
                    <a:pt x="0" y="70"/>
                    <a:pt x="0" y="78"/>
                  </a:cubicBezTo>
                  <a:cubicBezTo>
                    <a:pt x="1" y="78"/>
                    <a:pt x="2" y="78"/>
                    <a:pt x="4" y="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2" name="Freeform 25"/>
            <p:cNvSpPr>
              <a:spLocks/>
            </p:cNvSpPr>
            <p:nvPr/>
          </p:nvSpPr>
          <p:spPr bwMode="auto">
            <a:xfrm>
              <a:off x="6284913" y="4686300"/>
              <a:ext cx="215900" cy="80963"/>
            </a:xfrm>
            <a:custGeom>
              <a:avLst/>
              <a:gdLst/>
              <a:ahLst/>
              <a:cxnLst>
                <a:cxn ang="0">
                  <a:pos x="76" y="3"/>
                </a:cxn>
                <a:cxn ang="0">
                  <a:pos x="76" y="0"/>
                </a:cxn>
                <a:cxn ang="0">
                  <a:pos x="43" y="8"/>
                </a:cxn>
                <a:cxn ang="0">
                  <a:pos x="1" y="26"/>
                </a:cxn>
                <a:cxn ang="0">
                  <a:pos x="46" y="18"/>
                </a:cxn>
                <a:cxn ang="0">
                  <a:pos x="78" y="6"/>
                </a:cxn>
                <a:cxn ang="0">
                  <a:pos x="76" y="3"/>
                </a:cxn>
              </a:cxnLst>
              <a:rect l="0" t="0" r="r" b="b"/>
              <a:pathLst>
                <a:path w="78" h="29">
                  <a:moveTo>
                    <a:pt x="76" y="3"/>
                  </a:moveTo>
                  <a:cubicBezTo>
                    <a:pt x="76" y="2"/>
                    <a:pt x="75" y="1"/>
                    <a:pt x="76" y="0"/>
                  </a:cubicBezTo>
                  <a:cubicBezTo>
                    <a:pt x="67" y="1"/>
                    <a:pt x="56" y="4"/>
                    <a:pt x="43" y="8"/>
                  </a:cubicBezTo>
                  <a:cubicBezTo>
                    <a:pt x="19" y="15"/>
                    <a:pt x="0" y="24"/>
                    <a:pt x="1" y="26"/>
                  </a:cubicBezTo>
                  <a:cubicBezTo>
                    <a:pt x="1" y="29"/>
                    <a:pt x="22" y="25"/>
                    <a:pt x="46" y="18"/>
                  </a:cubicBezTo>
                  <a:cubicBezTo>
                    <a:pt x="59" y="14"/>
                    <a:pt x="70" y="10"/>
                    <a:pt x="78" y="6"/>
                  </a:cubicBezTo>
                  <a:cubicBezTo>
                    <a:pt x="77" y="5"/>
                    <a:pt x="76" y="4"/>
                    <a:pt x="76" y="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3" name="Freeform 26"/>
            <p:cNvSpPr>
              <a:spLocks/>
            </p:cNvSpPr>
            <p:nvPr/>
          </p:nvSpPr>
          <p:spPr bwMode="auto">
            <a:xfrm>
              <a:off x="6557963" y="4697413"/>
              <a:ext cx="38100" cy="36513"/>
            </a:xfrm>
            <a:custGeom>
              <a:avLst/>
              <a:gdLst/>
              <a:ahLst/>
              <a:cxnLst>
                <a:cxn ang="0">
                  <a:pos x="14" y="6"/>
                </a:cxn>
                <a:cxn ang="0">
                  <a:pos x="4" y="0"/>
                </a:cxn>
                <a:cxn ang="0">
                  <a:pos x="2" y="3"/>
                </a:cxn>
                <a:cxn ang="0">
                  <a:pos x="0" y="5"/>
                </a:cxn>
                <a:cxn ang="0">
                  <a:pos x="9" y="13"/>
                </a:cxn>
                <a:cxn ang="0">
                  <a:pos x="14" y="6"/>
                </a:cxn>
              </a:cxnLst>
              <a:rect l="0" t="0" r="r" b="b"/>
              <a:pathLst>
                <a:path w="14" h="13">
                  <a:moveTo>
                    <a:pt x="14" y="6"/>
                  </a:moveTo>
                  <a:cubicBezTo>
                    <a:pt x="10" y="4"/>
                    <a:pt x="7" y="2"/>
                    <a:pt x="4" y="0"/>
                  </a:cubicBezTo>
                  <a:cubicBezTo>
                    <a:pt x="4" y="1"/>
                    <a:pt x="3" y="2"/>
                    <a:pt x="2" y="3"/>
                  </a:cubicBezTo>
                  <a:cubicBezTo>
                    <a:pt x="2" y="4"/>
                    <a:pt x="1" y="5"/>
                    <a:pt x="0" y="5"/>
                  </a:cubicBezTo>
                  <a:cubicBezTo>
                    <a:pt x="2" y="8"/>
                    <a:pt x="5" y="11"/>
                    <a:pt x="9" y="13"/>
                  </a:cubicBezTo>
                  <a:cubicBezTo>
                    <a:pt x="10" y="11"/>
                    <a:pt x="12" y="9"/>
                    <a:pt x="14"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27"/>
            <p:cNvSpPr>
              <a:spLocks/>
            </p:cNvSpPr>
            <p:nvPr/>
          </p:nvSpPr>
          <p:spPr bwMode="auto">
            <a:xfrm>
              <a:off x="6604000" y="4737100"/>
              <a:ext cx="139700" cy="107950"/>
            </a:xfrm>
            <a:custGeom>
              <a:avLst/>
              <a:gdLst/>
              <a:ahLst/>
              <a:cxnLst>
                <a:cxn ang="0">
                  <a:pos x="15" y="5"/>
                </a:cxn>
                <a:cxn ang="0">
                  <a:pos x="8" y="0"/>
                </a:cxn>
                <a:cxn ang="0">
                  <a:pos x="0" y="6"/>
                </a:cxn>
                <a:cxn ang="0">
                  <a:pos x="9" y="13"/>
                </a:cxn>
                <a:cxn ang="0">
                  <a:pos x="48" y="36"/>
                </a:cxn>
                <a:cxn ang="0">
                  <a:pos x="15" y="5"/>
                </a:cxn>
              </a:cxnLst>
              <a:rect l="0" t="0" r="r" b="b"/>
              <a:pathLst>
                <a:path w="50" h="39">
                  <a:moveTo>
                    <a:pt x="15" y="5"/>
                  </a:moveTo>
                  <a:cubicBezTo>
                    <a:pt x="13" y="3"/>
                    <a:pt x="11" y="2"/>
                    <a:pt x="8" y="0"/>
                  </a:cubicBezTo>
                  <a:cubicBezTo>
                    <a:pt x="5" y="2"/>
                    <a:pt x="3" y="5"/>
                    <a:pt x="0" y="6"/>
                  </a:cubicBezTo>
                  <a:cubicBezTo>
                    <a:pt x="3" y="8"/>
                    <a:pt x="6" y="11"/>
                    <a:pt x="9" y="13"/>
                  </a:cubicBezTo>
                  <a:cubicBezTo>
                    <a:pt x="29" y="28"/>
                    <a:pt x="47" y="39"/>
                    <a:pt x="48" y="36"/>
                  </a:cubicBezTo>
                  <a:cubicBezTo>
                    <a:pt x="50" y="34"/>
                    <a:pt x="35" y="20"/>
                    <a:pt x="15"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 name="文本框 2"/>
          <p:cNvSpPr txBox="1"/>
          <p:nvPr/>
        </p:nvSpPr>
        <p:spPr>
          <a:xfrm>
            <a:off x="131739" y="82438"/>
            <a:ext cx="3135567"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商业场景应用</a:t>
            </a:r>
          </a:p>
        </p:txBody>
      </p:sp>
    </p:spTree>
    <p:extLst>
      <p:ext uri="{BB962C8B-B14F-4D97-AF65-F5344CB8AC3E}">
        <p14:creationId xmlns:p14="http://schemas.microsoft.com/office/powerpoint/2010/main" val="2848173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7">
            <a:hlinkClick r:id="rId3" action="ppaction://hlinksldjump"/>
          </p:cNvPr>
          <p:cNvSpPr>
            <a:spLocks/>
          </p:cNvSpPr>
          <p:nvPr/>
        </p:nvSpPr>
        <p:spPr bwMode="auto">
          <a:xfrm flipH="1">
            <a:off x="7968647" y="4373101"/>
            <a:ext cx="599666" cy="513407"/>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0" name="Content Placeholder 2"/>
          <p:cNvSpPr txBox="1">
            <a:spLocks/>
          </p:cNvSpPr>
          <p:nvPr/>
        </p:nvSpPr>
        <p:spPr>
          <a:xfrm>
            <a:off x="953553" y="1705531"/>
            <a:ext cx="6139581" cy="30259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rabicPeriod"/>
            </a:pPr>
            <a:r>
              <a:rPr lang="zh-CN" altLang="en-US" sz="1800" dirty="0" smtClean="0">
                <a:solidFill>
                  <a:schemeClr val="bg1"/>
                </a:solidFill>
                <a:latin typeface="宋体" panose="02010600030101010101" pitchFamily="2" charset="-122"/>
                <a:ea typeface="宋体" panose="02010600030101010101" pitchFamily="2" charset="-122"/>
              </a:rPr>
              <a:t>选取在华盛顿共享单车在一段时间内租用量数据</a:t>
            </a:r>
            <a:endParaRPr lang="en-US" altLang="zh-CN" sz="1800" dirty="0" smtClean="0">
              <a:solidFill>
                <a:schemeClr val="bg1"/>
              </a:solidFill>
              <a:latin typeface="宋体" panose="02010600030101010101" pitchFamily="2" charset="-122"/>
              <a:ea typeface="宋体" panose="02010600030101010101" pitchFamily="2" charset="-122"/>
            </a:endParaRPr>
          </a:p>
          <a:p>
            <a:pPr>
              <a:buAutoNum type="arabicPeriod"/>
            </a:pPr>
            <a:r>
              <a:rPr lang="zh-CN" altLang="en-US" sz="1800" dirty="0" smtClean="0">
                <a:solidFill>
                  <a:schemeClr val="bg1"/>
                </a:solidFill>
                <a:latin typeface="宋体" panose="02010600030101010101" pitchFamily="2" charset="-122"/>
                <a:ea typeface="宋体" panose="02010600030101010101" pitchFamily="2" charset="-122"/>
              </a:rPr>
              <a:t>使用</a:t>
            </a:r>
            <a:r>
              <a:rPr lang="en-US" altLang="zh-CN" sz="1800" dirty="0" smtClean="0">
                <a:solidFill>
                  <a:schemeClr val="bg1"/>
                </a:solidFill>
                <a:latin typeface="宋体" panose="02010600030101010101" pitchFamily="2" charset="-122"/>
                <a:ea typeface="宋体" panose="02010600030101010101" pitchFamily="2" charset="-122"/>
              </a:rPr>
              <a:t>python</a:t>
            </a:r>
            <a:r>
              <a:rPr lang="zh-CN" altLang="en-US" sz="1800" dirty="0" smtClean="0">
                <a:solidFill>
                  <a:schemeClr val="bg1"/>
                </a:solidFill>
                <a:latin typeface="宋体" panose="02010600030101010101" pitchFamily="2" charset="-122"/>
                <a:ea typeface="宋体" panose="02010600030101010101" pitchFamily="2" charset="-122"/>
              </a:rPr>
              <a:t>对</a:t>
            </a:r>
            <a:r>
              <a:rPr lang="zh-CN" altLang="en-US" sz="1800" dirty="0">
                <a:solidFill>
                  <a:schemeClr val="bg1"/>
                </a:solidFill>
                <a:latin typeface="宋体" panose="02010600030101010101" pitchFamily="2" charset="-122"/>
                <a:ea typeface="宋体" panose="02010600030101010101" pitchFamily="2" charset="-122"/>
              </a:rPr>
              <a:t>抽取的数据进行数据探索分析与预处理，包括数据缺失值与异常值探索分析、数据清洗、特征</a:t>
            </a:r>
            <a:r>
              <a:rPr lang="zh-CN" altLang="en-US" sz="1800" dirty="0" smtClean="0">
                <a:solidFill>
                  <a:schemeClr val="bg1"/>
                </a:solidFill>
                <a:latin typeface="宋体" panose="02010600030101010101" pitchFamily="2" charset="-122"/>
                <a:ea typeface="宋体" panose="02010600030101010101" pitchFamily="2" charset="-122"/>
              </a:rPr>
              <a:t>构建。</a:t>
            </a:r>
            <a:endParaRPr lang="en-US" altLang="zh-CN" sz="1800" dirty="0" smtClean="0">
              <a:solidFill>
                <a:schemeClr val="bg1"/>
              </a:solidFill>
              <a:latin typeface="宋体" panose="02010600030101010101" pitchFamily="2" charset="-122"/>
              <a:ea typeface="宋体" panose="02010600030101010101" pitchFamily="2" charset="-122"/>
            </a:endParaRPr>
          </a:p>
          <a:p>
            <a:pPr>
              <a:buAutoNum type="arabicPeriod"/>
            </a:pPr>
            <a:r>
              <a:rPr lang="zh-CN" altLang="en-US" sz="1800" dirty="0" smtClean="0">
                <a:solidFill>
                  <a:schemeClr val="bg1"/>
                </a:solidFill>
                <a:latin typeface="宋体" panose="02010600030101010101" pitchFamily="2" charset="-122"/>
                <a:ea typeface="宋体" panose="02010600030101010101" pitchFamily="2" charset="-122"/>
              </a:rPr>
              <a:t>使用</a:t>
            </a:r>
            <a:r>
              <a:rPr lang="en-US" altLang="zh-CN" sz="1800" dirty="0" err="1" smtClean="0">
                <a:solidFill>
                  <a:schemeClr val="bg1"/>
                </a:solidFill>
                <a:latin typeface="宋体" panose="02010600030101010101" pitchFamily="2" charset="-122"/>
                <a:ea typeface="宋体" panose="02010600030101010101" pitchFamily="2" charset="-122"/>
              </a:rPr>
              <a:t>LightGBM</a:t>
            </a:r>
            <a:r>
              <a:rPr lang="zh-CN" altLang="en-US" sz="1800" dirty="0" smtClean="0">
                <a:solidFill>
                  <a:schemeClr val="bg1"/>
                </a:solidFill>
                <a:latin typeface="宋体" panose="02010600030101010101" pitchFamily="2" charset="-122"/>
                <a:ea typeface="宋体" panose="02010600030101010101" pitchFamily="2" charset="-122"/>
              </a:rPr>
              <a:t>算法对数据集进行训练，得到一个模型用来预测未来一段时间共享单车的租用量。</a:t>
            </a:r>
            <a:endParaRPr lang="en-US" altLang="zh-CN" sz="1800" dirty="0" smtClean="0">
              <a:solidFill>
                <a:schemeClr val="bg1"/>
              </a:solidFill>
              <a:latin typeface="宋体" panose="02010600030101010101" pitchFamily="2" charset="-122"/>
              <a:ea typeface="宋体" panose="02010600030101010101" pitchFamily="2" charset="-122"/>
            </a:endParaRPr>
          </a:p>
          <a:p>
            <a:pPr>
              <a:buAutoNum type="arabicPeriod"/>
            </a:pPr>
            <a:r>
              <a:rPr lang="zh-CN" altLang="en-US" sz="1800" dirty="0" smtClean="0">
                <a:solidFill>
                  <a:schemeClr val="bg1"/>
                </a:solidFill>
                <a:latin typeface="宋体" panose="02010600030101010101" pitchFamily="2" charset="-122"/>
                <a:ea typeface="宋体" panose="02010600030101010101" pitchFamily="2" charset="-122"/>
              </a:rPr>
              <a:t>针对</a:t>
            </a:r>
            <a:r>
              <a:rPr lang="zh-CN" altLang="en-US" sz="1800" dirty="0">
                <a:solidFill>
                  <a:schemeClr val="bg1"/>
                </a:solidFill>
                <a:latin typeface="宋体" panose="02010600030101010101" pitchFamily="2" charset="-122"/>
                <a:ea typeface="宋体" panose="02010600030101010101" pitchFamily="2" charset="-122"/>
              </a:rPr>
              <a:t>模型</a:t>
            </a:r>
            <a:r>
              <a:rPr lang="zh-CN" altLang="en-US" sz="1800" dirty="0" smtClean="0">
                <a:solidFill>
                  <a:schemeClr val="bg1"/>
                </a:solidFill>
                <a:latin typeface="宋体" panose="02010600030101010101" pitchFamily="2" charset="-122"/>
                <a:ea typeface="宋体" panose="02010600030101010101" pitchFamily="2" charset="-122"/>
              </a:rPr>
              <a:t>结果得到的值进行投放共享单车，使共享单车得到充分利用。</a:t>
            </a:r>
            <a:endParaRPr lang="en-US" altLang="zh-CN" sz="1800" dirty="0" smtClean="0">
              <a:solidFill>
                <a:schemeClr val="bg1"/>
              </a:solidFill>
              <a:latin typeface="宋体" panose="02010600030101010101" pitchFamily="2" charset="-122"/>
              <a:ea typeface="宋体" panose="02010600030101010101" pitchFamily="2" charset="-122"/>
            </a:endParaRPr>
          </a:p>
          <a:p>
            <a:pPr>
              <a:buAutoNum type="arabicPeriod"/>
            </a:pPr>
            <a:endParaRPr lang="en-US" altLang="zh-CN" sz="1800" dirty="0" smtClean="0">
              <a:solidFill>
                <a:schemeClr val="bg1"/>
              </a:solidFill>
              <a:latin typeface="宋体" panose="02010600030101010101" pitchFamily="2" charset="-122"/>
              <a:ea typeface="宋体" panose="02010600030101010101" pitchFamily="2" charset="-122"/>
            </a:endParaRPr>
          </a:p>
        </p:txBody>
      </p:sp>
      <p:grpSp>
        <p:nvGrpSpPr>
          <p:cNvPr id="16" name="Group 51"/>
          <p:cNvGrpSpPr/>
          <p:nvPr/>
        </p:nvGrpSpPr>
        <p:grpSpPr>
          <a:xfrm>
            <a:off x="7177088" y="1990847"/>
            <a:ext cx="1676400" cy="2209800"/>
            <a:chOff x="6178550" y="4186238"/>
            <a:chExt cx="998538" cy="957262"/>
          </a:xfrm>
          <a:noFill/>
        </p:grpSpPr>
        <p:sp>
          <p:nvSpPr>
            <p:cNvPr id="53" name="Freeform 5"/>
            <p:cNvSpPr>
              <a:spLocks/>
            </p:cNvSpPr>
            <p:nvPr/>
          </p:nvSpPr>
          <p:spPr bwMode="auto">
            <a:xfrm>
              <a:off x="6692900" y="4186238"/>
              <a:ext cx="131763" cy="295275"/>
            </a:xfrm>
            <a:custGeom>
              <a:avLst/>
              <a:gdLst/>
              <a:ahLst/>
              <a:cxnLst>
                <a:cxn ang="0">
                  <a:pos x="42" y="103"/>
                </a:cxn>
                <a:cxn ang="0">
                  <a:pos x="47" y="102"/>
                </a:cxn>
                <a:cxn ang="0">
                  <a:pos x="33" y="58"/>
                </a:cxn>
                <a:cxn ang="0">
                  <a:pos x="4" y="2"/>
                </a:cxn>
                <a:cxn ang="0">
                  <a:pos x="19" y="63"/>
                </a:cxn>
                <a:cxn ang="0">
                  <a:pos x="38" y="106"/>
                </a:cxn>
                <a:cxn ang="0">
                  <a:pos x="42" y="103"/>
                </a:cxn>
              </a:cxnLst>
              <a:rect l="0" t="0" r="r" b="b"/>
              <a:pathLst>
                <a:path w="47" h="106">
                  <a:moveTo>
                    <a:pt x="42" y="103"/>
                  </a:moveTo>
                  <a:cubicBezTo>
                    <a:pt x="43" y="103"/>
                    <a:pt x="45" y="102"/>
                    <a:pt x="47" y="102"/>
                  </a:cubicBezTo>
                  <a:cubicBezTo>
                    <a:pt x="44" y="91"/>
                    <a:pt x="39" y="75"/>
                    <a:pt x="33" y="58"/>
                  </a:cubicBezTo>
                  <a:cubicBezTo>
                    <a:pt x="21" y="26"/>
                    <a:pt x="8" y="0"/>
                    <a:pt x="4" y="2"/>
                  </a:cubicBezTo>
                  <a:cubicBezTo>
                    <a:pt x="0" y="3"/>
                    <a:pt x="7" y="31"/>
                    <a:pt x="19" y="63"/>
                  </a:cubicBezTo>
                  <a:cubicBezTo>
                    <a:pt x="26" y="80"/>
                    <a:pt x="32" y="95"/>
                    <a:pt x="38" y="106"/>
                  </a:cubicBezTo>
                  <a:cubicBezTo>
                    <a:pt x="39" y="105"/>
                    <a:pt x="40" y="104"/>
                    <a:pt x="42" y="1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6"/>
            <p:cNvSpPr>
              <a:spLocks/>
            </p:cNvSpPr>
            <p:nvPr/>
          </p:nvSpPr>
          <p:spPr bwMode="auto">
            <a:xfrm>
              <a:off x="6569075" y="4537075"/>
              <a:ext cx="233363" cy="230188"/>
            </a:xfrm>
            <a:custGeom>
              <a:avLst/>
              <a:gdLst/>
              <a:ahLst/>
              <a:cxnLst>
                <a:cxn ang="0">
                  <a:pos x="80" y="4"/>
                </a:cxn>
                <a:cxn ang="0">
                  <a:pos x="77" y="0"/>
                </a:cxn>
                <a:cxn ang="0">
                  <a:pos x="43" y="31"/>
                </a:cxn>
                <a:cxn ang="0">
                  <a:pos x="3" y="80"/>
                </a:cxn>
                <a:cxn ang="0">
                  <a:pos x="53" y="41"/>
                </a:cxn>
                <a:cxn ang="0">
                  <a:pos x="84" y="6"/>
                </a:cxn>
                <a:cxn ang="0">
                  <a:pos x="80" y="4"/>
                </a:cxn>
              </a:cxnLst>
              <a:rect l="0" t="0" r="r" b="b"/>
              <a:pathLst>
                <a:path w="84" h="83">
                  <a:moveTo>
                    <a:pt x="80" y="4"/>
                  </a:moveTo>
                  <a:cubicBezTo>
                    <a:pt x="78" y="2"/>
                    <a:pt x="77" y="1"/>
                    <a:pt x="77" y="0"/>
                  </a:cubicBezTo>
                  <a:cubicBezTo>
                    <a:pt x="68" y="7"/>
                    <a:pt x="55" y="18"/>
                    <a:pt x="43" y="31"/>
                  </a:cubicBezTo>
                  <a:cubicBezTo>
                    <a:pt x="18" y="55"/>
                    <a:pt x="0" y="77"/>
                    <a:pt x="3" y="80"/>
                  </a:cubicBezTo>
                  <a:cubicBezTo>
                    <a:pt x="6" y="83"/>
                    <a:pt x="28" y="65"/>
                    <a:pt x="53" y="41"/>
                  </a:cubicBezTo>
                  <a:cubicBezTo>
                    <a:pt x="66" y="28"/>
                    <a:pt x="76" y="15"/>
                    <a:pt x="84" y="6"/>
                  </a:cubicBezTo>
                  <a:cubicBezTo>
                    <a:pt x="82" y="6"/>
                    <a:pt x="81" y="5"/>
                    <a:pt x="80"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5" name="Freeform 7"/>
            <p:cNvSpPr>
              <a:spLocks/>
            </p:cNvSpPr>
            <p:nvPr/>
          </p:nvSpPr>
          <p:spPr bwMode="auto">
            <a:xfrm>
              <a:off x="6873875" y="4508500"/>
              <a:ext cx="303213" cy="69850"/>
            </a:xfrm>
            <a:custGeom>
              <a:avLst/>
              <a:gdLst/>
              <a:ahLst/>
              <a:cxnLst>
                <a:cxn ang="0">
                  <a:pos x="1" y="5"/>
                </a:cxn>
                <a:cxn ang="0">
                  <a:pos x="0" y="9"/>
                </a:cxn>
                <a:cxn ang="0">
                  <a:pos x="45" y="19"/>
                </a:cxn>
                <a:cxn ang="0">
                  <a:pos x="108" y="21"/>
                </a:cxn>
                <a:cxn ang="0">
                  <a:pos x="47" y="5"/>
                </a:cxn>
                <a:cxn ang="0">
                  <a:pos x="1" y="0"/>
                </a:cxn>
                <a:cxn ang="0">
                  <a:pos x="1" y="5"/>
                </a:cxn>
              </a:cxnLst>
              <a:rect l="0" t="0" r="r" b="b"/>
              <a:pathLst>
                <a:path w="109" h="25">
                  <a:moveTo>
                    <a:pt x="1" y="5"/>
                  </a:moveTo>
                  <a:cubicBezTo>
                    <a:pt x="1" y="6"/>
                    <a:pt x="1" y="8"/>
                    <a:pt x="0" y="9"/>
                  </a:cubicBezTo>
                  <a:cubicBezTo>
                    <a:pt x="11" y="13"/>
                    <a:pt x="27" y="16"/>
                    <a:pt x="45" y="19"/>
                  </a:cubicBezTo>
                  <a:cubicBezTo>
                    <a:pt x="79" y="24"/>
                    <a:pt x="108" y="25"/>
                    <a:pt x="108" y="21"/>
                  </a:cubicBezTo>
                  <a:cubicBezTo>
                    <a:pt x="109" y="17"/>
                    <a:pt x="82" y="10"/>
                    <a:pt x="47" y="5"/>
                  </a:cubicBezTo>
                  <a:cubicBezTo>
                    <a:pt x="29" y="2"/>
                    <a:pt x="13" y="0"/>
                    <a:pt x="1" y="0"/>
                  </a:cubicBezTo>
                  <a:cubicBezTo>
                    <a:pt x="2" y="2"/>
                    <a:pt x="2" y="3"/>
                    <a:pt x="1"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6" name="Freeform 8"/>
            <p:cNvSpPr>
              <a:spLocks/>
            </p:cNvSpPr>
            <p:nvPr/>
          </p:nvSpPr>
          <p:spPr bwMode="auto">
            <a:xfrm>
              <a:off x="6770688" y="4876800"/>
              <a:ext cx="114300" cy="266700"/>
            </a:xfrm>
            <a:custGeom>
              <a:avLst/>
              <a:gdLst/>
              <a:ahLst/>
              <a:cxnLst>
                <a:cxn ang="0">
                  <a:pos x="67" y="159"/>
                </a:cxn>
                <a:cxn ang="0">
                  <a:pos x="60" y="159"/>
                </a:cxn>
                <a:cxn ang="0">
                  <a:pos x="57" y="0"/>
                </a:cxn>
                <a:cxn ang="0">
                  <a:pos x="16" y="0"/>
                </a:cxn>
                <a:cxn ang="0">
                  <a:pos x="13" y="159"/>
                </a:cxn>
                <a:cxn ang="0">
                  <a:pos x="6" y="159"/>
                </a:cxn>
                <a:cxn ang="0">
                  <a:pos x="0" y="168"/>
                </a:cxn>
                <a:cxn ang="0">
                  <a:pos x="72" y="168"/>
                </a:cxn>
                <a:cxn ang="0">
                  <a:pos x="67" y="159"/>
                </a:cxn>
              </a:cxnLst>
              <a:rect l="0" t="0" r="r" b="b"/>
              <a:pathLst>
                <a:path w="72" h="168">
                  <a:moveTo>
                    <a:pt x="67" y="159"/>
                  </a:moveTo>
                  <a:lnTo>
                    <a:pt x="60" y="159"/>
                  </a:lnTo>
                  <a:lnTo>
                    <a:pt x="57" y="0"/>
                  </a:lnTo>
                  <a:lnTo>
                    <a:pt x="16" y="0"/>
                  </a:lnTo>
                  <a:lnTo>
                    <a:pt x="13" y="159"/>
                  </a:lnTo>
                  <a:lnTo>
                    <a:pt x="6" y="159"/>
                  </a:lnTo>
                  <a:lnTo>
                    <a:pt x="0" y="168"/>
                  </a:lnTo>
                  <a:lnTo>
                    <a:pt x="72" y="168"/>
                  </a:lnTo>
                  <a:lnTo>
                    <a:pt x="67" y="15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7" name="Freeform 9"/>
            <p:cNvSpPr>
              <a:spLocks/>
            </p:cNvSpPr>
            <p:nvPr/>
          </p:nvSpPr>
          <p:spPr bwMode="auto">
            <a:xfrm>
              <a:off x="6799263" y="4559300"/>
              <a:ext cx="58738" cy="277813"/>
            </a:xfrm>
            <a:custGeom>
              <a:avLst/>
              <a:gdLst/>
              <a:ahLst/>
              <a:cxnLst>
                <a:cxn ang="0">
                  <a:pos x="21" y="100"/>
                </a:cxn>
                <a:cxn ang="0">
                  <a:pos x="16" y="0"/>
                </a:cxn>
                <a:cxn ang="0">
                  <a:pos x="10" y="1"/>
                </a:cxn>
                <a:cxn ang="0">
                  <a:pos x="5" y="0"/>
                </a:cxn>
                <a:cxn ang="0">
                  <a:pos x="0" y="100"/>
                </a:cxn>
                <a:cxn ang="0">
                  <a:pos x="21" y="100"/>
                </a:cxn>
              </a:cxnLst>
              <a:rect l="0" t="0" r="r" b="b"/>
              <a:pathLst>
                <a:path w="21" h="100">
                  <a:moveTo>
                    <a:pt x="21" y="100"/>
                  </a:moveTo>
                  <a:cubicBezTo>
                    <a:pt x="16" y="0"/>
                    <a:pt x="16" y="0"/>
                    <a:pt x="16" y="0"/>
                  </a:cubicBezTo>
                  <a:cubicBezTo>
                    <a:pt x="14" y="1"/>
                    <a:pt x="12" y="1"/>
                    <a:pt x="10" y="1"/>
                  </a:cubicBezTo>
                  <a:cubicBezTo>
                    <a:pt x="8" y="1"/>
                    <a:pt x="7" y="1"/>
                    <a:pt x="5" y="0"/>
                  </a:cubicBezTo>
                  <a:cubicBezTo>
                    <a:pt x="0" y="100"/>
                    <a:pt x="0" y="100"/>
                    <a:pt x="0" y="100"/>
                  </a:cubicBezTo>
                  <a:lnTo>
                    <a:pt x="21"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8" name="Freeform 10"/>
            <p:cNvSpPr>
              <a:spLocks/>
            </p:cNvSpPr>
            <p:nvPr/>
          </p:nvSpPr>
          <p:spPr bwMode="auto">
            <a:xfrm>
              <a:off x="6796088" y="4845050"/>
              <a:ext cx="65088" cy="22225"/>
            </a:xfrm>
            <a:custGeom>
              <a:avLst/>
              <a:gdLst/>
              <a:ahLst/>
              <a:cxnLst>
                <a:cxn ang="0">
                  <a:pos x="41" y="14"/>
                </a:cxn>
                <a:cxn ang="0">
                  <a:pos x="39" y="0"/>
                </a:cxn>
                <a:cxn ang="0">
                  <a:pos x="2" y="0"/>
                </a:cxn>
                <a:cxn ang="0">
                  <a:pos x="0" y="14"/>
                </a:cxn>
                <a:cxn ang="0">
                  <a:pos x="41" y="14"/>
                </a:cxn>
              </a:cxnLst>
              <a:rect l="0" t="0" r="r" b="b"/>
              <a:pathLst>
                <a:path w="41" h="14">
                  <a:moveTo>
                    <a:pt x="41" y="14"/>
                  </a:moveTo>
                  <a:lnTo>
                    <a:pt x="39" y="0"/>
                  </a:lnTo>
                  <a:lnTo>
                    <a:pt x="2" y="0"/>
                  </a:lnTo>
                  <a:lnTo>
                    <a:pt x="0" y="14"/>
                  </a:lnTo>
                  <a:lnTo>
                    <a:pt x="41"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1"/>
            <p:cNvSpPr>
              <a:spLocks noEditPoints="1"/>
            </p:cNvSpPr>
            <p:nvPr/>
          </p:nvSpPr>
          <p:spPr bwMode="auto">
            <a:xfrm>
              <a:off x="6791325" y="4478338"/>
              <a:ext cx="74613" cy="74613"/>
            </a:xfrm>
            <a:custGeom>
              <a:avLst/>
              <a:gdLst/>
              <a:ahLst/>
              <a:cxnLst>
                <a:cxn ang="0">
                  <a:pos x="13" y="0"/>
                </a:cxn>
                <a:cxn ang="0">
                  <a:pos x="0" y="13"/>
                </a:cxn>
                <a:cxn ang="0">
                  <a:pos x="13" y="27"/>
                </a:cxn>
                <a:cxn ang="0">
                  <a:pos x="27" y="13"/>
                </a:cxn>
                <a:cxn ang="0">
                  <a:pos x="13" y="0"/>
                </a:cxn>
                <a:cxn ang="0">
                  <a:pos x="8" y="12"/>
                </a:cxn>
                <a:cxn ang="0">
                  <a:pos x="5" y="8"/>
                </a:cxn>
                <a:cxn ang="0">
                  <a:pos x="8" y="5"/>
                </a:cxn>
                <a:cxn ang="0">
                  <a:pos x="12" y="8"/>
                </a:cxn>
                <a:cxn ang="0">
                  <a:pos x="8" y="12"/>
                </a:cxn>
              </a:cxnLst>
              <a:rect l="0" t="0" r="r" b="b"/>
              <a:pathLst>
                <a:path w="27" h="27">
                  <a:moveTo>
                    <a:pt x="13" y="0"/>
                  </a:moveTo>
                  <a:cubicBezTo>
                    <a:pt x="6" y="0"/>
                    <a:pt x="0" y="6"/>
                    <a:pt x="0" y="13"/>
                  </a:cubicBezTo>
                  <a:cubicBezTo>
                    <a:pt x="0" y="21"/>
                    <a:pt x="6" y="27"/>
                    <a:pt x="13" y="27"/>
                  </a:cubicBezTo>
                  <a:cubicBezTo>
                    <a:pt x="21" y="27"/>
                    <a:pt x="27" y="21"/>
                    <a:pt x="27" y="13"/>
                  </a:cubicBezTo>
                  <a:cubicBezTo>
                    <a:pt x="27" y="6"/>
                    <a:pt x="21" y="0"/>
                    <a:pt x="13" y="0"/>
                  </a:cubicBezTo>
                  <a:close/>
                  <a:moveTo>
                    <a:pt x="8" y="12"/>
                  </a:moveTo>
                  <a:cubicBezTo>
                    <a:pt x="6" y="12"/>
                    <a:pt x="5" y="10"/>
                    <a:pt x="5" y="8"/>
                  </a:cubicBezTo>
                  <a:cubicBezTo>
                    <a:pt x="5" y="6"/>
                    <a:pt x="6" y="5"/>
                    <a:pt x="8" y="5"/>
                  </a:cubicBezTo>
                  <a:cubicBezTo>
                    <a:pt x="11" y="5"/>
                    <a:pt x="12" y="6"/>
                    <a:pt x="12" y="8"/>
                  </a:cubicBezTo>
                  <a:cubicBezTo>
                    <a:pt x="12" y="10"/>
                    <a:pt x="11" y="12"/>
                    <a:pt x="8"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0" name="Freeform 12"/>
            <p:cNvSpPr>
              <a:spLocks/>
            </p:cNvSpPr>
            <p:nvPr/>
          </p:nvSpPr>
          <p:spPr bwMode="auto">
            <a:xfrm>
              <a:off x="6226175" y="4686300"/>
              <a:ext cx="47625" cy="112713"/>
            </a:xfrm>
            <a:custGeom>
              <a:avLst/>
              <a:gdLst/>
              <a:ahLst/>
              <a:cxnLst>
                <a:cxn ang="0">
                  <a:pos x="16" y="39"/>
                </a:cxn>
                <a:cxn ang="0">
                  <a:pos x="17" y="39"/>
                </a:cxn>
                <a:cxn ang="0">
                  <a:pos x="12" y="22"/>
                </a:cxn>
                <a:cxn ang="0">
                  <a:pos x="1" y="0"/>
                </a:cxn>
                <a:cxn ang="0">
                  <a:pos x="7" y="24"/>
                </a:cxn>
                <a:cxn ang="0">
                  <a:pos x="14" y="40"/>
                </a:cxn>
                <a:cxn ang="0">
                  <a:pos x="16" y="39"/>
                </a:cxn>
              </a:cxnLst>
              <a:rect l="0" t="0" r="r" b="b"/>
              <a:pathLst>
                <a:path w="17" h="40">
                  <a:moveTo>
                    <a:pt x="16" y="39"/>
                  </a:moveTo>
                  <a:cubicBezTo>
                    <a:pt x="16" y="39"/>
                    <a:pt x="17" y="39"/>
                    <a:pt x="17" y="39"/>
                  </a:cubicBezTo>
                  <a:cubicBezTo>
                    <a:pt x="16" y="34"/>
                    <a:pt x="15" y="28"/>
                    <a:pt x="12" y="22"/>
                  </a:cubicBezTo>
                  <a:cubicBezTo>
                    <a:pt x="8" y="10"/>
                    <a:pt x="3" y="0"/>
                    <a:pt x="1" y="0"/>
                  </a:cubicBezTo>
                  <a:cubicBezTo>
                    <a:pt x="0" y="1"/>
                    <a:pt x="3" y="11"/>
                    <a:pt x="7" y="24"/>
                  </a:cubicBezTo>
                  <a:cubicBezTo>
                    <a:pt x="9" y="30"/>
                    <a:pt x="12" y="36"/>
                    <a:pt x="14" y="40"/>
                  </a:cubicBezTo>
                  <a:cubicBezTo>
                    <a:pt x="14" y="39"/>
                    <a:pt x="15" y="39"/>
                    <a:pt x="16"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Freeform 13"/>
            <p:cNvSpPr>
              <a:spLocks/>
            </p:cNvSpPr>
            <p:nvPr/>
          </p:nvSpPr>
          <p:spPr bwMode="auto">
            <a:xfrm>
              <a:off x="6178550" y="4818063"/>
              <a:ext cx="85725" cy="88900"/>
            </a:xfrm>
            <a:custGeom>
              <a:avLst/>
              <a:gdLst/>
              <a:ahLst/>
              <a:cxnLst>
                <a:cxn ang="0">
                  <a:pos x="30" y="2"/>
                </a:cxn>
                <a:cxn ang="0">
                  <a:pos x="29" y="0"/>
                </a:cxn>
                <a:cxn ang="0">
                  <a:pos x="16" y="12"/>
                </a:cxn>
                <a:cxn ang="0">
                  <a:pos x="1" y="31"/>
                </a:cxn>
                <a:cxn ang="0">
                  <a:pos x="20" y="16"/>
                </a:cxn>
                <a:cxn ang="0">
                  <a:pos x="31" y="3"/>
                </a:cxn>
                <a:cxn ang="0">
                  <a:pos x="30" y="2"/>
                </a:cxn>
              </a:cxnLst>
              <a:rect l="0" t="0" r="r" b="b"/>
              <a:pathLst>
                <a:path w="31" h="32">
                  <a:moveTo>
                    <a:pt x="30" y="2"/>
                  </a:moveTo>
                  <a:cubicBezTo>
                    <a:pt x="29" y="2"/>
                    <a:pt x="29" y="1"/>
                    <a:pt x="29" y="0"/>
                  </a:cubicBezTo>
                  <a:cubicBezTo>
                    <a:pt x="25" y="3"/>
                    <a:pt x="21" y="7"/>
                    <a:pt x="16" y="12"/>
                  </a:cubicBezTo>
                  <a:cubicBezTo>
                    <a:pt x="7" y="22"/>
                    <a:pt x="0" y="30"/>
                    <a:pt x="1" y="31"/>
                  </a:cubicBezTo>
                  <a:cubicBezTo>
                    <a:pt x="2" y="32"/>
                    <a:pt x="10" y="25"/>
                    <a:pt x="20" y="16"/>
                  </a:cubicBezTo>
                  <a:cubicBezTo>
                    <a:pt x="25" y="11"/>
                    <a:pt x="29" y="6"/>
                    <a:pt x="31" y="3"/>
                  </a:cubicBezTo>
                  <a:cubicBezTo>
                    <a:pt x="31" y="3"/>
                    <a:pt x="30" y="2"/>
                    <a:pt x="30"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Freeform 14"/>
            <p:cNvSpPr>
              <a:spLocks/>
            </p:cNvSpPr>
            <p:nvPr/>
          </p:nvSpPr>
          <p:spPr bwMode="auto">
            <a:xfrm>
              <a:off x="6292850" y="4810125"/>
              <a:ext cx="117475" cy="23813"/>
            </a:xfrm>
            <a:custGeom>
              <a:avLst/>
              <a:gdLst/>
              <a:ahLst/>
              <a:cxnLst>
                <a:cxn ang="0">
                  <a:pos x="1" y="2"/>
                </a:cxn>
                <a:cxn ang="0">
                  <a:pos x="0" y="3"/>
                </a:cxn>
                <a:cxn ang="0">
                  <a:pos x="18" y="7"/>
                </a:cxn>
                <a:cxn ang="0">
                  <a:pos x="41" y="8"/>
                </a:cxn>
                <a:cxn ang="0">
                  <a:pos x="18" y="2"/>
                </a:cxn>
                <a:cxn ang="0">
                  <a:pos x="1" y="0"/>
                </a:cxn>
                <a:cxn ang="0">
                  <a:pos x="1" y="2"/>
                </a:cxn>
              </a:cxnLst>
              <a:rect l="0" t="0" r="r" b="b"/>
              <a:pathLst>
                <a:path w="42" h="9">
                  <a:moveTo>
                    <a:pt x="1" y="2"/>
                  </a:moveTo>
                  <a:cubicBezTo>
                    <a:pt x="1" y="2"/>
                    <a:pt x="1" y="3"/>
                    <a:pt x="0" y="3"/>
                  </a:cubicBezTo>
                  <a:cubicBezTo>
                    <a:pt x="5" y="5"/>
                    <a:pt x="11" y="6"/>
                    <a:pt x="18" y="7"/>
                  </a:cubicBezTo>
                  <a:cubicBezTo>
                    <a:pt x="31" y="9"/>
                    <a:pt x="41" y="9"/>
                    <a:pt x="41" y="8"/>
                  </a:cubicBezTo>
                  <a:cubicBezTo>
                    <a:pt x="42" y="6"/>
                    <a:pt x="31" y="4"/>
                    <a:pt x="18" y="2"/>
                  </a:cubicBezTo>
                  <a:cubicBezTo>
                    <a:pt x="11" y="1"/>
                    <a:pt x="5" y="0"/>
                    <a:pt x="1" y="0"/>
                  </a:cubicBezTo>
                  <a:cubicBezTo>
                    <a:pt x="1" y="0"/>
                    <a:pt x="1" y="1"/>
                    <a:pt x="1"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15"/>
            <p:cNvSpPr>
              <a:spLocks/>
            </p:cNvSpPr>
            <p:nvPr/>
          </p:nvSpPr>
          <p:spPr bwMode="auto">
            <a:xfrm>
              <a:off x="6253163" y="4948238"/>
              <a:ext cx="46038" cy="100013"/>
            </a:xfrm>
            <a:custGeom>
              <a:avLst/>
              <a:gdLst/>
              <a:ahLst/>
              <a:cxnLst>
                <a:cxn ang="0">
                  <a:pos x="27" y="60"/>
                </a:cxn>
                <a:cxn ang="0">
                  <a:pos x="23" y="60"/>
                </a:cxn>
                <a:cxn ang="0">
                  <a:pos x="22" y="0"/>
                </a:cxn>
                <a:cxn ang="0">
                  <a:pos x="7" y="0"/>
                </a:cxn>
                <a:cxn ang="0">
                  <a:pos x="6" y="60"/>
                </a:cxn>
                <a:cxn ang="0">
                  <a:pos x="2" y="60"/>
                </a:cxn>
                <a:cxn ang="0">
                  <a:pos x="0" y="63"/>
                </a:cxn>
                <a:cxn ang="0">
                  <a:pos x="29" y="63"/>
                </a:cxn>
                <a:cxn ang="0">
                  <a:pos x="27" y="60"/>
                </a:cxn>
              </a:cxnLst>
              <a:rect l="0" t="0" r="r" b="b"/>
              <a:pathLst>
                <a:path w="29" h="63">
                  <a:moveTo>
                    <a:pt x="27" y="60"/>
                  </a:moveTo>
                  <a:lnTo>
                    <a:pt x="23" y="60"/>
                  </a:lnTo>
                  <a:lnTo>
                    <a:pt x="22" y="0"/>
                  </a:lnTo>
                  <a:lnTo>
                    <a:pt x="7" y="0"/>
                  </a:lnTo>
                  <a:lnTo>
                    <a:pt x="6" y="60"/>
                  </a:lnTo>
                  <a:lnTo>
                    <a:pt x="2" y="60"/>
                  </a:lnTo>
                  <a:lnTo>
                    <a:pt x="0" y="63"/>
                  </a:lnTo>
                  <a:lnTo>
                    <a:pt x="29" y="63"/>
                  </a:lnTo>
                  <a:lnTo>
                    <a:pt x="27"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4" name="Freeform 16"/>
            <p:cNvSpPr>
              <a:spLocks/>
            </p:cNvSpPr>
            <p:nvPr/>
          </p:nvSpPr>
          <p:spPr bwMode="auto">
            <a:xfrm>
              <a:off x="6264275" y="4829175"/>
              <a:ext cx="23813" cy="106363"/>
            </a:xfrm>
            <a:custGeom>
              <a:avLst/>
              <a:gdLst/>
              <a:ahLst/>
              <a:cxnLst>
                <a:cxn ang="0">
                  <a:pos x="8" y="38"/>
                </a:cxn>
                <a:cxn ang="0">
                  <a:pos x="6" y="0"/>
                </a:cxn>
                <a:cxn ang="0">
                  <a:pos x="4" y="0"/>
                </a:cxn>
                <a:cxn ang="0">
                  <a:pos x="2" y="0"/>
                </a:cxn>
                <a:cxn ang="0">
                  <a:pos x="0" y="38"/>
                </a:cxn>
                <a:cxn ang="0">
                  <a:pos x="8" y="38"/>
                </a:cxn>
              </a:cxnLst>
              <a:rect l="0" t="0" r="r" b="b"/>
              <a:pathLst>
                <a:path w="8" h="38">
                  <a:moveTo>
                    <a:pt x="8" y="38"/>
                  </a:moveTo>
                  <a:cubicBezTo>
                    <a:pt x="6" y="0"/>
                    <a:pt x="6" y="0"/>
                    <a:pt x="6" y="0"/>
                  </a:cubicBezTo>
                  <a:cubicBezTo>
                    <a:pt x="6" y="0"/>
                    <a:pt x="5" y="0"/>
                    <a:pt x="4" y="0"/>
                  </a:cubicBezTo>
                  <a:cubicBezTo>
                    <a:pt x="3" y="0"/>
                    <a:pt x="3" y="0"/>
                    <a:pt x="2" y="0"/>
                  </a:cubicBezTo>
                  <a:cubicBezTo>
                    <a:pt x="0" y="38"/>
                    <a:pt x="0" y="38"/>
                    <a:pt x="0" y="38"/>
                  </a:cubicBezTo>
                  <a:lnTo>
                    <a:pt x="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5" name="Rectangle 17"/>
            <p:cNvSpPr>
              <a:spLocks noChangeArrowheads="1"/>
            </p:cNvSpPr>
            <p:nvPr/>
          </p:nvSpPr>
          <p:spPr bwMode="auto">
            <a:xfrm>
              <a:off x="6264275" y="4937125"/>
              <a:ext cx="23813" cy="9525"/>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6" name="Freeform 18"/>
            <p:cNvSpPr>
              <a:spLocks noEditPoints="1"/>
            </p:cNvSpPr>
            <p:nvPr/>
          </p:nvSpPr>
          <p:spPr bwMode="auto">
            <a:xfrm>
              <a:off x="6262688" y="4799013"/>
              <a:ext cx="26988" cy="26988"/>
            </a:xfrm>
            <a:custGeom>
              <a:avLst/>
              <a:gdLst/>
              <a:ahLst/>
              <a:cxnLst>
                <a:cxn ang="0">
                  <a:pos x="5" y="0"/>
                </a:cxn>
                <a:cxn ang="0">
                  <a:pos x="0" y="5"/>
                </a:cxn>
                <a:cxn ang="0">
                  <a:pos x="5" y="10"/>
                </a:cxn>
                <a:cxn ang="0">
                  <a:pos x="10" y="5"/>
                </a:cxn>
                <a:cxn ang="0">
                  <a:pos x="5" y="0"/>
                </a:cxn>
                <a:cxn ang="0">
                  <a:pos x="3" y="4"/>
                </a:cxn>
                <a:cxn ang="0">
                  <a:pos x="2" y="3"/>
                </a:cxn>
                <a:cxn ang="0">
                  <a:pos x="3" y="1"/>
                </a:cxn>
                <a:cxn ang="0">
                  <a:pos x="5" y="3"/>
                </a:cxn>
                <a:cxn ang="0">
                  <a:pos x="3" y="4"/>
                </a:cxn>
              </a:cxnLst>
              <a:rect l="0" t="0" r="r" b="b"/>
              <a:pathLst>
                <a:path w="10" h="10">
                  <a:moveTo>
                    <a:pt x="5" y="0"/>
                  </a:moveTo>
                  <a:cubicBezTo>
                    <a:pt x="2" y="0"/>
                    <a:pt x="0" y="2"/>
                    <a:pt x="0" y="5"/>
                  </a:cubicBezTo>
                  <a:cubicBezTo>
                    <a:pt x="0" y="8"/>
                    <a:pt x="2" y="10"/>
                    <a:pt x="5" y="10"/>
                  </a:cubicBezTo>
                  <a:cubicBezTo>
                    <a:pt x="8" y="10"/>
                    <a:pt x="10" y="8"/>
                    <a:pt x="10" y="5"/>
                  </a:cubicBezTo>
                  <a:cubicBezTo>
                    <a:pt x="10" y="2"/>
                    <a:pt x="8" y="0"/>
                    <a:pt x="5" y="0"/>
                  </a:cubicBezTo>
                  <a:close/>
                  <a:moveTo>
                    <a:pt x="3" y="4"/>
                  </a:moveTo>
                  <a:cubicBezTo>
                    <a:pt x="2" y="4"/>
                    <a:pt x="2" y="4"/>
                    <a:pt x="2" y="3"/>
                  </a:cubicBezTo>
                  <a:cubicBezTo>
                    <a:pt x="2" y="2"/>
                    <a:pt x="2" y="1"/>
                    <a:pt x="3" y="1"/>
                  </a:cubicBezTo>
                  <a:cubicBezTo>
                    <a:pt x="4" y="1"/>
                    <a:pt x="5" y="2"/>
                    <a:pt x="5" y="3"/>
                  </a:cubicBezTo>
                  <a:cubicBezTo>
                    <a:pt x="5" y="4"/>
                    <a:pt x="4" y="4"/>
                    <a:pt x="3"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7" name="Freeform 19"/>
            <p:cNvSpPr>
              <a:spLocks/>
            </p:cNvSpPr>
            <p:nvPr/>
          </p:nvSpPr>
          <p:spPr bwMode="auto">
            <a:xfrm>
              <a:off x="6503988" y="4948238"/>
              <a:ext cx="55563" cy="136525"/>
            </a:xfrm>
            <a:custGeom>
              <a:avLst/>
              <a:gdLst/>
              <a:ahLst/>
              <a:cxnLst>
                <a:cxn ang="0">
                  <a:pos x="4" y="0"/>
                </a:cxn>
                <a:cxn ang="0">
                  <a:pos x="0" y="86"/>
                </a:cxn>
                <a:cxn ang="0">
                  <a:pos x="35" y="86"/>
                </a:cxn>
                <a:cxn ang="0">
                  <a:pos x="32" y="0"/>
                </a:cxn>
                <a:cxn ang="0">
                  <a:pos x="4" y="0"/>
                </a:cxn>
              </a:cxnLst>
              <a:rect l="0" t="0" r="r" b="b"/>
              <a:pathLst>
                <a:path w="35" h="86">
                  <a:moveTo>
                    <a:pt x="4" y="0"/>
                  </a:moveTo>
                  <a:lnTo>
                    <a:pt x="0" y="86"/>
                  </a:lnTo>
                  <a:lnTo>
                    <a:pt x="35" y="86"/>
                  </a:lnTo>
                  <a:lnTo>
                    <a:pt x="32" y="0"/>
                  </a:lnTo>
                  <a:lnTo>
                    <a:pt x="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8" name="Freeform 21"/>
            <p:cNvSpPr>
              <a:spLocks/>
            </p:cNvSpPr>
            <p:nvPr/>
          </p:nvSpPr>
          <p:spPr bwMode="auto">
            <a:xfrm>
              <a:off x="6510338" y="4718050"/>
              <a:ext cx="44450" cy="203200"/>
            </a:xfrm>
            <a:custGeom>
              <a:avLst/>
              <a:gdLst/>
              <a:ahLst/>
              <a:cxnLst>
                <a:cxn ang="0">
                  <a:pos x="16" y="73"/>
                </a:cxn>
                <a:cxn ang="0">
                  <a:pos x="12" y="0"/>
                </a:cxn>
                <a:cxn ang="0">
                  <a:pos x="8" y="1"/>
                </a:cxn>
                <a:cxn ang="0">
                  <a:pos x="4" y="0"/>
                </a:cxn>
                <a:cxn ang="0">
                  <a:pos x="0" y="73"/>
                </a:cxn>
                <a:cxn ang="0">
                  <a:pos x="16" y="73"/>
                </a:cxn>
              </a:cxnLst>
              <a:rect l="0" t="0" r="r" b="b"/>
              <a:pathLst>
                <a:path w="16" h="73">
                  <a:moveTo>
                    <a:pt x="16" y="73"/>
                  </a:moveTo>
                  <a:cubicBezTo>
                    <a:pt x="12" y="0"/>
                    <a:pt x="12" y="0"/>
                    <a:pt x="12" y="0"/>
                  </a:cubicBezTo>
                  <a:cubicBezTo>
                    <a:pt x="11" y="1"/>
                    <a:pt x="9" y="1"/>
                    <a:pt x="8" y="1"/>
                  </a:cubicBezTo>
                  <a:cubicBezTo>
                    <a:pt x="6" y="1"/>
                    <a:pt x="5" y="1"/>
                    <a:pt x="4" y="0"/>
                  </a:cubicBezTo>
                  <a:cubicBezTo>
                    <a:pt x="0" y="73"/>
                    <a:pt x="0" y="73"/>
                    <a:pt x="0" y="73"/>
                  </a:cubicBezTo>
                  <a:lnTo>
                    <a:pt x="16" y="7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9" name="Rectangle 22"/>
            <p:cNvSpPr>
              <a:spLocks noChangeArrowheads="1"/>
            </p:cNvSpPr>
            <p:nvPr/>
          </p:nvSpPr>
          <p:spPr bwMode="auto">
            <a:xfrm>
              <a:off x="6510338" y="4926013"/>
              <a:ext cx="44450" cy="17463"/>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0" name="Freeform 23"/>
            <p:cNvSpPr>
              <a:spLocks noEditPoints="1"/>
            </p:cNvSpPr>
            <p:nvPr/>
          </p:nvSpPr>
          <p:spPr bwMode="auto">
            <a:xfrm>
              <a:off x="6503988" y="4659313"/>
              <a:ext cx="55563" cy="55563"/>
            </a:xfrm>
            <a:custGeom>
              <a:avLst/>
              <a:gdLst/>
              <a:ahLst/>
              <a:cxnLst>
                <a:cxn ang="0">
                  <a:pos x="10" y="0"/>
                </a:cxn>
                <a:cxn ang="0">
                  <a:pos x="0" y="10"/>
                </a:cxn>
                <a:cxn ang="0">
                  <a:pos x="10" y="20"/>
                </a:cxn>
                <a:cxn ang="0">
                  <a:pos x="20" y="10"/>
                </a:cxn>
                <a:cxn ang="0">
                  <a:pos x="10" y="0"/>
                </a:cxn>
                <a:cxn ang="0">
                  <a:pos x="6" y="9"/>
                </a:cxn>
                <a:cxn ang="0">
                  <a:pos x="4" y="6"/>
                </a:cxn>
                <a:cxn ang="0">
                  <a:pos x="6" y="3"/>
                </a:cxn>
                <a:cxn ang="0">
                  <a:pos x="9" y="6"/>
                </a:cxn>
                <a:cxn ang="0">
                  <a:pos x="6" y="9"/>
                </a:cxn>
              </a:cxnLst>
              <a:rect l="0" t="0" r="r" b="b"/>
              <a:pathLst>
                <a:path w="20" h="20">
                  <a:moveTo>
                    <a:pt x="10" y="0"/>
                  </a:moveTo>
                  <a:cubicBezTo>
                    <a:pt x="5" y="0"/>
                    <a:pt x="0" y="4"/>
                    <a:pt x="0" y="10"/>
                  </a:cubicBezTo>
                  <a:cubicBezTo>
                    <a:pt x="0" y="15"/>
                    <a:pt x="5" y="20"/>
                    <a:pt x="10" y="20"/>
                  </a:cubicBezTo>
                  <a:cubicBezTo>
                    <a:pt x="15" y="20"/>
                    <a:pt x="20" y="15"/>
                    <a:pt x="20" y="10"/>
                  </a:cubicBezTo>
                  <a:cubicBezTo>
                    <a:pt x="20" y="4"/>
                    <a:pt x="15" y="0"/>
                    <a:pt x="10" y="0"/>
                  </a:cubicBezTo>
                  <a:close/>
                  <a:moveTo>
                    <a:pt x="6" y="9"/>
                  </a:moveTo>
                  <a:cubicBezTo>
                    <a:pt x="5" y="9"/>
                    <a:pt x="4" y="7"/>
                    <a:pt x="4" y="6"/>
                  </a:cubicBezTo>
                  <a:cubicBezTo>
                    <a:pt x="4" y="4"/>
                    <a:pt x="5" y="3"/>
                    <a:pt x="6" y="3"/>
                  </a:cubicBezTo>
                  <a:cubicBezTo>
                    <a:pt x="8" y="3"/>
                    <a:pt x="9" y="4"/>
                    <a:pt x="9" y="6"/>
                  </a:cubicBezTo>
                  <a:cubicBezTo>
                    <a:pt x="9" y="7"/>
                    <a:pt x="8" y="9"/>
                    <a:pt x="6"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1" name="Freeform 24"/>
            <p:cNvSpPr>
              <a:spLocks/>
            </p:cNvSpPr>
            <p:nvPr/>
          </p:nvSpPr>
          <p:spPr bwMode="auto">
            <a:xfrm>
              <a:off x="6526213" y="4433888"/>
              <a:ext cx="47625" cy="219075"/>
            </a:xfrm>
            <a:custGeom>
              <a:avLst/>
              <a:gdLst/>
              <a:ahLst/>
              <a:cxnLst>
                <a:cxn ang="0">
                  <a:pos x="4" y="78"/>
                </a:cxn>
                <a:cxn ang="0">
                  <a:pos x="7" y="79"/>
                </a:cxn>
                <a:cxn ang="0">
                  <a:pos x="13" y="46"/>
                </a:cxn>
                <a:cxn ang="0">
                  <a:pos x="14" y="0"/>
                </a:cxn>
                <a:cxn ang="0">
                  <a:pos x="3" y="45"/>
                </a:cxn>
                <a:cxn ang="0">
                  <a:pos x="0" y="78"/>
                </a:cxn>
                <a:cxn ang="0">
                  <a:pos x="4" y="78"/>
                </a:cxn>
              </a:cxnLst>
              <a:rect l="0" t="0" r="r" b="b"/>
              <a:pathLst>
                <a:path w="17" h="79">
                  <a:moveTo>
                    <a:pt x="4" y="78"/>
                  </a:moveTo>
                  <a:cubicBezTo>
                    <a:pt x="5" y="78"/>
                    <a:pt x="6" y="79"/>
                    <a:pt x="7" y="79"/>
                  </a:cubicBezTo>
                  <a:cubicBezTo>
                    <a:pt x="9" y="71"/>
                    <a:pt x="11" y="59"/>
                    <a:pt x="13" y="46"/>
                  </a:cubicBezTo>
                  <a:cubicBezTo>
                    <a:pt x="17" y="21"/>
                    <a:pt x="17" y="1"/>
                    <a:pt x="14" y="0"/>
                  </a:cubicBezTo>
                  <a:cubicBezTo>
                    <a:pt x="11" y="0"/>
                    <a:pt x="6" y="20"/>
                    <a:pt x="3" y="45"/>
                  </a:cubicBezTo>
                  <a:cubicBezTo>
                    <a:pt x="1" y="58"/>
                    <a:pt x="0" y="70"/>
                    <a:pt x="0" y="78"/>
                  </a:cubicBezTo>
                  <a:cubicBezTo>
                    <a:pt x="1" y="78"/>
                    <a:pt x="2" y="78"/>
                    <a:pt x="4" y="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2" name="Freeform 25"/>
            <p:cNvSpPr>
              <a:spLocks/>
            </p:cNvSpPr>
            <p:nvPr/>
          </p:nvSpPr>
          <p:spPr bwMode="auto">
            <a:xfrm>
              <a:off x="6284913" y="4686300"/>
              <a:ext cx="215900" cy="80963"/>
            </a:xfrm>
            <a:custGeom>
              <a:avLst/>
              <a:gdLst/>
              <a:ahLst/>
              <a:cxnLst>
                <a:cxn ang="0">
                  <a:pos x="76" y="3"/>
                </a:cxn>
                <a:cxn ang="0">
                  <a:pos x="76" y="0"/>
                </a:cxn>
                <a:cxn ang="0">
                  <a:pos x="43" y="8"/>
                </a:cxn>
                <a:cxn ang="0">
                  <a:pos x="1" y="26"/>
                </a:cxn>
                <a:cxn ang="0">
                  <a:pos x="46" y="18"/>
                </a:cxn>
                <a:cxn ang="0">
                  <a:pos x="78" y="6"/>
                </a:cxn>
                <a:cxn ang="0">
                  <a:pos x="76" y="3"/>
                </a:cxn>
              </a:cxnLst>
              <a:rect l="0" t="0" r="r" b="b"/>
              <a:pathLst>
                <a:path w="78" h="29">
                  <a:moveTo>
                    <a:pt x="76" y="3"/>
                  </a:moveTo>
                  <a:cubicBezTo>
                    <a:pt x="76" y="2"/>
                    <a:pt x="75" y="1"/>
                    <a:pt x="76" y="0"/>
                  </a:cubicBezTo>
                  <a:cubicBezTo>
                    <a:pt x="67" y="1"/>
                    <a:pt x="56" y="4"/>
                    <a:pt x="43" y="8"/>
                  </a:cubicBezTo>
                  <a:cubicBezTo>
                    <a:pt x="19" y="15"/>
                    <a:pt x="0" y="24"/>
                    <a:pt x="1" y="26"/>
                  </a:cubicBezTo>
                  <a:cubicBezTo>
                    <a:pt x="1" y="29"/>
                    <a:pt x="22" y="25"/>
                    <a:pt x="46" y="18"/>
                  </a:cubicBezTo>
                  <a:cubicBezTo>
                    <a:pt x="59" y="14"/>
                    <a:pt x="70" y="10"/>
                    <a:pt x="78" y="6"/>
                  </a:cubicBezTo>
                  <a:cubicBezTo>
                    <a:pt x="77" y="5"/>
                    <a:pt x="76" y="4"/>
                    <a:pt x="76" y="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3" name="Freeform 26"/>
            <p:cNvSpPr>
              <a:spLocks/>
            </p:cNvSpPr>
            <p:nvPr/>
          </p:nvSpPr>
          <p:spPr bwMode="auto">
            <a:xfrm>
              <a:off x="6557963" y="4697413"/>
              <a:ext cx="38100" cy="36513"/>
            </a:xfrm>
            <a:custGeom>
              <a:avLst/>
              <a:gdLst/>
              <a:ahLst/>
              <a:cxnLst>
                <a:cxn ang="0">
                  <a:pos x="14" y="6"/>
                </a:cxn>
                <a:cxn ang="0">
                  <a:pos x="4" y="0"/>
                </a:cxn>
                <a:cxn ang="0">
                  <a:pos x="2" y="3"/>
                </a:cxn>
                <a:cxn ang="0">
                  <a:pos x="0" y="5"/>
                </a:cxn>
                <a:cxn ang="0">
                  <a:pos x="9" y="13"/>
                </a:cxn>
                <a:cxn ang="0">
                  <a:pos x="14" y="6"/>
                </a:cxn>
              </a:cxnLst>
              <a:rect l="0" t="0" r="r" b="b"/>
              <a:pathLst>
                <a:path w="14" h="13">
                  <a:moveTo>
                    <a:pt x="14" y="6"/>
                  </a:moveTo>
                  <a:cubicBezTo>
                    <a:pt x="10" y="4"/>
                    <a:pt x="7" y="2"/>
                    <a:pt x="4" y="0"/>
                  </a:cubicBezTo>
                  <a:cubicBezTo>
                    <a:pt x="4" y="1"/>
                    <a:pt x="3" y="2"/>
                    <a:pt x="2" y="3"/>
                  </a:cubicBezTo>
                  <a:cubicBezTo>
                    <a:pt x="2" y="4"/>
                    <a:pt x="1" y="5"/>
                    <a:pt x="0" y="5"/>
                  </a:cubicBezTo>
                  <a:cubicBezTo>
                    <a:pt x="2" y="8"/>
                    <a:pt x="5" y="11"/>
                    <a:pt x="9" y="13"/>
                  </a:cubicBezTo>
                  <a:cubicBezTo>
                    <a:pt x="10" y="11"/>
                    <a:pt x="12" y="9"/>
                    <a:pt x="14"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27"/>
            <p:cNvSpPr>
              <a:spLocks/>
            </p:cNvSpPr>
            <p:nvPr/>
          </p:nvSpPr>
          <p:spPr bwMode="auto">
            <a:xfrm>
              <a:off x="6604000" y="4737100"/>
              <a:ext cx="139700" cy="107950"/>
            </a:xfrm>
            <a:custGeom>
              <a:avLst/>
              <a:gdLst/>
              <a:ahLst/>
              <a:cxnLst>
                <a:cxn ang="0">
                  <a:pos x="15" y="5"/>
                </a:cxn>
                <a:cxn ang="0">
                  <a:pos x="8" y="0"/>
                </a:cxn>
                <a:cxn ang="0">
                  <a:pos x="0" y="6"/>
                </a:cxn>
                <a:cxn ang="0">
                  <a:pos x="9" y="13"/>
                </a:cxn>
                <a:cxn ang="0">
                  <a:pos x="48" y="36"/>
                </a:cxn>
                <a:cxn ang="0">
                  <a:pos x="15" y="5"/>
                </a:cxn>
              </a:cxnLst>
              <a:rect l="0" t="0" r="r" b="b"/>
              <a:pathLst>
                <a:path w="50" h="39">
                  <a:moveTo>
                    <a:pt x="15" y="5"/>
                  </a:moveTo>
                  <a:cubicBezTo>
                    <a:pt x="13" y="3"/>
                    <a:pt x="11" y="2"/>
                    <a:pt x="8" y="0"/>
                  </a:cubicBezTo>
                  <a:cubicBezTo>
                    <a:pt x="5" y="2"/>
                    <a:pt x="3" y="5"/>
                    <a:pt x="0" y="6"/>
                  </a:cubicBezTo>
                  <a:cubicBezTo>
                    <a:pt x="3" y="8"/>
                    <a:pt x="6" y="11"/>
                    <a:pt x="9" y="13"/>
                  </a:cubicBezTo>
                  <a:cubicBezTo>
                    <a:pt x="29" y="28"/>
                    <a:pt x="47" y="39"/>
                    <a:pt x="48" y="36"/>
                  </a:cubicBezTo>
                  <a:cubicBezTo>
                    <a:pt x="50" y="34"/>
                    <a:pt x="35" y="20"/>
                    <a:pt x="15"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 name="文本框 2"/>
          <p:cNvSpPr txBox="1"/>
          <p:nvPr/>
        </p:nvSpPr>
        <p:spPr>
          <a:xfrm>
            <a:off x="131739" y="82438"/>
            <a:ext cx="3135567" cy="707886"/>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smtClean="0">
                <a:solidFill>
                  <a:schemeClr val="bg1"/>
                </a:solidFill>
                <a:latin typeface="宋体" panose="02010600030101010101" pitchFamily="2" charset="-122"/>
                <a:ea typeface="宋体" panose="02010600030101010101" pitchFamily="2" charset="-122"/>
              </a:rPr>
              <a:t>商业场景应用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b="1" spc="-300" dirty="0">
                <a:solidFill>
                  <a:schemeClr val="bg1"/>
                </a:solidFill>
                <a:latin typeface="宋体" panose="02010600030101010101" pitchFamily="2" charset="-122"/>
                <a:ea typeface="宋体" panose="02010600030101010101" pitchFamily="2" charset="-122"/>
              </a:rPr>
              <a:t>作品摘要</a:t>
            </a:r>
          </a:p>
          <a:p>
            <a:endParaRPr lang="zh-CN" altLang="en-US" sz="2000" b="1" spc="-300"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75881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7"/>
          <p:cNvSpPr>
            <a:spLocks/>
          </p:cNvSpPr>
          <p:nvPr/>
        </p:nvSpPr>
        <p:spPr bwMode="auto">
          <a:xfrm>
            <a:off x="8015288" y="4587875"/>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nvGrpSpPr>
          <p:cNvPr id="16" name="Group 51"/>
          <p:cNvGrpSpPr/>
          <p:nvPr/>
        </p:nvGrpSpPr>
        <p:grpSpPr>
          <a:xfrm>
            <a:off x="7177088" y="1990847"/>
            <a:ext cx="1676400" cy="2209800"/>
            <a:chOff x="6178550" y="4186238"/>
            <a:chExt cx="998538" cy="957262"/>
          </a:xfrm>
          <a:noFill/>
        </p:grpSpPr>
        <p:sp>
          <p:nvSpPr>
            <p:cNvPr id="53" name="Freeform 5"/>
            <p:cNvSpPr>
              <a:spLocks/>
            </p:cNvSpPr>
            <p:nvPr/>
          </p:nvSpPr>
          <p:spPr bwMode="auto">
            <a:xfrm>
              <a:off x="6692900" y="4186238"/>
              <a:ext cx="131763" cy="295275"/>
            </a:xfrm>
            <a:custGeom>
              <a:avLst/>
              <a:gdLst/>
              <a:ahLst/>
              <a:cxnLst>
                <a:cxn ang="0">
                  <a:pos x="42" y="103"/>
                </a:cxn>
                <a:cxn ang="0">
                  <a:pos x="47" y="102"/>
                </a:cxn>
                <a:cxn ang="0">
                  <a:pos x="33" y="58"/>
                </a:cxn>
                <a:cxn ang="0">
                  <a:pos x="4" y="2"/>
                </a:cxn>
                <a:cxn ang="0">
                  <a:pos x="19" y="63"/>
                </a:cxn>
                <a:cxn ang="0">
                  <a:pos x="38" y="106"/>
                </a:cxn>
                <a:cxn ang="0">
                  <a:pos x="42" y="103"/>
                </a:cxn>
              </a:cxnLst>
              <a:rect l="0" t="0" r="r" b="b"/>
              <a:pathLst>
                <a:path w="47" h="106">
                  <a:moveTo>
                    <a:pt x="42" y="103"/>
                  </a:moveTo>
                  <a:cubicBezTo>
                    <a:pt x="43" y="103"/>
                    <a:pt x="45" y="102"/>
                    <a:pt x="47" y="102"/>
                  </a:cubicBezTo>
                  <a:cubicBezTo>
                    <a:pt x="44" y="91"/>
                    <a:pt x="39" y="75"/>
                    <a:pt x="33" y="58"/>
                  </a:cubicBezTo>
                  <a:cubicBezTo>
                    <a:pt x="21" y="26"/>
                    <a:pt x="8" y="0"/>
                    <a:pt x="4" y="2"/>
                  </a:cubicBezTo>
                  <a:cubicBezTo>
                    <a:pt x="0" y="3"/>
                    <a:pt x="7" y="31"/>
                    <a:pt x="19" y="63"/>
                  </a:cubicBezTo>
                  <a:cubicBezTo>
                    <a:pt x="26" y="80"/>
                    <a:pt x="32" y="95"/>
                    <a:pt x="38" y="106"/>
                  </a:cubicBezTo>
                  <a:cubicBezTo>
                    <a:pt x="39" y="105"/>
                    <a:pt x="40" y="104"/>
                    <a:pt x="42" y="1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6"/>
            <p:cNvSpPr>
              <a:spLocks/>
            </p:cNvSpPr>
            <p:nvPr/>
          </p:nvSpPr>
          <p:spPr bwMode="auto">
            <a:xfrm>
              <a:off x="6569075" y="4537075"/>
              <a:ext cx="233363" cy="230188"/>
            </a:xfrm>
            <a:custGeom>
              <a:avLst/>
              <a:gdLst/>
              <a:ahLst/>
              <a:cxnLst>
                <a:cxn ang="0">
                  <a:pos x="80" y="4"/>
                </a:cxn>
                <a:cxn ang="0">
                  <a:pos x="77" y="0"/>
                </a:cxn>
                <a:cxn ang="0">
                  <a:pos x="43" y="31"/>
                </a:cxn>
                <a:cxn ang="0">
                  <a:pos x="3" y="80"/>
                </a:cxn>
                <a:cxn ang="0">
                  <a:pos x="53" y="41"/>
                </a:cxn>
                <a:cxn ang="0">
                  <a:pos x="84" y="6"/>
                </a:cxn>
                <a:cxn ang="0">
                  <a:pos x="80" y="4"/>
                </a:cxn>
              </a:cxnLst>
              <a:rect l="0" t="0" r="r" b="b"/>
              <a:pathLst>
                <a:path w="84" h="83">
                  <a:moveTo>
                    <a:pt x="80" y="4"/>
                  </a:moveTo>
                  <a:cubicBezTo>
                    <a:pt x="78" y="2"/>
                    <a:pt x="77" y="1"/>
                    <a:pt x="77" y="0"/>
                  </a:cubicBezTo>
                  <a:cubicBezTo>
                    <a:pt x="68" y="7"/>
                    <a:pt x="55" y="18"/>
                    <a:pt x="43" y="31"/>
                  </a:cubicBezTo>
                  <a:cubicBezTo>
                    <a:pt x="18" y="55"/>
                    <a:pt x="0" y="77"/>
                    <a:pt x="3" y="80"/>
                  </a:cubicBezTo>
                  <a:cubicBezTo>
                    <a:pt x="6" y="83"/>
                    <a:pt x="28" y="65"/>
                    <a:pt x="53" y="41"/>
                  </a:cubicBezTo>
                  <a:cubicBezTo>
                    <a:pt x="66" y="28"/>
                    <a:pt x="76" y="15"/>
                    <a:pt x="84" y="6"/>
                  </a:cubicBezTo>
                  <a:cubicBezTo>
                    <a:pt x="82" y="6"/>
                    <a:pt x="81" y="5"/>
                    <a:pt x="80"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5" name="Freeform 7"/>
            <p:cNvSpPr>
              <a:spLocks/>
            </p:cNvSpPr>
            <p:nvPr/>
          </p:nvSpPr>
          <p:spPr bwMode="auto">
            <a:xfrm>
              <a:off x="6873875" y="4508500"/>
              <a:ext cx="303213" cy="69850"/>
            </a:xfrm>
            <a:custGeom>
              <a:avLst/>
              <a:gdLst/>
              <a:ahLst/>
              <a:cxnLst>
                <a:cxn ang="0">
                  <a:pos x="1" y="5"/>
                </a:cxn>
                <a:cxn ang="0">
                  <a:pos x="0" y="9"/>
                </a:cxn>
                <a:cxn ang="0">
                  <a:pos x="45" y="19"/>
                </a:cxn>
                <a:cxn ang="0">
                  <a:pos x="108" y="21"/>
                </a:cxn>
                <a:cxn ang="0">
                  <a:pos x="47" y="5"/>
                </a:cxn>
                <a:cxn ang="0">
                  <a:pos x="1" y="0"/>
                </a:cxn>
                <a:cxn ang="0">
                  <a:pos x="1" y="5"/>
                </a:cxn>
              </a:cxnLst>
              <a:rect l="0" t="0" r="r" b="b"/>
              <a:pathLst>
                <a:path w="109" h="25">
                  <a:moveTo>
                    <a:pt x="1" y="5"/>
                  </a:moveTo>
                  <a:cubicBezTo>
                    <a:pt x="1" y="6"/>
                    <a:pt x="1" y="8"/>
                    <a:pt x="0" y="9"/>
                  </a:cubicBezTo>
                  <a:cubicBezTo>
                    <a:pt x="11" y="13"/>
                    <a:pt x="27" y="16"/>
                    <a:pt x="45" y="19"/>
                  </a:cubicBezTo>
                  <a:cubicBezTo>
                    <a:pt x="79" y="24"/>
                    <a:pt x="108" y="25"/>
                    <a:pt x="108" y="21"/>
                  </a:cubicBezTo>
                  <a:cubicBezTo>
                    <a:pt x="109" y="17"/>
                    <a:pt x="82" y="10"/>
                    <a:pt x="47" y="5"/>
                  </a:cubicBezTo>
                  <a:cubicBezTo>
                    <a:pt x="29" y="2"/>
                    <a:pt x="13" y="0"/>
                    <a:pt x="1" y="0"/>
                  </a:cubicBezTo>
                  <a:cubicBezTo>
                    <a:pt x="2" y="2"/>
                    <a:pt x="2" y="3"/>
                    <a:pt x="1"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6" name="Freeform 8"/>
            <p:cNvSpPr>
              <a:spLocks/>
            </p:cNvSpPr>
            <p:nvPr/>
          </p:nvSpPr>
          <p:spPr bwMode="auto">
            <a:xfrm>
              <a:off x="6770688" y="4876800"/>
              <a:ext cx="114300" cy="266700"/>
            </a:xfrm>
            <a:custGeom>
              <a:avLst/>
              <a:gdLst/>
              <a:ahLst/>
              <a:cxnLst>
                <a:cxn ang="0">
                  <a:pos x="67" y="159"/>
                </a:cxn>
                <a:cxn ang="0">
                  <a:pos x="60" y="159"/>
                </a:cxn>
                <a:cxn ang="0">
                  <a:pos x="57" y="0"/>
                </a:cxn>
                <a:cxn ang="0">
                  <a:pos x="16" y="0"/>
                </a:cxn>
                <a:cxn ang="0">
                  <a:pos x="13" y="159"/>
                </a:cxn>
                <a:cxn ang="0">
                  <a:pos x="6" y="159"/>
                </a:cxn>
                <a:cxn ang="0">
                  <a:pos x="0" y="168"/>
                </a:cxn>
                <a:cxn ang="0">
                  <a:pos x="72" y="168"/>
                </a:cxn>
                <a:cxn ang="0">
                  <a:pos x="67" y="159"/>
                </a:cxn>
              </a:cxnLst>
              <a:rect l="0" t="0" r="r" b="b"/>
              <a:pathLst>
                <a:path w="72" h="168">
                  <a:moveTo>
                    <a:pt x="67" y="159"/>
                  </a:moveTo>
                  <a:lnTo>
                    <a:pt x="60" y="159"/>
                  </a:lnTo>
                  <a:lnTo>
                    <a:pt x="57" y="0"/>
                  </a:lnTo>
                  <a:lnTo>
                    <a:pt x="16" y="0"/>
                  </a:lnTo>
                  <a:lnTo>
                    <a:pt x="13" y="159"/>
                  </a:lnTo>
                  <a:lnTo>
                    <a:pt x="6" y="159"/>
                  </a:lnTo>
                  <a:lnTo>
                    <a:pt x="0" y="168"/>
                  </a:lnTo>
                  <a:lnTo>
                    <a:pt x="72" y="168"/>
                  </a:lnTo>
                  <a:lnTo>
                    <a:pt x="67" y="15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7" name="Freeform 9"/>
            <p:cNvSpPr>
              <a:spLocks/>
            </p:cNvSpPr>
            <p:nvPr/>
          </p:nvSpPr>
          <p:spPr bwMode="auto">
            <a:xfrm>
              <a:off x="6799263" y="4559300"/>
              <a:ext cx="58738" cy="277813"/>
            </a:xfrm>
            <a:custGeom>
              <a:avLst/>
              <a:gdLst/>
              <a:ahLst/>
              <a:cxnLst>
                <a:cxn ang="0">
                  <a:pos x="21" y="100"/>
                </a:cxn>
                <a:cxn ang="0">
                  <a:pos x="16" y="0"/>
                </a:cxn>
                <a:cxn ang="0">
                  <a:pos x="10" y="1"/>
                </a:cxn>
                <a:cxn ang="0">
                  <a:pos x="5" y="0"/>
                </a:cxn>
                <a:cxn ang="0">
                  <a:pos x="0" y="100"/>
                </a:cxn>
                <a:cxn ang="0">
                  <a:pos x="21" y="100"/>
                </a:cxn>
              </a:cxnLst>
              <a:rect l="0" t="0" r="r" b="b"/>
              <a:pathLst>
                <a:path w="21" h="100">
                  <a:moveTo>
                    <a:pt x="21" y="100"/>
                  </a:moveTo>
                  <a:cubicBezTo>
                    <a:pt x="16" y="0"/>
                    <a:pt x="16" y="0"/>
                    <a:pt x="16" y="0"/>
                  </a:cubicBezTo>
                  <a:cubicBezTo>
                    <a:pt x="14" y="1"/>
                    <a:pt x="12" y="1"/>
                    <a:pt x="10" y="1"/>
                  </a:cubicBezTo>
                  <a:cubicBezTo>
                    <a:pt x="8" y="1"/>
                    <a:pt x="7" y="1"/>
                    <a:pt x="5" y="0"/>
                  </a:cubicBezTo>
                  <a:cubicBezTo>
                    <a:pt x="0" y="100"/>
                    <a:pt x="0" y="100"/>
                    <a:pt x="0" y="100"/>
                  </a:cubicBezTo>
                  <a:lnTo>
                    <a:pt x="21"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8" name="Freeform 10"/>
            <p:cNvSpPr>
              <a:spLocks/>
            </p:cNvSpPr>
            <p:nvPr/>
          </p:nvSpPr>
          <p:spPr bwMode="auto">
            <a:xfrm>
              <a:off x="6796088" y="4845050"/>
              <a:ext cx="65088" cy="22225"/>
            </a:xfrm>
            <a:custGeom>
              <a:avLst/>
              <a:gdLst/>
              <a:ahLst/>
              <a:cxnLst>
                <a:cxn ang="0">
                  <a:pos x="41" y="14"/>
                </a:cxn>
                <a:cxn ang="0">
                  <a:pos x="39" y="0"/>
                </a:cxn>
                <a:cxn ang="0">
                  <a:pos x="2" y="0"/>
                </a:cxn>
                <a:cxn ang="0">
                  <a:pos x="0" y="14"/>
                </a:cxn>
                <a:cxn ang="0">
                  <a:pos x="41" y="14"/>
                </a:cxn>
              </a:cxnLst>
              <a:rect l="0" t="0" r="r" b="b"/>
              <a:pathLst>
                <a:path w="41" h="14">
                  <a:moveTo>
                    <a:pt x="41" y="14"/>
                  </a:moveTo>
                  <a:lnTo>
                    <a:pt x="39" y="0"/>
                  </a:lnTo>
                  <a:lnTo>
                    <a:pt x="2" y="0"/>
                  </a:lnTo>
                  <a:lnTo>
                    <a:pt x="0" y="14"/>
                  </a:lnTo>
                  <a:lnTo>
                    <a:pt x="41"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1"/>
            <p:cNvSpPr>
              <a:spLocks noEditPoints="1"/>
            </p:cNvSpPr>
            <p:nvPr/>
          </p:nvSpPr>
          <p:spPr bwMode="auto">
            <a:xfrm>
              <a:off x="6791325" y="4478338"/>
              <a:ext cx="74613" cy="74613"/>
            </a:xfrm>
            <a:custGeom>
              <a:avLst/>
              <a:gdLst/>
              <a:ahLst/>
              <a:cxnLst>
                <a:cxn ang="0">
                  <a:pos x="13" y="0"/>
                </a:cxn>
                <a:cxn ang="0">
                  <a:pos x="0" y="13"/>
                </a:cxn>
                <a:cxn ang="0">
                  <a:pos x="13" y="27"/>
                </a:cxn>
                <a:cxn ang="0">
                  <a:pos x="27" y="13"/>
                </a:cxn>
                <a:cxn ang="0">
                  <a:pos x="13" y="0"/>
                </a:cxn>
                <a:cxn ang="0">
                  <a:pos x="8" y="12"/>
                </a:cxn>
                <a:cxn ang="0">
                  <a:pos x="5" y="8"/>
                </a:cxn>
                <a:cxn ang="0">
                  <a:pos x="8" y="5"/>
                </a:cxn>
                <a:cxn ang="0">
                  <a:pos x="12" y="8"/>
                </a:cxn>
                <a:cxn ang="0">
                  <a:pos x="8" y="12"/>
                </a:cxn>
              </a:cxnLst>
              <a:rect l="0" t="0" r="r" b="b"/>
              <a:pathLst>
                <a:path w="27" h="27">
                  <a:moveTo>
                    <a:pt x="13" y="0"/>
                  </a:moveTo>
                  <a:cubicBezTo>
                    <a:pt x="6" y="0"/>
                    <a:pt x="0" y="6"/>
                    <a:pt x="0" y="13"/>
                  </a:cubicBezTo>
                  <a:cubicBezTo>
                    <a:pt x="0" y="21"/>
                    <a:pt x="6" y="27"/>
                    <a:pt x="13" y="27"/>
                  </a:cubicBezTo>
                  <a:cubicBezTo>
                    <a:pt x="21" y="27"/>
                    <a:pt x="27" y="21"/>
                    <a:pt x="27" y="13"/>
                  </a:cubicBezTo>
                  <a:cubicBezTo>
                    <a:pt x="27" y="6"/>
                    <a:pt x="21" y="0"/>
                    <a:pt x="13" y="0"/>
                  </a:cubicBezTo>
                  <a:close/>
                  <a:moveTo>
                    <a:pt x="8" y="12"/>
                  </a:moveTo>
                  <a:cubicBezTo>
                    <a:pt x="6" y="12"/>
                    <a:pt x="5" y="10"/>
                    <a:pt x="5" y="8"/>
                  </a:cubicBezTo>
                  <a:cubicBezTo>
                    <a:pt x="5" y="6"/>
                    <a:pt x="6" y="5"/>
                    <a:pt x="8" y="5"/>
                  </a:cubicBezTo>
                  <a:cubicBezTo>
                    <a:pt x="11" y="5"/>
                    <a:pt x="12" y="6"/>
                    <a:pt x="12" y="8"/>
                  </a:cubicBezTo>
                  <a:cubicBezTo>
                    <a:pt x="12" y="10"/>
                    <a:pt x="11" y="12"/>
                    <a:pt x="8"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0" name="Freeform 12"/>
            <p:cNvSpPr>
              <a:spLocks/>
            </p:cNvSpPr>
            <p:nvPr/>
          </p:nvSpPr>
          <p:spPr bwMode="auto">
            <a:xfrm>
              <a:off x="6226175" y="4686300"/>
              <a:ext cx="47625" cy="112713"/>
            </a:xfrm>
            <a:custGeom>
              <a:avLst/>
              <a:gdLst/>
              <a:ahLst/>
              <a:cxnLst>
                <a:cxn ang="0">
                  <a:pos x="16" y="39"/>
                </a:cxn>
                <a:cxn ang="0">
                  <a:pos x="17" y="39"/>
                </a:cxn>
                <a:cxn ang="0">
                  <a:pos x="12" y="22"/>
                </a:cxn>
                <a:cxn ang="0">
                  <a:pos x="1" y="0"/>
                </a:cxn>
                <a:cxn ang="0">
                  <a:pos x="7" y="24"/>
                </a:cxn>
                <a:cxn ang="0">
                  <a:pos x="14" y="40"/>
                </a:cxn>
                <a:cxn ang="0">
                  <a:pos x="16" y="39"/>
                </a:cxn>
              </a:cxnLst>
              <a:rect l="0" t="0" r="r" b="b"/>
              <a:pathLst>
                <a:path w="17" h="40">
                  <a:moveTo>
                    <a:pt x="16" y="39"/>
                  </a:moveTo>
                  <a:cubicBezTo>
                    <a:pt x="16" y="39"/>
                    <a:pt x="17" y="39"/>
                    <a:pt x="17" y="39"/>
                  </a:cubicBezTo>
                  <a:cubicBezTo>
                    <a:pt x="16" y="34"/>
                    <a:pt x="15" y="28"/>
                    <a:pt x="12" y="22"/>
                  </a:cubicBezTo>
                  <a:cubicBezTo>
                    <a:pt x="8" y="10"/>
                    <a:pt x="3" y="0"/>
                    <a:pt x="1" y="0"/>
                  </a:cubicBezTo>
                  <a:cubicBezTo>
                    <a:pt x="0" y="1"/>
                    <a:pt x="3" y="11"/>
                    <a:pt x="7" y="24"/>
                  </a:cubicBezTo>
                  <a:cubicBezTo>
                    <a:pt x="9" y="30"/>
                    <a:pt x="12" y="36"/>
                    <a:pt x="14" y="40"/>
                  </a:cubicBezTo>
                  <a:cubicBezTo>
                    <a:pt x="14" y="39"/>
                    <a:pt x="15" y="39"/>
                    <a:pt x="16"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Freeform 13"/>
            <p:cNvSpPr>
              <a:spLocks/>
            </p:cNvSpPr>
            <p:nvPr/>
          </p:nvSpPr>
          <p:spPr bwMode="auto">
            <a:xfrm>
              <a:off x="6178550" y="4818063"/>
              <a:ext cx="85725" cy="88900"/>
            </a:xfrm>
            <a:custGeom>
              <a:avLst/>
              <a:gdLst/>
              <a:ahLst/>
              <a:cxnLst>
                <a:cxn ang="0">
                  <a:pos x="30" y="2"/>
                </a:cxn>
                <a:cxn ang="0">
                  <a:pos x="29" y="0"/>
                </a:cxn>
                <a:cxn ang="0">
                  <a:pos x="16" y="12"/>
                </a:cxn>
                <a:cxn ang="0">
                  <a:pos x="1" y="31"/>
                </a:cxn>
                <a:cxn ang="0">
                  <a:pos x="20" y="16"/>
                </a:cxn>
                <a:cxn ang="0">
                  <a:pos x="31" y="3"/>
                </a:cxn>
                <a:cxn ang="0">
                  <a:pos x="30" y="2"/>
                </a:cxn>
              </a:cxnLst>
              <a:rect l="0" t="0" r="r" b="b"/>
              <a:pathLst>
                <a:path w="31" h="32">
                  <a:moveTo>
                    <a:pt x="30" y="2"/>
                  </a:moveTo>
                  <a:cubicBezTo>
                    <a:pt x="29" y="2"/>
                    <a:pt x="29" y="1"/>
                    <a:pt x="29" y="0"/>
                  </a:cubicBezTo>
                  <a:cubicBezTo>
                    <a:pt x="25" y="3"/>
                    <a:pt x="21" y="7"/>
                    <a:pt x="16" y="12"/>
                  </a:cubicBezTo>
                  <a:cubicBezTo>
                    <a:pt x="7" y="22"/>
                    <a:pt x="0" y="30"/>
                    <a:pt x="1" y="31"/>
                  </a:cubicBezTo>
                  <a:cubicBezTo>
                    <a:pt x="2" y="32"/>
                    <a:pt x="10" y="25"/>
                    <a:pt x="20" y="16"/>
                  </a:cubicBezTo>
                  <a:cubicBezTo>
                    <a:pt x="25" y="11"/>
                    <a:pt x="29" y="6"/>
                    <a:pt x="31" y="3"/>
                  </a:cubicBezTo>
                  <a:cubicBezTo>
                    <a:pt x="31" y="3"/>
                    <a:pt x="30" y="2"/>
                    <a:pt x="30"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Freeform 14"/>
            <p:cNvSpPr>
              <a:spLocks/>
            </p:cNvSpPr>
            <p:nvPr/>
          </p:nvSpPr>
          <p:spPr bwMode="auto">
            <a:xfrm>
              <a:off x="6292850" y="4810125"/>
              <a:ext cx="117475" cy="23813"/>
            </a:xfrm>
            <a:custGeom>
              <a:avLst/>
              <a:gdLst/>
              <a:ahLst/>
              <a:cxnLst>
                <a:cxn ang="0">
                  <a:pos x="1" y="2"/>
                </a:cxn>
                <a:cxn ang="0">
                  <a:pos x="0" y="3"/>
                </a:cxn>
                <a:cxn ang="0">
                  <a:pos x="18" y="7"/>
                </a:cxn>
                <a:cxn ang="0">
                  <a:pos x="41" y="8"/>
                </a:cxn>
                <a:cxn ang="0">
                  <a:pos x="18" y="2"/>
                </a:cxn>
                <a:cxn ang="0">
                  <a:pos x="1" y="0"/>
                </a:cxn>
                <a:cxn ang="0">
                  <a:pos x="1" y="2"/>
                </a:cxn>
              </a:cxnLst>
              <a:rect l="0" t="0" r="r" b="b"/>
              <a:pathLst>
                <a:path w="42" h="9">
                  <a:moveTo>
                    <a:pt x="1" y="2"/>
                  </a:moveTo>
                  <a:cubicBezTo>
                    <a:pt x="1" y="2"/>
                    <a:pt x="1" y="3"/>
                    <a:pt x="0" y="3"/>
                  </a:cubicBezTo>
                  <a:cubicBezTo>
                    <a:pt x="5" y="5"/>
                    <a:pt x="11" y="6"/>
                    <a:pt x="18" y="7"/>
                  </a:cubicBezTo>
                  <a:cubicBezTo>
                    <a:pt x="31" y="9"/>
                    <a:pt x="41" y="9"/>
                    <a:pt x="41" y="8"/>
                  </a:cubicBezTo>
                  <a:cubicBezTo>
                    <a:pt x="42" y="6"/>
                    <a:pt x="31" y="4"/>
                    <a:pt x="18" y="2"/>
                  </a:cubicBezTo>
                  <a:cubicBezTo>
                    <a:pt x="11" y="1"/>
                    <a:pt x="5" y="0"/>
                    <a:pt x="1" y="0"/>
                  </a:cubicBezTo>
                  <a:cubicBezTo>
                    <a:pt x="1" y="0"/>
                    <a:pt x="1" y="1"/>
                    <a:pt x="1"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15"/>
            <p:cNvSpPr>
              <a:spLocks/>
            </p:cNvSpPr>
            <p:nvPr/>
          </p:nvSpPr>
          <p:spPr bwMode="auto">
            <a:xfrm>
              <a:off x="6253163" y="4948238"/>
              <a:ext cx="46038" cy="100013"/>
            </a:xfrm>
            <a:custGeom>
              <a:avLst/>
              <a:gdLst/>
              <a:ahLst/>
              <a:cxnLst>
                <a:cxn ang="0">
                  <a:pos x="27" y="60"/>
                </a:cxn>
                <a:cxn ang="0">
                  <a:pos x="23" y="60"/>
                </a:cxn>
                <a:cxn ang="0">
                  <a:pos x="22" y="0"/>
                </a:cxn>
                <a:cxn ang="0">
                  <a:pos x="7" y="0"/>
                </a:cxn>
                <a:cxn ang="0">
                  <a:pos x="6" y="60"/>
                </a:cxn>
                <a:cxn ang="0">
                  <a:pos x="2" y="60"/>
                </a:cxn>
                <a:cxn ang="0">
                  <a:pos x="0" y="63"/>
                </a:cxn>
                <a:cxn ang="0">
                  <a:pos x="29" y="63"/>
                </a:cxn>
                <a:cxn ang="0">
                  <a:pos x="27" y="60"/>
                </a:cxn>
              </a:cxnLst>
              <a:rect l="0" t="0" r="r" b="b"/>
              <a:pathLst>
                <a:path w="29" h="63">
                  <a:moveTo>
                    <a:pt x="27" y="60"/>
                  </a:moveTo>
                  <a:lnTo>
                    <a:pt x="23" y="60"/>
                  </a:lnTo>
                  <a:lnTo>
                    <a:pt x="22" y="0"/>
                  </a:lnTo>
                  <a:lnTo>
                    <a:pt x="7" y="0"/>
                  </a:lnTo>
                  <a:lnTo>
                    <a:pt x="6" y="60"/>
                  </a:lnTo>
                  <a:lnTo>
                    <a:pt x="2" y="60"/>
                  </a:lnTo>
                  <a:lnTo>
                    <a:pt x="0" y="63"/>
                  </a:lnTo>
                  <a:lnTo>
                    <a:pt x="29" y="63"/>
                  </a:lnTo>
                  <a:lnTo>
                    <a:pt x="27"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4" name="Freeform 16"/>
            <p:cNvSpPr>
              <a:spLocks/>
            </p:cNvSpPr>
            <p:nvPr/>
          </p:nvSpPr>
          <p:spPr bwMode="auto">
            <a:xfrm>
              <a:off x="6264275" y="4829175"/>
              <a:ext cx="23813" cy="106363"/>
            </a:xfrm>
            <a:custGeom>
              <a:avLst/>
              <a:gdLst/>
              <a:ahLst/>
              <a:cxnLst>
                <a:cxn ang="0">
                  <a:pos x="8" y="38"/>
                </a:cxn>
                <a:cxn ang="0">
                  <a:pos x="6" y="0"/>
                </a:cxn>
                <a:cxn ang="0">
                  <a:pos x="4" y="0"/>
                </a:cxn>
                <a:cxn ang="0">
                  <a:pos x="2" y="0"/>
                </a:cxn>
                <a:cxn ang="0">
                  <a:pos x="0" y="38"/>
                </a:cxn>
                <a:cxn ang="0">
                  <a:pos x="8" y="38"/>
                </a:cxn>
              </a:cxnLst>
              <a:rect l="0" t="0" r="r" b="b"/>
              <a:pathLst>
                <a:path w="8" h="38">
                  <a:moveTo>
                    <a:pt x="8" y="38"/>
                  </a:moveTo>
                  <a:cubicBezTo>
                    <a:pt x="6" y="0"/>
                    <a:pt x="6" y="0"/>
                    <a:pt x="6" y="0"/>
                  </a:cubicBezTo>
                  <a:cubicBezTo>
                    <a:pt x="6" y="0"/>
                    <a:pt x="5" y="0"/>
                    <a:pt x="4" y="0"/>
                  </a:cubicBezTo>
                  <a:cubicBezTo>
                    <a:pt x="3" y="0"/>
                    <a:pt x="3" y="0"/>
                    <a:pt x="2" y="0"/>
                  </a:cubicBezTo>
                  <a:cubicBezTo>
                    <a:pt x="0" y="38"/>
                    <a:pt x="0" y="38"/>
                    <a:pt x="0" y="38"/>
                  </a:cubicBezTo>
                  <a:lnTo>
                    <a:pt x="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5" name="Rectangle 17"/>
            <p:cNvSpPr>
              <a:spLocks noChangeArrowheads="1"/>
            </p:cNvSpPr>
            <p:nvPr/>
          </p:nvSpPr>
          <p:spPr bwMode="auto">
            <a:xfrm>
              <a:off x="6264275" y="4937125"/>
              <a:ext cx="23813" cy="9525"/>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6" name="Freeform 18"/>
            <p:cNvSpPr>
              <a:spLocks noEditPoints="1"/>
            </p:cNvSpPr>
            <p:nvPr/>
          </p:nvSpPr>
          <p:spPr bwMode="auto">
            <a:xfrm>
              <a:off x="6262688" y="4799013"/>
              <a:ext cx="26988" cy="26988"/>
            </a:xfrm>
            <a:custGeom>
              <a:avLst/>
              <a:gdLst/>
              <a:ahLst/>
              <a:cxnLst>
                <a:cxn ang="0">
                  <a:pos x="5" y="0"/>
                </a:cxn>
                <a:cxn ang="0">
                  <a:pos x="0" y="5"/>
                </a:cxn>
                <a:cxn ang="0">
                  <a:pos x="5" y="10"/>
                </a:cxn>
                <a:cxn ang="0">
                  <a:pos x="10" y="5"/>
                </a:cxn>
                <a:cxn ang="0">
                  <a:pos x="5" y="0"/>
                </a:cxn>
                <a:cxn ang="0">
                  <a:pos x="3" y="4"/>
                </a:cxn>
                <a:cxn ang="0">
                  <a:pos x="2" y="3"/>
                </a:cxn>
                <a:cxn ang="0">
                  <a:pos x="3" y="1"/>
                </a:cxn>
                <a:cxn ang="0">
                  <a:pos x="5" y="3"/>
                </a:cxn>
                <a:cxn ang="0">
                  <a:pos x="3" y="4"/>
                </a:cxn>
              </a:cxnLst>
              <a:rect l="0" t="0" r="r" b="b"/>
              <a:pathLst>
                <a:path w="10" h="10">
                  <a:moveTo>
                    <a:pt x="5" y="0"/>
                  </a:moveTo>
                  <a:cubicBezTo>
                    <a:pt x="2" y="0"/>
                    <a:pt x="0" y="2"/>
                    <a:pt x="0" y="5"/>
                  </a:cubicBezTo>
                  <a:cubicBezTo>
                    <a:pt x="0" y="8"/>
                    <a:pt x="2" y="10"/>
                    <a:pt x="5" y="10"/>
                  </a:cubicBezTo>
                  <a:cubicBezTo>
                    <a:pt x="8" y="10"/>
                    <a:pt x="10" y="8"/>
                    <a:pt x="10" y="5"/>
                  </a:cubicBezTo>
                  <a:cubicBezTo>
                    <a:pt x="10" y="2"/>
                    <a:pt x="8" y="0"/>
                    <a:pt x="5" y="0"/>
                  </a:cubicBezTo>
                  <a:close/>
                  <a:moveTo>
                    <a:pt x="3" y="4"/>
                  </a:moveTo>
                  <a:cubicBezTo>
                    <a:pt x="2" y="4"/>
                    <a:pt x="2" y="4"/>
                    <a:pt x="2" y="3"/>
                  </a:cubicBezTo>
                  <a:cubicBezTo>
                    <a:pt x="2" y="2"/>
                    <a:pt x="2" y="1"/>
                    <a:pt x="3" y="1"/>
                  </a:cubicBezTo>
                  <a:cubicBezTo>
                    <a:pt x="4" y="1"/>
                    <a:pt x="5" y="2"/>
                    <a:pt x="5" y="3"/>
                  </a:cubicBezTo>
                  <a:cubicBezTo>
                    <a:pt x="5" y="4"/>
                    <a:pt x="4" y="4"/>
                    <a:pt x="3"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7" name="Freeform 19"/>
            <p:cNvSpPr>
              <a:spLocks/>
            </p:cNvSpPr>
            <p:nvPr/>
          </p:nvSpPr>
          <p:spPr bwMode="auto">
            <a:xfrm>
              <a:off x="6503988" y="4948238"/>
              <a:ext cx="55563" cy="136525"/>
            </a:xfrm>
            <a:custGeom>
              <a:avLst/>
              <a:gdLst/>
              <a:ahLst/>
              <a:cxnLst>
                <a:cxn ang="0">
                  <a:pos x="4" y="0"/>
                </a:cxn>
                <a:cxn ang="0">
                  <a:pos x="0" y="86"/>
                </a:cxn>
                <a:cxn ang="0">
                  <a:pos x="35" y="86"/>
                </a:cxn>
                <a:cxn ang="0">
                  <a:pos x="32" y="0"/>
                </a:cxn>
                <a:cxn ang="0">
                  <a:pos x="4" y="0"/>
                </a:cxn>
              </a:cxnLst>
              <a:rect l="0" t="0" r="r" b="b"/>
              <a:pathLst>
                <a:path w="35" h="86">
                  <a:moveTo>
                    <a:pt x="4" y="0"/>
                  </a:moveTo>
                  <a:lnTo>
                    <a:pt x="0" y="86"/>
                  </a:lnTo>
                  <a:lnTo>
                    <a:pt x="35" y="86"/>
                  </a:lnTo>
                  <a:lnTo>
                    <a:pt x="32" y="0"/>
                  </a:lnTo>
                  <a:lnTo>
                    <a:pt x="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8" name="Freeform 21"/>
            <p:cNvSpPr>
              <a:spLocks/>
            </p:cNvSpPr>
            <p:nvPr/>
          </p:nvSpPr>
          <p:spPr bwMode="auto">
            <a:xfrm>
              <a:off x="6510338" y="4718050"/>
              <a:ext cx="44450" cy="203200"/>
            </a:xfrm>
            <a:custGeom>
              <a:avLst/>
              <a:gdLst/>
              <a:ahLst/>
              <a:cxnLst>
                <a:cxn ang="0">
                  <a:pos x="16" y="73"/>
                </a:cxn>
                <a:cxn ang="0">
                  <a:pos x="12" y="0"/>
                </a:cxn>
                <a:cxn ang="0">
                  <a:pos x="8" y="1"/>
                </a:cxn>
                <a:cxn ang="0">
                  <a:pos x="4" y="0"/>
                </a:cxn>
                <a:cxn ang="0">
                  <a:pos x="0" y="73"/>
                </a:cxn>
                <a:cxn ang="0">
                  <a:pos x="16" y="73"/>
                </a:cxn>
              </a:cxnLst>
              <a:rect l="0" t="0" r="r" b="b"/>
              <a:pathLst>
                <a:path w="16" h="73">
                  <a:moveTo>
                    <a:pt x="16" y="73"/>
                  </a:moveTo>
                  <a:cubicBezTo>
                    <a:pt x="12" y="0"/>
                    <a:pt x="12" y="0"/>
                    <a:pt x="12" y="0"/>
                  </a:cubicBezTo>
                  <a:cubicBezTo>
                    <a:pt x="11" y="1"/>
                    <a:pt x="9" y="1"/>
                    <a:pt x="8" y="1"/>
                  </a:cubicBezTo>
                  <a:cubicBezTo>
                    <a:pt x="6" y="1"/>
                    <a:pt x="5" y="1"/>
                    <a:pt x="4" y="0"/>
                  </a:cubicBezTo>
                  <a:cubicBezTo>
                    <a:pt x="0" y="73"/>
                    <a:pt x="0" y="73"/>
                    <a:pt x="0" y="73"/>
                  </a:cubicBezTo>
                  <a:lnTo>
                    <a:pt x="16" y="7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9" name="Rectangle 22"/>
            <p:cNvSpPr>
              <a:spLocks noChangeArrowheads="1"/>
            </p:cNvSpPr>
            <p:nvPr/>
          </p:nvSpPr>
          <p:spPr bwMode="auto">
            <a:xfrm>
              <a:off x="6510338" y="4926013"/>
              <a:ext cx="44450" cy="17463"/>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0" name="Freeform 23"/>
            <p:cNvSpPr>
              <a:spLocks noEditPoints="1"/>
            </p:cNvSpPr>
            <p:nvPr/>
          </p:nvSpPr>
          <p:spPr bwMode="auto">
            <a:xfrm>
              <a:off x="6503988" y="4659313"/>
              <a:ext cx="55563" cy="55563"/>
            </a:xfrm>
            <a:custGeom>
              <a:avLst/>
              <a:gdLst/>
              <a:ahLst/>
              <a:cxnLst>
                <a:cxn ang="0">
                  <a:pos x="10" y="0"/>
                </a:cxn>
                <a:cxn ang="0">
                  <a:pos x="0" y="10"/>
                </a:cxn>
                <a:cxn ang="0">
                  <a:pos x="10" y="20"/>
                </a:cxn>
                <a:cxn ang="0">
                  <a:pos x="20" y="10"/>
                </a:cxn>
                <a:cxn ang="0">
                  <a:pos x="10" y="0"/>
                </a:cxn>
                <a:cxn ang="0">
                  <a:pos x="6" y="9"/>
                </a:cxn>
                <a:cxn ang="0">
                  <a:pos x="4" y="6"/>
                </a:cxn>
                <a:cxn ang="0">
                  <a:pos x="6" y="3"/>
                </a:cxn>
                <a:cxn ang="0">
                  <a:pos x="9" y="6"/>
                </a:cxn>
                <a:cxn ang="0">
                  <a:pos x="6" y="9"/>
                </a:cxn>
              </a:cxnLst>
              <a:rect l="0" t="0" r="r" b="b"/>
              <a:pathLst>
                <a:path w="20" h="20">
                  <a:moveTo>
                    <a:pt x="10" y="0"/>
                  </a:moveTo>
                  <a:cubicBezTo>
                    <a:pt x="5" y="0"/>
                    <a:pt x="0" y="4"/>
                    <a:pt x="0" y="10"/>
                  </a:cubicBezTo>
                  <a:cubicBezTo>
                    <a:pt x="0" y="15"/>
                    <a:pt x="5" y="20"/>
                    <a:pt x="10" y="20"/>
                  </a:cubicBezTo>
                  <a:cubicBezTo>
                    <a:pt x="15" y="20"/>
                    <a:pt x="20" y="15"/>
                    <a:pt x="20" y="10"/>
                  </a:cubicBezTo>
                  <a:cubicBezTo>
                    <a:pt x="20" y="4"/>
                    <a:pt x="15" y="0"/>
                    <a:pt x="10" y="0"/>
                  </a:cubicBezTo>
                  <a:close/>
                  <a:moveTo>
                    <a:pt x="6" y="9"/>
                  </a:moveTo>
                  <a:cubicBezTo>
                    <a:pt x="5" y="9"/>
                    <a:pt x="4" y="7"/>
                    <a:pt x="4" y="6"/>
                  </a:cubicBezTo>
                  <a:cubicBezTo>
                    <a:pt x="4" y="4"/>
                    <a:pt x="5" y="3"/>
                    <a:pt x="6" y="3"/>
                  </a:cubicBezTo>
                  <a:cubicBezTo>
                    <a:pt x="8" y="3"/>
                    <a:pt x="9" y="4"/>
                    <a:pt x="9" y="6"/>
                  </a:cubicBezTo>
                  <a:cubicBezTo>
                    <a:pt x="9" y="7"/>
                    <a:pt x="8" y="9"/>
                    <a:pt x="6"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1" name="Freeform 24"/>
            <p:cNvSpPr>
              <a:spLocks/>
            </p:cNvSpPr>
            <p:nvPr/>
          </p:nvSpPr>
          <p:spPr bwMode="auto">
            <a:xfrm>
              <a:off x="6526213" y="4433888"/>
              <a:ext cx="47625" cy="219075"/>
            </a:xfrm>
            <a:custGeom>
              <a:avLst/>
              <a:gdLst/>
              <a:ahLst/>
              <a:cxnLst>
                <a:cxn ang="0">
                  <a:pos x="4" y="78"/>
                </a:cxn>
                <a:cxn ang="0">
                  <a:pos x="7" y="79"/>
                </a:cxn>
                <a:cxn ang="0">
                  <a:pos x="13" y="46"/>
                </a:cxn>
                <a:cxn ang="0">
                  <a:pos x="14" y="0"/>
                </a:cxn>
                <a:cxn ang="0">
                  <a:pos x="3" y="45"/>
                </a:cxn>
                <a:cxn ang="0">
                  <a:pos x="0" y="78"/>
                </a:cxn>
                <a:cxn ang="0">
                  <a:pos x="4" y="78"/>
                </a:cxn>
              </a:cxnLst>
              <a:rect l="0" t="0" r="r" b="b"/>
              <a:pathLst>
                <a:path w="17" h="79">
                  <a:moveTo>
                    <a:pt x="4" y="78"/>
                  </a:moveTo>
                  <a:cubicBezTo>
                    <a:pt x="5" y="78"/>
                    <a:pt x="6" y="79"/>
                    <a:pt x="7" y="79"/>
                  </a:cubicBezTo>
                  <a:cubicBezTo>
                    <a:pt x="9" y="71"/>
                    <a:pt x="11" y="59"/>
                    <a:pt x="13" y="46"/>
                  </a:cubicBezTo>
                  <a:cubicBezTo>
                    <a:pt x="17" y="21"/>
                    <a:pt x="17" y="1"/>
                    <a:pt x="14" y="0"/>
                  </a:cubicBezTo>
                  <a:cubicBezTo>
                    <a:pt x="11" y="0"/>
                    <a:pt x="6" y="20"/>
                    <a:pt x="3" y="45"/>
                  </a:cubicBezTo>
                  <a:cubicBezTo>
                    <a:pt x="1" y="58"/>
                    <a:pt x="0" y="70"/>
                    <a:pt x="0" y="78"/>
                  </a:cubicBezTo>
                  <a:cubicBezTo>
                    <a:pt x="1" y="78"/>
                    <a:pt x="2" y="78"/>
                    <a:pt x="4" y="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2" name="Freeform 25"/>
            <p:cNvSpPr>
              <a:spLocks/>
            </p:cNvSpPr>
            <p:nvPr/>
          </p:nvSpPr>
          <p:spPr bwMode="auto">
            <a:xfrm>
              <a:off x="6284913" y="4686300"/>
              <a:ext cx="215900" cy="80963"/>
            </a:xfrm>
            <a:custGeom>
              <a:avLst/>
              <a:gdLst/>
              <a:ahLst/>
              <a:cxnLst>
                <a:cxn ang="0">
                  <a:pos x="76" y="3"/>
                </a:cxn>
                <a:cxn ang="0">
                  <a:pos x="76" y="0"/>
                </a:cxn>
                <a:cxn ang="0">
                  <a:pos x="43" y="8"/>
                </a:cxn>
                <a:cxn ang="0">
                  <a:pos x="1" y="26"/>
                </a:cxn>
                <a:cxn ang="0">
                  <a:pos x="46" y="18"/>
                </a:cxn>
                <a:cxn ang="0">
                  <a:pos x="78" y="6"/>
                </a:cxn>
                <a:cxn ang="0">
                  <a:pos x="76" y="3"/>
                </a:cxn>
              </a:cxnLst>
              <a:rect l="0" t="0" r="r" b="b"/>
              <a:pathLst>
                <a:path w="78" h="29">
                  <a:moveTo>
                    <a:pt x="76" y="3"/>
                  </a:moveTo>
                  <a:cubicBezTo>
                    <a:pt x="76" y="2"/>
                    <a:pt x="75" y="1"/>
                    <a:pt x="76" y="0"/>
                  </a:cubicBezTo>
                  <a:cubicBezTo>
                    <a:pt x="67" y="1"/>
                    <a:pt x="56" y="4"/>
                    <a:pt x="43" y="8"/>
                  </a:cubicBezTo>
                  <a:cubicBezTo>
                    <a:pt x="19" y="15"/>
                    <a:pt x="0" y="24"/>
                    <a:pt x="1" y="26"/>
                  </a:cubicBezTo>
                  <a:cubicBezTo>
                    <a:pt x="1" y="29"/>
                    <a:pt x="22" y="25"/>
                    <a:pt x="46" y="18"/>
                  </a:cubicBezTo>
                  <a:cubicBezTo>
                    <a:pt x="59" y="14"/>
                    <a:pt x="70" y="10"/>
                    <a:pt x="78" y="6"/>
                  </a:cubicBezTo>
                  <a:cubicBezTo>
                    <a:pt x="77" y="5"/>
                    <a:pt x="76" y="4"/>
                    <a:pt x="76" y="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3" name="Freeform 26"/>
            <p:cNvSpPr>
              <a:spLocks/>
            </p:cNvSpPr>
            <p:nvPr/>
          </p:nvSpPr>
          <p:spPr bwMode="auto">
            <a:xfrm>
              <a:off x="6557963" y="4697413"/>
              <a:ext cx="38100" cy="36513"/>
            </a:xfrm>
            <a:custGeom>
              <a:avLst/>
              <a:gdLst/>
              <a:ahLst/>
              <a:cxnLst>
                <a:cxn ang="0">
                  <a:pos x="14" y="6"/>
                </a:cxn>
                <a:cxn ang="0">
                  <a:pos x="4" y="0"/>
                </a:cxn>
                <a:cxn ang="0">
                  <a:pos x="2" y="3"/>
                </a:cxn>
                <a:cxn ang="0">
                  <a:pos x="0" y="5"/>
                </a:cxn>
                <a:cxn ang="0">
                  <a:pos x="9" y="13"/>
                </a:cxn>
                <a:cxn ang="0">
                  <a:pos x="14" y="6"/>
                </a:cxn>
              </a:cxnLst>
              <a:rect l="0" t="0" r="r" b="b"/>
              <a:pathLst>
                <a:path w="14" h="13">
                  <a:moveTo>
                    <a:pt x="14" y="6"/>
                  </a:moveTo>
                  <a:cubicBezTo>
                    <a:pt x="10" y="4"/>
                    <a:pt x="7" y="2"/>
                    <a:pt x="4" y="0"/>
                  </a:cubicBezTo>
                  <a:cubicBezTo>
                    <a:pt x="4" y="1"/>
                    <a:pt x="3" y="2"/>
                    <a:pt x="2" y="3"/>
                  </a:cubicBezTo>
                  <a:cubicBezTo>
                    <a:pt x="2" y="4"/>
                    <a:pt x="1" y="5"/>
                    <a:pt x="0" y="5"/>
                  </a:cubicBezTo>
                  <a:cubicBezTo>
                    <a:pt x="2" y="8"/>
                    <a:pt x="5" y="11"/>
                    <a:pt x="9" y="13"/>
                  </a:cubicBezTo>
                  <a:cubicBezTo>
                    <a:pt x="10" y="11"/>
                    <a:pt x="12" y="9"/>
                    <a:pt x="14"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27"/>
            <p:cNvSpPr>
              <a:spLocks/>
            </p:cNvSpPr>
            <p:nvPr/>
          </p:nvSpPr>
          <p:spPr bwMode="auto">
            <a:xfrm>
              <a:off x="6604000" y="4737100"/>
              <a:ext cx="139700" cy="107950"/>
            </a:xfrm>
            <a:custGeom>
              <a:avLst/>
              <a:gdLst/>
              <a:ahLst/>
              <a:cxnLst>
                <a:cxn ang="0">
                  <a:pos x="15" y="5"/>
                </a:cxn>
                <a:cxn ang="0">
                  <a:pos x="8" y="0"/>
                </a:cxn>
                <a:cxn ang="0">
                  <a:pos x="0" y="6"/>
                </a:cxn>
                <a:cxn ang="0">
                  <a:pos x="9" y="13"/>
                </a:cxn>
                <a:cxn ang="0">
                  <a:pos x="48" y="36"/>
                </a:cxn>
                <a:cxn ang="0">
                  <a:pos x="15" y="5"/>
                </a:cxn>
              </a:cxnLst>
              <a:rect l="0" t="0" r="r" b="b"/>
              <a:pathLst>
                <a:path w="50" h="39">
                  <a:moveTo>
                    <a:pt x="15" y="5"/>
                  </a:moveTo>
                  <a:cubicBezTo>
                    <a:pt x="13" y="3"/>
                    <a:pt x="11" y="2"/>
                    <a:pt x="8" y="0"/>
                  </a:cubicBezTo>
                  <a:cubicBezTo>
                    <a:pt x="5" y="2"/>
                    <a:pt x="3" y="5"/>
                    <a:pt x="0" y="6"/>
                  </a:cubicBezTo>
                  <a:cubicBezTo>
                    <a:pt x="3" y="8"/>
                    <a:pt x="6" y="11"/>
                    <a:pt x="9" y="13"/>
                  </a:cubicBezTo>
                  <a:cubicBezTo>
                    <a:pt x="29" y="28"/>
                    <a:pt x="47" y="39"/>
                    <a:pt x="48" y="36"/>
                  </a:cubicBezTo>
                  <a:cubicBezTo>
                    <a:pt x="50" y="34"/>
                    <a:pt x="35" y="20"/>
                    <a:pt x="15"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 name="文本框 2"/>
          <p:cNvSpPr txBox="1"/>
          <p:nvPr/>
        </p:nvSpPr>
        <p:spPr>
          <a:xfrm>
            <a:off x="131739" y="82438"/>
            <a:ext cx="3135567"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商业场景应用</a:t>
            </a:r>
          </a:p>
        </p:txBody>
      </p:sp>
      <p:grpSp>
        <p:nvGrpSpPr>
          <p:cNvPr id="2" name="组合 1"/>
          <p:cNvGrpSpPr/>
          <p:nvPr/>
        </p:nvGrpSpPr>
        <p:grpSpPr>
          <a:xfrm>
            <a:off x="2578015" y="1738090"/>
            <a:ext cx="3142151" cy="2315864"/>
            <a:chOff x="2578015" y="1738090"/>
            <a:chExt cx="3142151" cy="2315864"/>
          </a:xfrm>
        </p:grpSpPr>
        <p:sp>
          <p:nvSpPr>
            <p:cNvPr id="50" name="Content Placeholder 2"/>
            <p:cNvSpPr txBox="1">
              <a:spLocks/>
            </p:cNvSpPr>
            <p:nvPr/>
          </p:nvSpPr>
          <p:spPr>
            <a:xfrm>
              <a:off x="3456627" y="1738090"/>
              <a:ext cx="2263539"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chemeClr val="bg1"/>
                  </a:solidFill>
                  <a:latin typeface="宋体" panose="02010600030101010101" pitchFamily="2" charset="-122"/>
                  <a:ea typeface="宋体" panose="02010600030101010101" pitchFamily="2" charset="-122"/>
                </a:rPr>
                <a:t>1. </a:t>
              </a:r>
              <a:r>
                <a:rPr lang="zh-CN" altLang="en-US" sz="1800" dirty="0" smtClean="0">
                  <a:solidFill>
                    <a:schemeClr val="bg1"/>
                  </a:solidFill>
                  <a:latin typeface="宋体" panose="02010600030101010101" pitchFamily="2" charset="-122"/>
                  <a:ea typeface="宋体" panose="02010600030101010101" pitchFamily="2" charset="-122"/>
                </a:rPr>
                <a:t>作品摘要</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2. </a:t>
              </a:r>
              <a:r>
                <a:rPr lang="zh-CN" altLang="en-US" sz="1800" dirty="0" smtClean="0">
                  <a:solidFill>
                    <a:schemeClr val="bg1"/>
                  </a:solidFill>
                  <a:latin typeface="宋体" panose="02010600030101010101" pitchFamily="2" charset="-122"/>
                  <a:ea typeface="宋体" panose="02010600030101010101" pitchFamily="2" charset="-122"/>
                </a:rPr>
                <a:t>算法介绍</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3. </a:t>
              </a:r>
              <a:r>
                <a:rPr lang="zh-CN" altLang="en-US" sz="1800" dirty="0" smtClean="0">
                  <a:solidFill>
                    <a:schemeClr val="bg1"/>
                  </a:solidFill>
                  <a:latin typeface="宋体" panose="02010600030101010101" pitchFamily="2" charset="-122"/>
                  <a:ea typeface="宋体" panose="02010600030101010101" pitchFamily="2" charset="-122"/>
                </a:rPr>
                <a:t>业务背景</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4. </a:t>
              </a:r>
              <a:r>
                <a:rPr lang="zh-CN" altLang="en-US" sz="1800" dirty="0" smtClean="0">
                  <a:solidFill>
                    <a:schemeClr val="bg1"/>
                  </a:solidFill>
                  <a:latin typeface="宋体" panose="02010600030101010101" pitchFamily="2" charset="-122"/>
                  <a:ea typeface="宋体" panose="02010600030101010101" pitchFamily="2" charset="-122"/>
                </a:rPr>
                <a:t>数据使用</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5. </a:t>
              </a:r>
              <a:r>
                <a:rPr lang="zh-CN" altLang="en-US" sz="1800" dirty="0" smtClean="0">
                  <a:solidFill>
                    <a:schemeClr val="bg1"/>
                  </a:solidFill>
                  <a:latin typeface="宋体" panose="02010600030101010101" pitchFamily="2" charset="-122"/>
                  <a:ea typeface="宋体" panose="02010600030101010101" pitchFamily="2" charset="-122"/>
                </a:rPr>
                <a:t>技术细节</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6. </a:t>
              </a:r>
              <a:r>
                <a:rPr lang="zh-CN" altLang="en-US" sz="1800" dirty="0" smtClean="0">
                  <a:solidFill>
                    <a:schemeClr val="bg1"/>
                  </a:solidFill>
                  <a:latin typeface="宋体" panose="02010600030101010101" pitchFamily="2" charset="-122"/>
                  <a:ea typeface="宋体" panose="02010600030101010101" pitchFamily="2" charset="-122"/>
                </a:rPr>
                <a:t>商业应用成果</a:t>
              </a:r>
              <a:endParaRPr lang="en-US" sz="1800" dirty="0">
                <a:solidFill>
                  <a:schemeClr val="bg1"/>
                </a:solidFill>
                <a:latin typeface="宋体" panose="02010600030101010101" pitchFamily="2" charset="-122"/>
                <a:ea typeface="宋体" panose="02010600030101010101" pitchFamily="2" charset="-122"/>
              </a:endParaRPr>
            </a:p>
          </p:txBody>
        </p:sp>
        <p:sp>
          <p:nvSpPr>
            <p:cNvPr id="28" name="Freeform 7"/>
            <p:cNvSpPr>
              <a:spLocks/>
            </p:cNvSpPr>
            <p:nvPr/>
          </p:nvSpPr>
          <p:spPr bwMode="auto">
            <a:xfrm>
              <a:off x="2578015" y="2122773"/>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Tree>
    <p:extLst>
      <p:ext uri="{BB962C8B-B14F-4D97-AF65-F5344CB8AC3E}">
        <p14:creationId xmlns:p14="http://schemas.microsoft.com/office/powerpoint/2010/main" val="623877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83093" y="2002054"/>
            <a:ext cx="6558016" cy="19054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本模型我使用</a:t>
            </a:r>
            <a:r>
              <a:rPr lang="en-US" altLang="zh-CN" sz="1800" dirty="0" err="1" smtClean="0">
                <a:solidFill>
                  <a:schemeClr val="bg1"/>
                </a:solidFill>
                <a:latin typeface="宋体" panose="02010600030101010101" pitchFamily="2" charset="-122"/>
                <a:ea typeface="宋体" panose="02010600030101010101" pitchFamily="2" charset="-122"/>
              </a:rPr>
              <a:t>LightGBM</a:t>
            </a:r>
            <a:r>
              <a:rPr lang="zh-CN" altLang="en-US" sz="1800" dirty="0" smtClean="0">
                <a:solidFill>
                  <a:schemeClr val="bg1"/>
                </a:solidFill>
                <a:latin typeface="宋体" panose="02010600030101010101" pitchFamily="2" charset="-122"/>
                <a:ea typeface="宋体" panose="02010600030101010101" pitchFamily="2" charset="-122"/>
              </a:rPr>
              <a:t>，提升方法选择的是</a:t>
            </a:r>
            <a:r>
              <a:rPr lang="en-US" altLang="zh-CN" sz="1800" dirty="0" smtClean="0">
                <a:solidFill>
                  <a:schemeClr val="bg1"/>
                </a:solidFill>
                <a:latin typeface="宋体" panose="02010600030101010101" pitchFamily="2" charset="-122"/>
                <a:ea typeface="宋体" panose="02010600030101010101" pitchFamily="2" charset="-122"/>
              </a:rPr>
              <a:t>GBDT</a:t>
            </a:r>
            <a:r>
              <a:rPr lang="zh-CN" altLang="en-US" sz="1800" dirty="0" smtClean="0">
                <a:solidFill>
                  <a:schemeClr val="bg1"/>
                </a:solidFill>
                <a:latin typeface="宋体" panose="02010600030101010101" pitchFamily="2" charset="-122"/>
                <a:ea typeface="宋体" panose="02010600030101010101" pitchFamily="2" charset="-122"/>
              </a:rPr>
              <a:t>，通过</a:t>
            </a:r>
            <a:r>
              <a:rPr lang="en-US" altLang="zh-CN" sz="1800" dirty="0" smtClean="0">
                <a:solidFill>
                  <a:schemeClr val="bg1"/>
                </a:solidFill>
                <a:latin typeface="宋体" panose="02010600030101010101" pitchFamily="2" charset="-122"/>
                <a:ea typeface="宋体" panose="02010600030101010101" pitchFamily="2" charset="-122"/>
              </a:rPr>
              <a:t>k</a:t>
            </a:r>
            <a:r>
              <a:rPr lang="zh-CN" altLang="en-US" sz="1800" dirty="0" smtClean="0">
                <a:solidFill>
                  <a:schemeClr val="bg1"/>
                </a:solidFill>
                <a:latin typeface="宋体" panose="02010600030101010101" pitchFamily="2" charset="-122"/>
                <a:ea typeface="宋体" panose="02010600030101010101" pitchFamily="2" charset="-122"/>
              </a:rPr>
              <a:t>折交叉验证和网格搜索找到最优参数，使用最优参数对模型进行训练。</a:t>
            </a:r>
            <a:endParaRPr lang="en-US" sz="1800" dirty="0">
              <a:solidFill>
                <a:schemeClr val="bg1"/>
              </a:solidFill>
              <a:latin typeface="宋体" panose="02010600030101010101" pitchFamily="2" charset="-122"/>
              <a:ea typeface="宋体" panose="02010600030101010101" pitchFamily="2" charset="-122"/>
            </a:endParaRPr>
          </a:p>
        </p:txBody>
      </p:sp>
      <p:grpSp>
        <p:nvGrpSpPr>
          <p:cNvPr id="16" name="Group 51"/>
          <p:cNvGrpSpPr/>
          <p:nvPr/>
        </p:nvGrpSpPr>
        <p:grpSpPr>
          <a:xfrm>
            <a:off x="7177088" y="1990847"/>
            <a:ext cx="1676400" cy="2209800"/>
            <a:chOff x="6178550" y="4186238"/>
            <a:chExt cx="998538" cy="957262"/>
          </a:xfrm>
          <a:noFill/>
        </p:grpSpPr>
        <p:sp>
          <p:nvSpPr>
            <p:cNvPr id="53" name="Freeform 5"/>
            <p:cNvSpPr>
              <a:spLocks/>
            </p:cNvSpPr>
            <p:nvPr/>
          </p:nvSpPr>
          <p:spPr bwMode="auto">
            <a:xfrm>
              <a:off x="6692900" y="4186238"/>
              <a:ext cx="131763" cy="295275"/>
            </a:xfrm>
            <a:custGeom>
              <a:avLst/>
              <a:gdLst/>
              <a:ahLst/>
              <a:cxnLst>
                <a:cxn ang="0">
                  <a:pos x="42" y="103"/>
                </a:cxn>
                <a:cxn ang="0">
                  <a:pos x="47" y="102"/>
                </a:cxn>
                <a:cxn ang="0">
                  <a:pos x="33" y="58"/>
                </a:cxn>
                <a:cxn ang="0">
                  <a:pos x="4" y="2"/>
                </a:cxn>
                <a:cxn ang="0">
                  <a:pos x="19" y="63"/>
                </a:cxn>
                <a:cxn ang="0">
                  <a:pos x="38" y="106"/>
                </a:cxn>
                <a:cxn ang="0">
                  <a:pos x="42" y="103"/>
                </a:cxn>
              </a:cxnLst>
              <a:rect l="0" t="0" r="r" b="b"/>
              <a:pathLst>
                <a:path w="47" h="106">
                  <a:moveTo>
                    <a:pt x="42" y="103"/>
                  </a:moveTo>
                  <a:cubicBezTo>
                    <a:pt x="43" y="103"/>
                    <a:pt x="45" y="102"/>
                    <a:pt x="47" y="102"/>
                  </a:cubicBezTo>
                  <a:cubicBezTo>
                    <a:pt x="44" y="91"/>
                    <a:pt x="39" y="75"/>
                    <a:pt x="33" y="58"/>
                  </a:cubicBezTo>
                  <a:cubicBezTo>
                    <a:pt x="21" y="26"/>
                    <a:pt x="8" y="0"/>
                    <a:pt x="4" y="2"/>
                  </a:cubicBezTo>
                  <a:cubicBezTo>
                    <a:pt x="0" y="3"/>
                    <a:pt x="7" y="31"/>
                    <a:pt x="19" y="63"/>
                  </a:cubicBezTo>
                  <a:cubicBezTo>
                    <a:pt x="26" y="80"/>
                    <a:pt x="32" y="95"/>
                    <a:pt x="38" y="106"/>
                  </a:cubicBezTo>
                  <a:cubicBezTo>
                    <a:pt x="39" y="105"/>
                    <a:pt x="40" y="104"/>
                    <a:pt x="42" y="1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6"/>
            <p:cNvSpPr>
              <a:spLocks/>
            </p:cNvSpPr>
            <p:nvPr/>
          </p:nvSpPr>
          <p:spPr bwMode="auto">
            <a:xfrm>
              <a:off x="6569075" y="4537075"/>
              <a:ext cx="233363" cy="230188"/>
            </a:xfrm>
            <a:custGeom>
              <a:avLst/>
              <a:gdLst/>
              <a:ahLst/>
              <a:cxnLst>
                <a:cxn ang="0">
                  <a:pos x="80" y="4"/>
                </a:cxn>
                <a:cxn ang="0">
                  <a:pos x="77" y="0"/>
                </a:cxn>
                <a:cxn ang="0">
                  <a:pos x="43" y="31"/>
                </a:cxn>
                <a:cxn ang="0">
                  <a:pos x="3" y="80"/>
                </a:cxn>
                <a:cxn ang="0">
                  <a:pos x="53" y="41"/>
                </a:cxn>
                <a:cxn ang="0">
                  <a:pos x="84" y="6"/>
                </a:cxn>
                <a:cxn ang="0">
                  <a:pos x="80" y="4"/>
                </a:cxn>
              </a:cxnLst>
              <a:rect l="0" t="0" r="r" b="b"/>
              <a:pathLst>
                <a:path w="84" h="83">
                  <a:moveTo>
                    <a:pt x="80" y="4"/>
                  </a:moveTo>
                  <a:cubicBezTo>
                    <a:pt x="78" y="2"/>
                    <a:pt x="77" y="1"/>
                    <a:pt x="77" y="0"/>
                  </a:cubicBezTo>
                  <a:cubicBezTo>
                    <a:pt x="68" y="7"/>
                    <a:pt x="55" y="18"/>
                    <a:pt x="43" y="31"/>
                  </a:cubicBezTo>
                  <a:cubicBezTo>
                    <a:pt x="18" y="55"/>
                    <a:pt x="0" y="77"/>
                    <a:pt x="3" y="80"/>
                  </a:cubicBezTo>
                  <a:cubicBezTo>
                    <a:pt x="6" y="83"/>
                    <a:pt x="28" y="65"/>
                    <a:pt x="53" y="41"/>
                  </a:cubicBezTo>
                  <a:cubicBezTo>
                    <a:pt x="66" y="28"/>
                    <a:pt x="76" y="15"/>
                    <a:pt x="84" y="6"/>
                  </a:cubicBezTo>
                  <a:cubicBezTo>
                    <a:pt x="82" y="6"/>
                    <a:pt x="81" y="5"/>
                    <a:pt x="80"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5" name="Freeform 7"/>
            <p:cNvSpPr>
              <a:spLocks/>
            </p:cNvSpPr>
            <p:nvPr/>
          </p:nvSpPr>
          <p:spPr bwMode="auto">
            <a:xfrm>
              <a:off x="6873875" y="4508500"/>
              <a:ext cx="303213" cy="69850"/>
            </a:xfrm>
            <a:custGeom>
              <a:avLst/>
              <a:gdLst/>
              <a:ahLst/>
              <a:cxnLst>
                <a:cxn ang="0">
                  <a:pos x="1" y="5"/>
                </a:cxn>
                <a:cxn ang="0">
                  <a:pos x="0" y="9"/>
                </a:cxn>
                <a:cxn ang="0">
                  <a:pos x="45" y="19"/>
                </a:cxn>
                <a:cxn ang="0">
                  <a:pos x="108" y="21"/>
                </a:cxn>
                <a:cxn ang="0">
                  <a:pos x="47" y="5"/>
                </a:cxn>
                <a:cxn ang="0">
                  <a:pos x="1" y="0"/>
                </a:cxn>
                <a:cxn ang="0">
                  <a:pos x="1" y="5"/>
                </a:cxn>
              </a:cxnLst>
              <a:rect l="0" t="0" r="r" b="b"/>
              <a:pathLst>
                <a:path w="109" h="25">
                  <a:moveTo>
                    <a:pt x="1" y="5"/>
                  </a:moveTo>
                  <a:cubicBezTo>
                    <a:pt x="1" y="6"/>
                    <a:pt x="1" y="8"/>
                    <a:pt x="0" y="9"/>
                  </a:cubicBezTo>
                  <a:cubicBezTo>
                    <a:pt x="11" y="13"/>
                    <a:pt x="27" y="16"/>
                    <a:pt x="45" y="19"/>
                  </a:cubicBezTo>
                  <a:cubicBezTo>
                    <a:pt x="79" y="24"/>
                    <a:pt x="108" y="25"/>
                    <a:pt x="108" y="21"/>
                  </a:cubicBezTo>
                  <a:cubicBezTo>
                    <a:pt x="109" y="17"/>
                    <a:pt x="82" y="10"/>
                    <a:pt x="47" y="5"/>
                  </a:cubicBezTo>
                  <a:cubicBezTo>
                    <a:pt x="29" y="2"/>
                    <a:pt x="13" y="0"/>
                    <a:pt x="1" y="0"/>
                  </a:cubicBezTo>
                  <a:cubicBezTo>
                    <a:pt x="2" y="2"/>
                    <a:pt x="2" y="3"/>
                    <a:pt x="1"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6" name="Freeform 8"/>
            <p:cNvSpPr>
              <a:spLocks/>
            </p:cNvSpPr>
            <p:nvPr/>
          </p:nvSpPr>
          <p:spPr bwMode="auto">
            <a:xfrm>
              <a:off x="6770688" y="4876800"/>
              <a:ext cx="114300" cy="266700"/>
            </a:xfrm>
            <a:custGeom>
              <a:avLst/>
              <a:gdLst/>
              <a:ahLst/>
              <a:cxnLst>
                <a:cxn ang="0">
                  <a:pos x="67" y="159"/>
                </a:cxn>
                <a:cxn ang="0">
                  <a:pos x="60" y="159"/>
                </a:cxn>
                <a:cxn ang="0">
                  <a:pos x="57" y="0"/>
                </a:cxn>
                <a:cxn ang="0">
                  <a:pos x="16" y="0"/>
                </a:cxn>
                <a:cxn ang="0">
                  <a:pos x="13" y="159"/>
                </a:cxn>
                <a:cxn ang="0">
                  <a:pos x="6" y="159"/>
                </a:cxn>
                <a:cxn ang="0">
                  <a:pos x="0" y="168"/>
                </a:cxn>
                <a:cxn ang="0">
                  <a:pos x="72" y="168"/>
                </a:cxn>
                <a:cxn ang="0">
                  <a:pos x="67" y="159"/>
                </a:cxn>
              </a:cxnLst>
              <a:rect l="0" t="0" r="r" b="b"/>
              <a:pathLst>
                <a:path w="72" h="168">
                  <a:moveTo>
                    <a:pt x="67" y="159"/>
                  </a:moveTo>
                  <a:lnTo>
                    <a:pt x="60" y="159"/>
                  </a:lnTo>
                  <a:lnTo>
                    <a:pt x="57" y="0"/>
                  </a:lnTo>
                  <a:lnTo>
                    <a:pt x="16" y="0"/>
                  </a:lnTo>
                  <a:lnTo>
                    <a:pt x="13" y="159"/>
                  </a:lnTo>
                  <a:lnTo>
                    <a:pt x="6" y="159"/>
                  </a:lnTo>
                  <a:lnTo>
                    <a:pt x="0" y="168"/>
                  </a:lnTo>
                  <a:lnTo>
                    <a:pt x="72" y="168"/>
                  </a:lnTo>
                  <a:lnTo>
                    <a:pt x="67" y="15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7" name="Freeform 9"/>
            <p:cNvSpPr>
              <a:spLocks/>
            </p:cNvSpPr>
            <p:nvPr/>
          </p:nvSpPr>
          <p:spPr bwMode="auto">
            <a:xfrm>
              <a:off x="6799263" y="4559300"/>
              <a:ext cx="58738" cy="277813"/>
            </a:xfrm>
            <a:custGeom>
              <a:avLst/>
              <a:gdLst/>
              <a:ahLst/>
              <a:cxnLst>
                <a:cxn ang="0">
                  <a:pos x="21" y="100"/>
                </a:cxn>
                <a:cxn ang="0">
                  <a:pos x="16" y="0"/>
                </a:cxn>
                <a:cxn ang="0">
                  <a:pos x="10" y="1"/>
                </a:cxn>
                <a:cxn ang="0">
                  <a:pos x="5" y="0"/>
                </a:cxn>
                <a:cxn ang="0">
                  <a:pos x="0" y="100"/>
                </a:cxn>
                <a:cxn ang="0">
                  <a:pos x="21" y="100"/>
                </a:cxn>
              </a:cxnLst>
              <a:rect l="0" t="0" r="r" b="b"/>
              <a:pathLst>
                <a:path w="21" h="100">
                  <a:moveTo>
                    <a:pt x="21" y="100"/>
                  </a:moveTo>
                  <a:cubicBezTo>
                    <a:pt x="16" y="0"/>
                    <a:pt x="16" y="0"/>
                    <a:pt x="16" y="0"/>
                  </a:cubicBezTo>
                  <a:cubicBezTo>
                    <a:pt x="14" y="1"/>
                    <a:pt x="12" y="1"/>
                    <a:pt x="10" y="1"/>
                  </a:cubicBezTo>
                  <a:cubicBezTo>
                    <a:pt x="8" y="1"/>
                    <a:pt x="7" y="1"/>
                    <a:pt x="5" y="0"/>
                  </a:cubicBezTo>
                  <a:cubicBezTo>
                    <a:pt x="0" y="100"/>
                    <a:pt x="0" y="100"/>
                    <a:pt x="0" y="100"/>
                  </a:cubicBezTo>
                  <a:lnTo>
                    <a:pt x="21"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8" name="Freeform 10"/>
            <p:cNvSpPr>
              <a:spLocks/>
            </p:cNvSpPr>
            <p:nvPr/>
          </p:nvSpPr>
          <p:spPr bwMode="auto">
            <a:xfrm>
              <a:off x="6796088" y="4845050"/>
              <a:ext cx="65088" cy="22225"/>
            </a:xfrm>
            <a:custGeom>
              <a:avLst/>
              <a:gdLst/>
              <a:ahLst/>
              <a:cxnLst>
                <a:cxn ang="0">
                  <a:pos x="41" y="14"/>
                </a:cxn>
                <a:cxn ang="0">
                  <a:pos x="39" y="0"/>
                </a:cxn>
                <a:cxn ang="0">
                  <a:pos x="2" y="0"/>
                </a:cxn>
                <a:cxn ang="0">
                  <a:pos x="0" y="14"/>
                </a:cxn>
                <a:cxn ang="0">
                  <a:pos x="41" y="14"/>
                </a:cxn>
              </a:cxnLst>
              <a:rect l="0" t="0" r="r" b="b"/>
              <a:pathLst>
                <a:path w="41" h="14">
                  <a:moveTo>
                    <a:pt x="41" y="14"/>
                  </a:moveTo>
                  <a:lnTo>
                    <a:pt x="39" y="0"/>
                  </a:lnTo>
                  <a:lnTo>
                    <a:pt x="2" y="0"/>
                  </a:lnTo>
                  <a:lnTo>
                    <a:pt x="0" y="14"/>
                  </a:lnTo>
                  <a:lnTo>
                    <a:pt x="41"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1"/>
            <p:cNvSpPr>
              <a:spLocks noEditPoints="1"/>
            </p:cNvSpPr>
            <p:nvPr/>
          </p:nvSpPr>
          <p:spPr bwMode="auto">
            <a:xfrm>
              <a:off x="6791325" y="4478338"/>
              <a:ext cx="74613" cy="74613"/>
            </a:xfrm>
            <a:custGeom>
              <a:avLst/>
              <a:gdLst/>
              <a:ahLst/>
              <a:cxnLst>
                <a:cxn ang="0">
                  <a:pos x="13" y="0"/>
                </a:cxn>
                <a:cxn ang="0">
                  <a:pos x="0" y="13"/>
                </a:cxn>
                <a:cxn ang="0">
                  <a:pos x="13" y="27"/>
                </a:cxn>
                <a:cxn ang="0">
                  <a:pos x="27" y="13"/>
                </a:cxn>
                <a:cxn ang="0">
                  <a:pos x="13" y="0"/>
                </a:cxn>
                <a:cxn ang="0">
                  <a:pos x="8" y="12"/>
                </a:cxn>
                <a:cxn ang="0">
                  <a:pos x="5" y="8"/>
                </a:cxn>
                <a:cxn ang="0">
                  <a:pos x="8" y="5"/>
                </a:cxn>
                <a:cxn ang="0">
                  <a:pos x="12" y="8"/>
                </a:cxn>
                <a:cxn ang="0">
                  <a:pos x="8" y="12"/>
                </a:cxn>
              </a:cxnLst>
              <a:rect l="0" t="0" r="r" b="b"/>
              <a:pathLst>
                <a:path w="27" h="27">
                  <a:moveTo>
                    <a:pt x="13" y="0"/>
                  </a:moveTo>
                  <a:cubicBezTo>
                    <a:pt x="6" y="0"/>
                    <a:pt x="0" y="6"/>
                    <a:pt x="0" y="13"/>
                  </a:cubicBezTo>
                  <a:cubicBezTo>
                    <a:pt x="0" y="21"/>
                    <a:pt x="6" y="27"/>
                    <a:pt x="13" y="27"/>
                  </a:cubicBezTo>
                  <a:cubicBezTo>
                    <a:pt x="21" y="27"/>
                    <a:pt x="27" y="21"/>
                    <a:pt x="27" y="13"/>
                  </a:cubicBezTo>
                  <a:cubicBezTo>
                    <a:pt x="27" y="6"/>
                    <a:pt x="21" y="0"/>
                    <a:pt x="13" y="0"/>
                  </a:cubicBezTo>
                  <a:close/>
                  <a:moveTo>
                    <a:pt x="8" y="12"/>
                  </a:moveTo>
                  <a:cubicBezTo>
                    <a:pt x="6" y="12"/>
                    <a:pt x="5" y="10"/>
                    <a:pt x="5" y="8"/>
                  </a:cubicBezTo>
                  <a:cubicBezTo>
                    <a:pt x="5" y="6"/>
                    <a:pt x="6" y="5"/>
                    <a:pt x="8" y="5"/>
                  </a:cubicBezTo>
                  <a:cubicBezTo>
                    <a:pt x="11" y="5"/>
                    <a:pt x="12" y="6"/>
                    <a:pt x="12" y="8"/>
                  </a:cubicBezTo>
                  <a:cubicBezTo>
                    <a:pt x="12" y="10"/>
                    <a:pt x="11" y="12"/>
                    <a:pt x="8"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0" name="Freeform 12"/>
            <p:cNvSpPr>
              <a:spLocks/>
            </p:cNvSpPr>
            <p:nvPr/>
          </p:nvSpPr>
          <p:spPr bwMode="auto">
            <a:xfrm>
              <a:off x="6226175" y="4686300"/>
              <a:ext cx="47625" cy="112713"/>
            </a:xfrm>
            <a:custGeom>
              <a:avLst/>
              <a:gdLst/>
              <a:ahLst/>
              <a:cxnLst>
                <a:cxn ang="0">
                  <a:pos x="16" y="39"/>
                </a:cxn>
                <a:cxn ang="0">
                  <a:pos x="17" y="39"/>
                </a:cxn>
                <a:cxn ang="0">
                  <a:pos x="12" y="22"/>
                </a:cxn>
                <a:cxn ang="0">
                  <a:pos x="1" y="0"/>
                </a:cxn>
                <a:cxn ang="0">
                  <a:pos x="7" y="24"/>
                </a:cxn>
                <a:cxn ang="0">
                  <a:pos x="14" y="40"/>
                </a:cxn>
                <a:cxn ang="0">
                  <a:pos x="16" y="39"/>
                </a:cxn>
              </a:cxnLst>
              <a:rect l="0" t="0" r="r" b="b"/>
              <a:pathLst>
                <a:path w="17" h="40">
                  <a:moveTo>
                    <a:pt x="16" y="39"/>
                  </a:moveTo>
                  <a:cubicBezTo>
                    <a:pt x="16" y="39"/>
                    <a:pt x="17" y="39"/>
                    <a:pt x="17" y="39"/>
                  </a:cubicBezTo>
                  <a:cubicBezTo>
                    <a:pt x="16" y="34"/>
                    <a:pt x="15" y="28"/>
                    <a:pt x="12" y="22"/>
                  </a:cubicBezTo>
                  <a:cubicBezTo>
                    <a:pt x="8" y="10"/>
                    <a:pt x="3" y="0"/>
                    <a:pt x="1" y="0"/>
                  </a:cubicBezTo>
                  <a:cubicBezTo>
                    <a:pt x="0" y="1"/>
                    <a:pt x="3" y="11"/>
                    <a:pt x="7" y="24"/>
                  </a:cubicBezTo>
                  <a:cubicBezTo>
                    <a:pt x="9" y="30"/>
                    <a:pt x="12" y="36"/>
                    <a:pt x="14" y="40"/>
                  </a:cubicBezTo>
                  <a:cubicBezTo>
                    <a:pt x="14" y="39"/>
                    <a:pt x="15" y="39"/>
                    <a:pt x="16"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Freeform 13"/>
            <p:cNvSpPr>
              <a:spLocks/>
            </p:cNvSpPr>
            <p:nvPr/>
          </p:nvSpPr>
          <p:spPr bwMode="auto">
            <a:xfrm>
              <a:off x="6178550" y="4818063"/>
              <a:ext cx="85725" cy="88900"/>
            </a:xfrm>
            <a:custGeom>
              <a:avLst/>
              <a:gdLst/>
              <a:ahLst/>
              <a:cxnLst>
                <a:cxn ang="0">
                  <a:pos x="30" y="2"/>
                </a:cxn>
                <a:cxn ang="0">
                  <a:pos x="29" y="0"/>
                </a:cxn>
                <a:cxn ang="0">
                  <a:pos x="16" y="12"/>
                </a:cxn>
                <a:cxn ang="0">
                  <a:pos x="1" y="31"/>
                </a:cxn>
                <a:cxn ang="0">
                  <a:pos x="20" y="16"/>
                </a:cxn>
                <a:cxn ang="0">
                  <a:pos x="31" y="3"/>
                </a:cxn>
                <a:cxn ang="0">
                  <a:pos x="30" y="2"/>
                </a:cxn>
              </a:cxnLst>
              <a:rect l="0" t="0" r="r" b="b"/>
              <a:pathLst>
                <a:path w="31" h="32">
                  <a:moveTo>
                    <a:pt x="30" y="2"/>
                  </a:moveTo>
                  <a:cubicBezTo>
                    <a:pt x="29" y="2"/>
                    <a:pt x="29" y="1"/>
                    <a:pt x="29" y="0"/>
                  </a:cubicBezTo>
                  <a:cubicBezTo>
                    <a:pt x="25" y="3"/>
                    <a:pt x="21" y="7"/>
                    <a:pt x="16" y="12"/>
                  </a:cubicBezTo>
                  <a:cubicBezTo>
                    <a:pt x="7" y="22"/>
                    <a:pt x="0" y="30"/>
                    <a:pt x="1" y="31"/>
                  </a:cubicBezTo>
                  <a:cubicBezTo>
                    <a:pt x="2" y="32"/>
                    <a:pt x="10" y="25"/>
                    <a:pt x="20" y="16"/>
                  </a:cubicBezTo>
                  <a:cubicBezTo>
                    <a:pt x="25" y="11"/>
                    <a:pt x="29" y="6"/>
                    <a:pt x="31" y="3"/>
                  </a:cubicBezTo>
                  <a:cubicBezTo>
                    <a:pt x="31" y="3"/>
                    <a:pt x="30" y="2"/>
                    <a:pt x="30"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Freeform 14"/>
            <p:cNvSpPr>
              <a:spLocks/>
            </p:cNvSpPr>
            <p:nvPr/>
          </p:nvSpPr>
          <p:spPr bwMode="auto">
            <a:xfrm>
              <a:off x="6292850" y="4810125"/>
              <a:ext cx="117475" cy="23813"/>
            </a:xfrm>
            <a:custGeom>
              <a:avLst/>
              <a:gdLst/>
              <a:ahLst/>
              <a:cxnLst>
                <a:cxn ang="0">
                  <a:pos x="1" y="2"/>
                </a:cxn>
                <a:cxn ang="0">
                  <a:pos x="0" y="3"/>
                </a:cxn>
                <a:cxn ang="0">
                  <a:pos x="18" y="7"/>
                </a:cxn>
                <a:cxn ang="0">
                  <a:pos x="41" y="8"/>
                </a:cxn>
                <a:cxn ang="0">
                  <a:pos x="18" y="2"/>
                </a:cxn>
                <a:cxn ang="0">
                  <a:pos x="1" y="0"/>
                </a:cxn>
                <a:cxn ang="0">
                  <a:pos x="1" y="2"/>
                </a:cxn>
              </a:cxnLst>
              <a:rect l="0" t="0" r="r" b="b"/>
              <a:pathLst>
                <a:path w="42" h="9">
                  <a:moveTo>
                    <a:pt x="1" y="2"/>
                  </a:moveTo>
                  <a:cubicBezTo>
                    <a:pt x="1" y="2"/>
                    <a:pt x="1" y="3"/>
                    <a:pt x="0" y="3"/>
                  </a:cubicBezTo>
                  <a:cubicBezTo>
                    <a:pt x="5" y="5"/>
                    <a:pt x="11" y="6"/>
                    <a:pt x="18" y="7"/>
                  </a:cubicBezTo>
                  <a:cubicBezTo>
                    <a:pt x="31" y="9"/>
                    <a:pt x="41" y="9"/>
                    <a:pt x="41" y="8"/>
                  </a:cubicBezTo>
                  <a:cubicBezTo>
                    <a:pt x="42" y="6"/>
                    <a:pt x="31" y="4"/>
                    <a:pt x="18" y="2"/>
                  </a:cubicBezTo>
                  <a:cubicBezTo>
                    <a:pt x="11" y="1"/>
                    <a:pt x="5" y="0"/>
                    <a:pt x="1" y="0"/>
                  </a:cubicBezTo>
                  <a:cubicBezTo>
                    <a:pt x="1" y="0"/>
                    <a:pt x="1" y="1"/>
                    <a:pt x="1"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15"/>
            <p:cNvSpPr>
              <a:spLocks/>
            </p:cNvSpPr>
            <p:nvPr/>
          </p:nvSpPr>
          <p:spPr bwMode="auto">
            <a:xfrm>
              <a:off x="6253163" y="4948238"/>
              <a:ext cx="46038" cy="100013"/>
            </a:xfrm>
            <a:custGeom>
              <a:avLst/>
              <a:gdLst/>
              <a:ahLst/>
              <a:cxnLst>
                <a:cxn ang="0">
                  <a:pos x="27" y="60"/>
                </a:cxn>
                <a:cxn ang="0">
                  <a:pos x="23" y="60"/>
                </a:cxn>
                <a:cxn ang="0">
                  <a:pos x="22" y="0"/>
                </a:cxn>
                <a:cxn ang="0">
                  <a:pos x="7" y="0"/>
                </a:cxn>
                <a:cxn ang="0">
                  <a:pos x="6" y="60"/>
                </a:cxn>
                <a:cxn ang="0">
                  <a:pos x="2" y="60"/>
                </a:cxn>
                <a:cxn ang="0">
                  <a:pos x="0" y="63"/>
                </a:cxn>
                <a:cxn ang="0">
                  <a:pos x="29" y="63"/>
                </a:cxn>
                <a:cxn ang="0">
                  <a:pos x="27" y="60"/>
                </a:cxn>
              </a:cxnLst>
              <a:rect l="0" t="0" r="r" b="b"/>
              <a:pathLst>
                <a:path w="29" h="63">
                  <a:moveTo>
                    <a:pt x="27" y="60"/>
                  </a:moveTo>
                  <a:lnTo>
                    <a:pt x="23" y="60"/>
                  </a:lnTo>
                  <a:lnTo>
                    <a:pt x="22" y="0"/>
                  </a:lnTo>
                  <a:lnTo>
                    <a:pt x="7" y="0"/>
                  </a:lnTo>
                  <a:lnTo>
                    <a:pt x="6" y="60"/>
                  </a:lnTo>
                  <a:lnTo>
                    <a:pt x="2" y="60"/>
                  </a:lnTo>
                  <a:lnTo>
                    <a:pt x="0" y="63"/>
                  </a:lnTo>
                  <a:lnTo>
                    <a:pt x="29" y="63"/>
                  </a:lnTo>
                  <a:lnTo>
                    <a:pt x="27"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4" name="Freeform 16"/>
            <p:cNvSpPr>
              <a:spLocks/>
            </p:cNvSpPr>
            <p:nvPr/>
          </p:nvSpPr>
          <p:spPr bwMode="auto">
            <a:xfrm>
              <a:off x="6264275" y="4829175"/>
              <a:ext cx="23813" cy="106363"/>
            </a:xfrm>
            <a:custGeom>
              <a:avLst/>
              <a:gdLst/>
              <a:ahLst/>
              <a:cxnLst>
                <a:cxn ang="0">
                  <a:pos x="8" y="38"/>
                </a:cxn>
                <a:cxn ang="0">
                  <a:pos x="6" y="0"/>
                </a:cxn>
                <a:cxn ang="0">
                  <a:pos x="4" y="0"/>
                </a:cxn>
                <a:cxn ang="0">
                  <a:pos x="2" y="0"/>
                </a:cxn>
                <a:cxn ang="0">
                  <a:pos x="0" y="38"/>
                </a:cxn>
                <a:cxn ang="0">
                  <a:pos x="8" y="38"/>
                </a:cxn>
              </a:cxnLst>
              <a:rect l="0" t="0" r="r" b="b"/>
              <a:pathLst>
                <a:path w="8" h="38">
                  <a:moveTo>
                    <a:pt x="8" y="38"/>
                  </a:moveTo>
                  <a:cubicBezTo>
                    <a:pt x="6" y="0"/>
                    <a:pt x="6" y="0"/>
                    <a:pt x="6" y="0"/>
                  </a:cubicBezTo>
                  <a:cubicBezTo>
                    <a:pt x="6" y="0"/>
                    <a:pt x="5" y="0"/>
                    <a:pt x="4" y="0"/>
                  </a:cubicBezTo>
                  <a:cubicBezTo>
                    <a:pt x="3" y="0"/>
                    <a:pt x="3" y="0"/>
                    <a:pt x="2" y="0"/>
                  </a:cubicBezTo>
                  <a:cubicBezTo>
                    <a:pt x="0" y="38"/>
                    <a:pt x="0" y="38"/>
                    <a:pt x="0" y="38"/>
                  </a:cubicBezTo>
                  <a:lnTo>
                    <a:pt x="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5" name="Rectangle 17"/>
            <p:cNvSpPr>
              <a:spLocks noChangeArrowheads="1"/>
            </p:cNvSpPr>
            <p:nvPr/>
          </p:nvSpPr>
          <p:spPr bwMode="auto">
            <a:xfrm>
              <a:off x="6264275" y="4937125"/>
              <a:ext cx="23813" cy="9525"/>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6" name="Freeform 18"/>
            <p:cNvSpPr>
              <a:spLocks noEditPoints="1"/>
            </p:cNvSpPr>
            <p:nvPr/>
          </p:nvSpPr>
          <p:spPr bwMode="auto">
            <a:xfrm>
              <a:off x="6262688" y="4799013"/>
              <a:ext cx="26988" cy="26988"/>
            </a:xfrm>
            <a:custGeom>
              <a:avLst/>
              <a:gdLst/>
              <a:ahLst/>
              <a:cxnLst>
                <a:cxn ang="0">
                  <a:pos x="5" y="0"/>
                </a:cxn>
                <a:cxn ang="0">
                  <a:pos x="0" y="5"/>
                </a:cxn>
                <a:cxn ang="0">
                  <a:pos x="5" y="10"/>
                </a:cxn>
                <a:cxn ang="0">
                  <a:pos x="10" y="5"/>
                </a:cxn>
                <a:cxn ang="0">
                  <a:pos x="5" y="0"/>
                </a:cxn>
                <a:cxn ang="0">
                  <a:pos x="3" y="4"/>
                </a:cxn>
                <a:cxn ang="0">
                  <a:pos x="2" y="3"/>
                </a:cxn>
                <a:cxn ang="0">
                  <a:pos x="3" y="1"/>
                </a:cxn>
                <a:cxn ang="0">
                  <a:pos x="5" y="3"/>
                </a:cxn>
                <a:cxn ang="0">
                  <a:pos x="3" y="4"/>
                </a:cxn>
              </a:cxnLst>
              <a:rect l="0" t="0" r="r" b="b"/>
              <a:pathLst>
                <a:path w="10" h="10">
                  <a:moveTo>
                    <a:pt x="5" y="0"/>
                  </a:moveTo>
                  <a:cubicBezTo>
                    <a:pt x="2" y="0"/>
                    <a:pt x="0" y="2"/>
                    <a:pt x="0" y="5"/>
                  </a:cubicBezTo>
                  <a:cubicBezTo>
                    <a:pt x="0" y="8"/>
                    <a:pt x="2" y="10"/>
                    <a:pt x="5" y="10"/>
                  </a:cubicBezTo>
                  <a:cubicBezTo>
                    <a:pt x="8" y="10"/>
                    <a:pt x="10" y="8"/>
                    <a:pt x="10" y="5"/>
                  </a:cubicBezTo>
                  <a:cubicBezTo>
                    <a:pt x="10" y="2"/>
                    <a:pt x="8" y="0"/>
                    <a:pt x="5" y="0"/>
                  </a:cubicBezTo>
                  <a:close/>
                  <a:moveTo>
                    <a:pt x="3" y="4"/>
                  </a:moveTo>
                  <a:cubicBezTo>
                    <a:pt x="2" y="4"/>
                    <a:pt x="2" y="4"/>
                    <a:pt x="2" y="3"/>
                  </a:cubicBezTo>
                  <a:cubicBezTo>
                    <a:pt x="2" y="2"/>
                    <a:pt x="2" y="1"/>
                    <a:pt x="3" y="1"/>
                  </a:cubicBezTo>
                  <a:cubicBezTo>
                    <a:pt x="4" y="1"/>
                    <a:pt x="5" y="2"/>
                    <a:pt x="5" y="3"/>
                  </a:cubicBezTo>
                  <a:cubicBezTo>
                    <a:pt x="5" y="4"/>
                    <a:pt x="4" y="4"/>
                    <a:pt x="3"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7" name="Freeform 19"/>
            <p:cNvSpPr>
              <a:spLocks/>
            </p:cNvSpPr>
            <p:nvPr/>
          </p:nvSpPr>
          <p:spPr bwMode="auto">
            <a:xfrm>
              <a:off x="6503988" y="4948238"/>
              <a:ext cx="55563" cy="136525"/>
            </a:xfrm>
            <a:custGeom>
              <a:avLst/>
              <a:gdLst/>
              <a:ahLst/>
              <a:cxnLst>
                <a:cxn ang="0">
                  <a:pos x="4" y="0"/>
                </a:cxn>
                <a:cxn ang="0">
                  <a:pos x="0" y="86"/>
                </a:cxn>
                <a:cxn ang="0">
                  <a:pos x="35" y="86"/>
                </a:cxn>
                <a:cxn ang="0">
                  <a:pos x="32" y="0"/>
                </a:cxn>
                <a:cxn ang="0">
                  <a:pos x="4" y="0"/>
                </a:cxn>
              </a:cxnLst>
              <a:rect l="0" t="0" r="r" b="b"/>
              <a:pathLst>
                <a:path w="35" h="86">
                  <a:moveTo>
                    <a:pt x="4" y="0"/>
                  </a:moveTo>
                  <a:lnTo>
                    <a:pt x="0" y="86"/>
                  </a:lnTo>
                  <a:lnTo>
                    <a:pt x="35" y="86"/>
                  </a:lnTo>
                  <a:lnTo>
                    <a:pt x="32" y="0"/>
                  </a:lnTo>
                  <a:lnTo>
                    <a:pt x="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8" name="Freeform 21"/>
            <p:cNvSpPr>
              <a:spLocks/>
            </p:cNvSpPr>
            <p:nvPr/>
          </p:nvSpPr>
          <p:spPr bwMode="auto">
            <a:xfrm>
              <a:off x="6510338" y="4718050"/>
              <a:ext cx="44450" cy="203200"/>
            </a:xfrm>
            <a:custGeom>
              <a:avLst/>
              <a:gdLst/>
              <a:ahLst/>
              <a:cxnLst>
                <a:cxn ang="0">
                  <a:pos x="16" y="73"/>
                </a:cxn>
                <a:cxn ang="0">
                  <a:pos x="12" y="0"/>
                </a:cxn>
                <a:cxn ang="0">
                  <a:pos x="8" y="1"/>
                </a:cxn>
                <a:cxn ang="0">
                  <a:pos x="4" y="0"/>
                </a:cxn>
                <a:cxn ang="0">
                  <a:pos x="0" y="73"/>
                </a:cxn>
                <a:cxn ang="0">
                  <a:pos x="16" y="73"/>
                </a:cxn>
              </a:cxnLst>
              <a:rect l="0" t="0" r="r" b="b"/>
              <a:pathLst>
                <a:path w="16" h="73">
                  <a:moveTo>
                    <a:pt x="16" y="73"/>
                  </a:moveTo>
                  <a:cubicBezTo>
                    <a:pt x="12" y="0"/>
                    <a:pt x="12" y="0"/>
                    <a:pt x="12" y="0"/>
                  </a:cubicBezTo>
                  <a:cubicBezTo>
                    <a:pt x="11" y="1"/>
                    <a:pt x="9" y="1"/>
                    <a:pt x="8" y="1"/>
                  </a:cubicBezTo>
                  <a:cubicBezTo>
                    <a:pt x="6" y="1"/>
                    <a:pt x="5" y="1"/>
                    <a:pt x="4" y="0"/>
                  </a:cubicBezTo>
                  <a:cubicBezTo>
                    <a:pt x="0" y="73"/>
                    <a:pt x="0" y="73"/>
                    <a:pt x="0" y="73"/>
                  </a:cubicBezTo>
                  <a:lnTo>
                    <a:pt x="16" y="7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9" name="Rectangle 22"/>
            <p:cNvSpPr>
              <a:spLocks noChangeArrowheads="1"/>
            </p:cNvSpPr>
            <p:nvPr/>
          </p:nvSpPr>
          <p:spPr bwMode="auto">
            <a:xfrm>
              <a:off x="6510338" y="4926013"/>
              <a:ext cx="44450" cy="17463"/>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0" name="Freeform 23"/>
            <p:cNvSpPr>
              <a:spLocks noEditPoints="1"/>
            </p:cNvSpPr>
            <p:nvPr/>
          </p:nvSpPr>
          <p:spPr bwMode="auto">
            <a:xfrm>
              <a:off x="6503988" y="4659313"/>
              <a:ext cx="55563" cy="55563"/>
            </a:xfrm>
            <a:custGeom>
              <a:avLst/>
              <a:gdLst/>
              <a:ahLst/>
              <a:cxnLst>
                <a:cxn ang="0">
                  <a:pos x="10" y="0"/>
                </a:cxn>
                <a:cxn ang="0">
                  <a:pos x="0" y="10"/>
                </a:cxn>
                <a:cxn ang="0">
                  <a:pos x="10" y="20"/>
                </a:cxn>
                <a:cxn ang="0">
                  <a:pos x="20" y="10"/>
                </a:cxn>
                <a:cxn ang="0">
                  <a:pos x="10" y="0"/>
                </a:cxn>
                <a:cxn ang="0">
                  <a:pos x="6" y="9"/>
                </a:cxn>
                <a:cxn ang="0">
                  <a:pos x="4" y="6"/>
                </a:cxn>
                <a:cxn ang="0">
                  <a:pos x="6" y="3"/>
                </a:cxn>
                <a:cxn ang="0">
                  <a:pos x="9" y="6"/>
                </a:cxn>
                <a:cxn ang="0">
                  <a:pos x="6" y="9"/>
                </a:cxn>
              </a:cxnLst>
              <a:rect l="0" t="0" r="r" b="b"/>
              <a:pathLst>
                <a:path w="20" h="20">
                  <a:moveTo>
                    <a:pt x="10" y="0"/>
                  </a:moveTo>
                  <a:cubicBezTo>
                    <a:pt x="5" y="0"/>
                    <a:pt x="0" y="4"/>
                    <a:pt x="0" y="10"/>
                  </a:cubicBezTo>
                  <a:cubicBezTo>
                    <a:pt x="0" y="15"/>
                    <a:pt x="5" y="20"/>
                    <a:pt x="10" y="20"/>
                  </a:cubicBezTo>
                  <a:cubicBezTo>
                    <a:pt x="15" y="20"/>
                    <a:pt x="20" y="15"/>
                    <a:pt x="20" y="10"/>
                  </a:cubicBezTo>
                  <a:cubicBezTo>
                    <a:pt x="20" y="4"/>
                    <a:pt x="15" y="0"/>
                    <a:pt x="10" y="0"/>
                  </a:cubicBezTo>
                  <a:close/>
                  <a:moveTo>
                    <a:pt x="6" y="9"/>
                  </a:moveTo>
                  <a:cubicBezTo>
                    <a:pt x="5" y="9"/>
                    <a:pt x="4" y="7"/>
                    <a:pt x="4" y="6"/>
                  </a:cubicBezTo>
                  <a:cubicBezTo>
                    <a:pt x="4" y="4"/>
                    <a:pt x="5" y="3"/>
                    <a:pt x="6" y="3"/>
                  </a:cubicBezTo>
                  <a:cubicBezTo>
                    <a:pt x="8" y="3"/>
                    <a:pt x="9" y="4"/>
                    <a:pt x="9" y="6"/>
                  </a:cubicBezTo>
                  <a:cubicBezTo>
                    <a:pt x="9" y="7"/>
                    <a:pt x="8" y="9"/>
                    <a:pt x="6"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1" name="Freeform 24"/>
            <p:cNvSpPr>
              <a:spLocks/>
            </p:cNvSpPr>
            <p:nvPr/>
          </p:nvSpPr>
          <p:spPr bwMode="auto">
            <a:xfrm>
              <a:off x="6526213" y="4433888"/>
              <a:ext cx="47625" cy="219075"/>
            </a:xfrm>
            <a:custGeom>
              <a:avLst/>
              <a:gdLst/>
              <a:ahLst/>
              <a:cxnLst>
                <a:cxn ang="0">
                  <a:pos x="4" y="78"/>
                </a:cxn>
                <a:cxn ang="0">
                  <a:pos x="7" y="79"/>
                </a:cxn>
                <a:cxn ang="0">
                  <a:pos x="13" y="46"/>
                </a:cxn>
                <a:cxn ang="0">
                  <a:pos x="14" y="0"/>
                </a:cxn>
                <a:cxn ang="0">
                  <a:pos x="3" y="45"/>
                </a:cxn>
                <a:cxn ang="0">
                  <a:pos x="0" y="78"/>
                </a:cxn>
                <a:cxn ang="0">
                  <a:pos x="4" y="78"/>
                </a:cxn>
              </a:cxnLst>
              <a:rect l="0" t="0" r="r" b="b"/>
              <a:pathLst>
                <a:path w="17" h="79">
                  <a:moveTo>
                    <a:pt x="4" y="78"/>
                  </a:moveTo>
                  <a:cubicBezTo>
                    <a:pt x="5" y="78"/>
                    <a:pt x="6" y="79"/>
                    <a:pt x="7" y="79"/>
                  </a:cubicBezTo>
                  <a:cubicBezTo>
                    <a:pt x="9" y="71"/>
                    <a:pt x="11" y="59"/>
                    <a:pt x="13" y="46"/>
                  </a:cubicBezTo>
                  <a:cubicBezTo>
                    <a:pt x="17" y="21"/>
                    <a:pt x="17" y="1"/>
                    <a:pt x="14" y="0"/>
                  </a:cubicBezTo>
                  <a:cubicBezTo>
                    <a:pt x="11" y="0"/>
                    <a:pt x="6" y="20"/>
                    <a:pt x="3" y="45"/>
                  </a:cubicBezTo>
                  <a:cubicBezTo>
                    <a:pt x="1" y="58"/>
                    <a:pt x="0" y="70"/>
                    <a:pt x="0" y="78"/>
                  </a:cubicBezTo>
                  <a:cubicBezTo>
                    <a:pt x="1" y="78"/>
                    <a:pt x="2" y="78"/>
                    <a:pt x="4" y="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2" name="Freeform 25"/>
            <p:cNvSpPr>
              <a:spLocks/>
            </p:cNvSpPr>
            <p:nvPr/>
          </p:nvSpPr>
          <p:spPr bwMode="auto">
            <a:xfrm>
              <a:off x="6284913" y="4686300"/>
              <a:ext cx="215900" cy="80963"/>
            </a:xfrm>
            <a:custGeom>
              <a:avLst/>
              <a:gdLst/>
              <a:ahLst/>
              <a:cxnLst>
                <a:cxn ang="0">
                  <a:pos x="76" y="3"/>
                </a:cxn>
                <a:cxn ang="0">
                  <a:pos x="76" y="0"/>
                </a:cxn>
                <a:cxn ang="0">
                  <a:pos x="43" y="8"/>
                </a:cxn>
                <a:cxn ang="0">
                  <a:pos x="1" y="26"/>
                </a:cxn>
                <a:cxn ang="0">
                  <a:pos x="46" y="18"/>
                </a:cxn>
                <a:cxn ang="0">
                  <a:pos x="78" y="6"/>
                </a:cxn>
                <a:cxn ang="0">
                  <a:pos x="76" y="3"/>
                </a:cxn>
              </a:cxnLst>
              <a:rect l="0" t="0" r="r" b="b"/>
              <a:pathLst>
                <a:path w="78" h="29">
                  <a:moveTo>
                    <a:pt x="76" y="3"/>
                  </a:moveTo>
                  <a:cubicBezTo>
                    <a:pt x="76" y="2"/>
                    <a:pt x="75" y="1"/>
                    <a:pt x="76" y="0"/>
                  </a:cubicBezTo>
                  <a:cubicBezTo>
                    <a:pt x="67" y="1"/>
                    <a:pt x="56" y="4"/>
                    <a:pt x="43" y="8"/>
                  </a:cubicBezTo>
                  <a:cubicBezTo>
                    <a:pt x="19" y="15"/>
                    <a:pt x="0" y="24"/>
                    <a:pt x="1" y="26"/>
                  </a:cubicBezTo>
                  <a:cubicBezTo>
                    <a:pt x="1" y="29"/>
                    <a:pt x="22" y="25"/>
                    <a:pt x="46" y="18"/>
                  </a:cubicBezTo>
                  <a:cubicBezTo>
                    <a:pt x="59" y="14"/>
                    <a:pt x="70" y="10"/>
                    <a:pt x="78" y="6"/>
                  </a:cubicBezTo>
                  <a:cubicBezTo>
                    <a:pt x="77" y="5"/>
                    <a:pt x="76" y="4"/>
                    <a:pt x="76" y="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3" name="Freeform 26"/>
            <p:cNvSpPr>
              <a:spLocks/>
            </p:cNvSpPr>
            <p:nvPr/>
          </p:nvSpPr>
          <p:spPr bwMode="auto">
            <a:xfrm>
              <a:off x="6557963" y="4697413"/>
              <a:ext cx="38100" cy="36513"/>
            </a:xfrm>
            <a:custGeom>
              <a:avLst/>
              <a:gdLst/>
              <a:ahLst/>
              <a:cxnLst>
                <a:cxn ang="0">
                  <a:pos x="14" y="6"/>
                </a:cxn>
                <a:cxn ang="0">
                  <a:pos x="4" y="0"/>
                </a:cxn>
                <a:cxn ang="0">
                  <a:pos x="2" y="3"/>
                </a:cxn>
                <a:cxn ang="0">
                  <a:pos x="0" y="5"/>
                </a:cxn>
                <a:cxn ang="0">
                  <a:pos x="9" y="13"/>
                </a:cxn>
                <a:cxn ang="0">
                  <a:pos x="14" y="6"/>
                </a:cxn>
              </a:cxnLst>
              <a:rect l="0" t="0" r="r" b="b"/>
              <a:pathLst>
                <a:path w="14" h="13">
                  <a:moveTo>
                    <a:pt x="14" y="6"/>
                  </a:moveTo>
                  <a:cubicBezTo>
                    <a:pt x="10" y="4"/>
                    <a:pt x="7" y="2"/>
                    <a:pt x="4" y="0"/>
                  </a:cubicBezTo>
                  <a:cubicBezTo>
                    <a:pt x="4" y="1"/>
                    <a:pt x="3" y="2"/>
                    <a:pt x="2" y="3"/>
                  </a:cubicBezTo>
                  <a:cubicBezTo>
                    <a:pt x="2" y="4"/>
                    <a:pt x="1" y="5"/>
                    <a:pt x="0" y="5"/>
                  </a:cubicBezTo>
                  <a:cubicBezTo>
                    <a:pt x="2" y="8"/>
                    <a:pt x="5" y="11"/>
                    <a:pt x="9" y="13"/>
                  </a:cubicBezTo>
                  <a:cubicBezTo>
                    <a:pt x="10" y="11"/>
                    <a:pt x="12" y="9"/>
                    <a:pt x="14"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27"/>
            <p:cNvSpPr>
              <a:spLocks/>
            </p:cNvSpPr>
            <p:nvPr/>
          </p:nvSpPr>
          <p:spPr bwMode="auto">
            <a:xfrm>
              <a:off x="6604000" y="4737100"/>
              <a:ext cx="139700" cy="107950"/>
            </a:xfrm>
            <a:custGeom>
              <a:avLst/>
              <a:gdLst/>
              <a:ahLst/>
              <a:cxnLst>
                <a:cxn ang="0">
                  <a:pos x="15" y="5"/>
                </a:cxn>
                <a:cxn ang="0">
                  <a:pos x="8" y="0"/>
                </a:cxn>
                <a:cxn ang="0">
                  <a:pos x="0" y="6"/>
                </a:cxn>
                <a:cxn ang="0">
                  <a:pos x="9" y="13"/>
                </a:cxn>
                <a:cxn ang="0">
                  <a:pos x="48" y="36"/>
                </a:cxn>
                <a:cxn ang="0">
                  <a:pos x="15" y="5"/>
                </a:cxn>
              </a:cxnLst>
              <a:rect l="0" t="0" r="r" b="b"/>
              <a:pathLst>
                <a:path w="50" h="39">
                  <a:moveTo>
                    <a:pt x="15" y="5"/>
                  </a:moveTo>
                  <a:cubicBezTo>
                    <a:pt x="13" y="3"/>
                    <a:pt x="11" y="2"/>
                    <a:pt x="8" y="0"/>
                  </a:cubicBezTo>
                  <a:cubicBezTo>
                    <a:pt x="5" y="2"/>
                    <a:pt x="3" y="5"/>
                    <a:pt x="0" y="6"/>
                  </a:cubicBezTo>
                  <a:cubicBezTo>
                    <a:pt x="3" y="8"/>
                    <a:pt x="6" y="11"/>
                    <a:pt x="9" y="13"/>
                  </a:cubicBezTo>
                  <a:cubicBezTo>
                    <a:pt x="29" y="28"/>
                    <a:pt x="47" y="39"/>
                    <a:pt x="48" y="36"/>
                  </a:cubicBezTo>
                  <a:cubicBezTo>
                    <a:pt x="50" y="34"/>
                    <a:pt x="35" y="20"/>
                    <a:pt x="15"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 name="文本框 2"/>
          <p:cNvSpPr txBox="1"/>
          <p:nvPr/>
        </p:nvSpPr>
        <p:spPr>
          <a:xfrm>
            <a:off x="131739" y="82438"/>
            <a:ext cx="3135567"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a:solidFill>
                  <a:schemeClr val="bg1"/>
                </a:solidFill>
                <a:latin typeface="宋体" panose="02010600030101010101" pitchFamily="2" charset="-122"/>
                <a:ea typeface="宋体" panose="02010600030101010101" pitchFamily="2" charset="-122"/>
              </a:rPr>
              <a:t>算法</a:t>
            </a:r>
            <a:r>
              <a:rPr lang="zh-CN" altLang="en-US" sz="2000" dirty="0" smtClean="0">
                <a:solidFill>
                  <a:schemeClr val="bg1"/>
                </a:solidFill>
                <a:latin typeface="宋体" panose="02010600030101010101" pitchFamily="2" charset="-122"/>
                <a:ea typeface="宋体" panose="02010600030101010101" pitchFamily="2" charset="-122"/>
              </a:rPr>
              <a:t>介绍</a:t>
            </a:r>
            <a:endParaRPr lang="en-US" altLang="zh-CN" sz="2000" dirty="0">
              <a:solidFill>
                <a:schemeClr val="bg1"/>
              </a:solidFill>
              <a:latin typeface="宋体" panose="02010600030101010101" pitchFamily="2" charset="-122"/>
              <a:ea typeface="宋体" panose="02010600030101010101" pitchFamily="2" charset="-122"/>
            </a:endParaRPr>
          </a:p>
        </p:txBody>
      </p:sp>
      <p:sp>
        <p:nvSpPr>
          <p:cNvPr id="28" name="Freeform 7">
            <a:hlinkClick r:id="rId2" action="ppaction://hlinksldjump"/>
          </p:cNvPr>
          <p:cNvSpPr>
            <a:spLocks/>
          </p:cNvSpPr>
          <p:nvPr/>
        </p:nvSpPr>
        <p:spPr bwMode="auto">
          <a:xfrm flipH="1">
            <a:off x="7968647" y="4373101"/>
            <a:ext cx="599666" cy="513407"/>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Tree>
    <p:extLst>
      <p:ext uri="{BB962C8B-B14F-4D97-AF65-F5344CB8AC3E}">
        <p14:creationId xmlns:p14="http://schemas.microsoft.com/office/powerpoint/2010/main" val="3833316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7"/>
          <p:cNvSpPr>
            <a:spLocks/>
          </p:cNvSpPr>
          <p:nvPr/>
        </p:nvSpPr>
        <p:spPr bwMode="auto">
          <a:xfrm>
            <a:off x="8015288" y="4587875"/>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nvGrpSpPr>
          <p:cNvPr id="16" name="Group 51"/>
          <p:cNvGrpSpPr/>
          <p:nvPr/>
        </p:nvGrpSpPr>
        <p:grpSpPr>
          <a:xfrm>
            <a:off x="7177088" y="1990847"/>
            <a:ext cx="1676400" cy="2209800"/>
            <a:chOff x="6178550" y="4186238"/>
            <a:chExt cx="998538" cy="957262"/>
          </a:xfrm>
          <a:noFill/>
        </p:grpSpPr>
        <p:sp>
          <p:nvSpPr>
            <p:cNvPr id="53" name="Freeform 5"/>
            <p:cNvSpPr>
              <a:spLocks/>
            </p:cNvSpPr>
            <p:nvPr/>
          </p:nvSpPr>
          <p:spPr bwMode="auto">
            <a:xfrm>
              <a:off x="6692900" y="4186238"/>
              <a:ext cx="131763" cy="295275"/>
            </a:xfrm>
            <a:custGeom>
              <a:avLst/>
              <a:gdLst/>
              <a:ahLst/>
              <a:cxnLst>
                <a:cxn ang="0">
                  <a:pos x="42" y="103"/>
                </a:cxn>
                <a:cxn ang="0">
                  <a:pos x="47" y="102"/>
                </a:cxn>
                <a:cxn ang="0">
                  <a:pos x="33" y="58"/>
                </a:cxn>
                <a:cxn ang="0">
                  <a:pos x="4" y="2"/>
                </a:cxn>
                <a:cxn ang="0">
                  <a:pos x="19" y="63"/>
                </a:cxn>
                <a:cxn ang="0">
                  <a:pos x="38" y="106"/>
                </a:cxn>
                <a:cxn ang="0">
                  <a:pos x="42" y="103"/>
                </a:cxn>
              </a:cxnLst>
              <a:rect l="0" t="0" r="r" b="b"/>
              <a:pathLst>
                <a:path w="47" h="106">
                  <a:moveTo>
                    <a:pt x="42" y="103"/>
                  </a:moveTo>
                  <a:cubicBezTo>
                    <a:pt x="43" y="103"/>
                    <a:pt x="45" y="102"/>
                    <a:pt x="47" y="102"/>
                  </a:cubicBezTo>
                  <a:cubicBezTo>
                    <a:pt x="44" y="91"/>
                    <a:pt x="39" y="75"/>
                    <a:pt x="33" y="58"/>
                  </a:cubicBezTo>
                  <a:cubicBezTo>
                    <a:pt x="21" y="26"/>
                    <a:pt x="8" y="0"/>
                    <a:pt x="4" y="2"/>
                  </a:cubicBezTo>
                  <a:cubicBezTo>
                    <a:pt x="0" y="3"/>
                    <a:pt x="7" y="31"/>
                    <a:pt x="19" y="63"/>
                  </a:cubicBezTo>
                  <a:cubicBezTo>
                    <a:pt x="26" y="80"/>
                    <a:pt x="32" y="95"/>
                    <a:pt x="38" y="106"/>
                  </a:cubicBezTo>
                  <a:cubicBezTo>
                    <a:pt x="39" y="105"/>
                    <a:pt x="40" y="104"/>
                    <a:pt x="42" y="1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6"/>
            <p:cNvSpPr>
              <a:spLocks/>
            </p:cNvSpPr>
            <p:nvPr/>
          </p:nvSpPr>
          <p:spPr bwMode="auto">
            <a:xfrm>
              <a:off x="6569075" y="4537075"/>
              <a:ext cx="233363" cy="230188"/>
            </a:xfrm>
            <a:custGeom>
              <a:avLst/>
              <a:gdLst/>
              <a:ahLst/>
              <a:cxnLst>
                <a:cxn ang="0">
                  <a:pos x="80" y="4"/>
                </a:cxn>
                <a:cxn ang="0">
                  <a:pos x="77" y="0"/>
                </a:cxn>
                <a:cxn ang="0">
                  <a:pos x="43" y="31"/>
                </a:cxn>
                <a:cxn ang="0">
                  <a:pos x="3" y="80"/>
                </a:cxn>
                <a:cxn ang="0">
                  <a:pos x="53" y="41"/>
                </a:cxn>
                <a:cxn ang="0">
                  <a:pos x="84" y="6"/>
                </a:cxn>
                <a:cxn ang="0">
                  <a:pos x="80" y="4"/>
                </a:cxn>
              </a:cxnLst>
              <a:rect l="0" t="0" r="r" b="b"/>
              <a:pathLst>
                <a:path w="84" h="83">
                  <a:moveTo>
                    <a:pt x="80" y="4"/>
                  </a:moveTo>
                  <a:cubicBezTo>
                    <a:pt x="78" y="2"/>
                    <a:pt x="77" y="1"/>
                    <a:pt x="77" y="0"/>
                  </a:cubicBezTo>
                  <a:cubicBezTo>
                    <a:pt x="68" y="7"/>
                    <a:pt x="55" y="18"/>
                    <a:pt x="43" y="31"/>
                  </a:cubicBezTo>
                  <a:cubicBezTo>
                    <a:pt x="18" y="55"/>
                    <a:pt x="0" y="77"/>
                    <a:pt x="3" y="80"/>
                  </a:cubicBezTo>
                  <a:cubicBezTo>
                    <a:pt x="6" y="83"/>
                    <a:pt x="28" y="65"/>
                    <a:pt x="53" y="41"/>
                  </a:cubicBezTo>
                  <a:cubicBezTo>
                    <a:pt x="66" y="28"/>
                    <a:pt x="76" y="15"/>
                    <a:pt x="84" y="6"/>
                  </a:cubicBezTo>
                  <a:cubicBezTo>
                    <a:pt x="82" y="6"/>
                    <a:pt x="81" y="5"/>
                    <a:pt x="80"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5" name="Freeform 7"/>
            <p:cNvSpPr>
              <a:spLocks/>
            </p:cNvSpPr>
            <p:nvPr/>
          </p:nvSpPr>
          <p:spPr bwMode="auto">
            <a:xfrm>
              <a:off x="6873875" y="4508500"/>
              <a:ext cx="303213" cy="69850"/>
            </a:xfrm>
            <a:custGeom>
              <a:avLst/>
              <a:gdLst/>
              <a:ahLst/>
              <a:cxnLst>
                <a:cxn ang="0">
                  <a:pos x="1" y="5"/>
                </a:cxn>
                <a:cxn ang="0">
                  <a:pos x="0" y="9"/>
                </a:cxn>
                <a:cxn ang="0">
                  <a:pos x="45" y="19"/>
                </a:cxn>
                <a:cxn ang="0">
                  <a:pos x="108" y="21"/>
                </a:cxn>
                <a:cxn ang="0">
                  <a:pos x="47" y="5"/>
                </a:cxn>
                <a:cxn ang="0">
                  <a:pos x="1" y="0"/>
                </a:cxn>
                <a:cxn ang="0">
                  <a:pos x="1" y="5"/>
                </a:cxn>
              </a:cxnLst>
              <a:rect l="0" t="0" r="r" b="b"/>
              <a:pathLst>
                <a:path w="109" h="25">
                  <a:moveTo>
                    <a:pt x="1" y="5"/>
                  </a:moveTo>
                  <a:cubicBezTo>
                    <a:pt x="1" y="6"/>
                    <a:pt x="1" y="8"/>
                    <a:pt x="0" y="9"/>
                  </a:cubicBezTo>
                  <a:cubicBezTo>
                    <a:pt x="11" y="13"/>
                    <a:pt x="27" y="16"/>
                    <a:pt x="45" y="19"/>
                  </a:cubicBezTo>
                  <a:cubicBezTo>
                    <a:pt x="79" y="24"/>
                    <a:pt x="108" y="25"/>
                    <a:pt x="108" y="21"/>
                  </a:cubicBezTo>
                  <a:cubicBezTo>
                    <a:pt x="109" y="17"/>
                    <a:pt x="82" y="10"/>
                    <a:pt x="47" y="5"/>
                  </a:cubicBezTo>
                  <a:cubicBezTo>
                    <a:pt x="29" y="2"/>
                    <a:pt x="13" y="0"/>
                    <a:pt x="1" y="0"/>
                  </a:cubicBezTo>
                  <a:cubicBezTo>
                    <a:pt x="2" y="2"/>
                    <a:pt x="2" y="3"/>
                    <a:pt x="1"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6" name="Freeform 8"/>
            <p:cNvSpPr>
              <a:spLocks/>
            </p:cNvSpPr>
            <p:nvPr/>
          </p:nvSpPr>
          <p:spPr bwMode="auto">
            <a:xfrm>
              <a:off x="6770688" y="4876800"/>
              <a:ext cx="114300" cy="266700"/>
            </a:xfrm>
            <a:custGeom>
              <a:avLst/>
              <a:gdLst/>
              <a:ahLst/>
              <a:cxnLst>
                <a:cxn ang="0">
                  <a:pos x="67" y="159"/>
                </a:cxn>
                <a:cxn ang="0">
                  <a:pos x="60" y="159"/>
                </a:cxn>
                <a:cxn ang="0">
                  <a:pos x="57" y="0"/>
                </a:cxn>
                <a:cxn ang="0">
                  <a:pos x="16" y="0"/>
                </a:cxn>
                <a:cxn ang="0">
                  <a:pos x="13" y="159"/>
                </a:cxn>
                <a:cxn ang="0">
                  <a:pos x="6" y="159"/>
                </a:cxn>
                <a:cxn ang="0">
                  <a:pos x="0" y="168"/>
                </a:cxn>
                <a:cxn ang="0">
                  <a:pos x="72" y="168"/>
                </a:cxn>
                <a:cxn ang="0">
                  <a:pos x="67" y="159"/>
                </a:cxn>
              </a:cxnLst>
              <a:rect l="0" t="0" r="r" b="b"/>
              <a:pathLst>
                <a:path w="72" h="168">
                  <a:moveTo>
                    <a:pt x="67" y="159"/>
                  </a:moveTo>
                  <a:lnTo>
                    <a:pt x="60" y="159"/>
                  </a:lnTo>
                  <a:lnTo>
                    <a:pt x="57" y="0"/>
                  </a:lnTo>
                  <a:lnTo>
                    <a:pt x="16" y="0"/>
                  </a:lnTo>
                  <a:lnTo>
                    <a:pt x="13" y="159"/>
                  </a:lnTo>
                  <a:lnTo>
                    <a:pt x="6" y="159"/>
                  </a:lnTo>
                  <a:lnTo>
                    <a:pt x="0" y="168"/>
                  </a:lnTo>
                  <a:lnTo>
                    <a:pt x="72" y="168"/>
                  </a:lnTo>
                  <a:lnTo>
                    <a:pt x="67" y="15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7" name="Freeform 9"/>
            <p:cNvSpPr>
              <a:spLocks/>
            </p:cNvSpPr>
            <p:nvPr/>
          </p:nvSpPr>
          <p:spPr bwMode="auto">
            <a:xfrm>
              <a:off x="6799263" y="4559300"/>
              <a:ext cx="58738" cy="277813"/>
            </a:xfrm>
            <a:custGeom>
              <a:avLst/>
              <a:gdLst/>
              <a:ahLst/>
              <a:cxnLst>
                <a:cxn ang="0">
                  <a:pos x="21" y="100"/>
                </a:cxn>
                <a:cxn ang="0">
                  <a:pos x="16" y="0"/>
                </a:cxn>
                <a:cxn ang="0">
                  <a:pos x="10" y="1"/>
                </a:cxn>
                <a:cxn ang="0">
                  <a:pos x="5" y="0"/>
                </a:cxn>
                <a:cxn ang="0">
                  <a:pos x="0" y="100"/>
                </a:cxn>
                <a:cxn ang="0">
                  <a:pos x="21" y="100"/>
                </a:cxn>
              </a:cxnLst>
              <a:rect l="0" t="0" r="r" b="b"/>
              <a:pathLst>
                <a:path w="21" h="100">
                  <a:moveTo>
                    <a:pt x="21" y="100"/>
                  </a:moveTo>
                  <a:cubicBezTo>
                    <a:pt x="16" y="0"/>
                    <a:pt x="16" y="0"/>
                    <a:pt x="16" y="0"/>
                  </a:cubicBezTo>
                  <a:cubicBezTo>
                    <a:pt x="14" y="1"/>
                    <a:pt x="12" y="1"/>
                    <a:pt x="10" y="1"/>
                  </a:cubicBezTo>
                  <a:cubicBezTo>
                    <a:pt x="8" y="1"/>
                    <a:pt x="7" y="1"/>
                    <a:pt x="5" y="0"/>
                  </a:cubicBezTo>
                  <a:cubicBezTo>
                    <a:pt x="0" y="100"/>
                    <a:pt x="0" y="100"/>
                    <a:pt x="0" y="100"/>
                  </a:cubicBezTo>
                  <a:lnTo>
                    <a:pt x="21"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8" name="Freeform 10"/>
            <p:cNvSpPr>
              <a:spLocks/>
            </p:cNvSpPr>
            <p:nvPr/>
          </p:nvSpPr>
          <p:spPr bwMode="auto">
            <a:xfrm>
              <a:off x="6796088" y="4845050"/>
              <a:ext cx="65088" cy="22225"/>
            </a:xfrm>
            <a:custGeom>
              <a:avLst/>
              <a:gdLst/>
              <a:ahLst/>
              <a:cxnLst>
                <a:cxn ang="0">
                  <a:pos x="41" y="14"/>
                </a:cxn>
                <a:cxn ang="0">
                  <a:pos x="39" y="0"/>
                </a:cxn>
                <a:cxn ang="0">
                  <a:pos x="2" y="0"/>
                </a:cxn>
                <a:cxn ang="0">
                  <a:pos x="0" y="14"/>
                </a:cxn>
                <a:cxn ang="0">
                  <a:pos x="41" y="14"/>
                </a:cxn>
              </a:cxnLst>
              <a:rect l="0" t="0" r="r" b="b"/>
              <a:pathLst>
                <a:path w="41" h="14">
                  <a:moveTo>
                    <a:pt x="41" y="14"/>
                  </a:moveTo>
                  <a:lnTo>
                    <a:pt x="39" y="0"/>
                  </a:lnTo>
                  <a:lnTo>
                    <a:pt x="2" y="0"/>
                  </a:lnTo>
                  <a:lnTo>
                    <a:pt x="0" y="14"/>
                  </a:lnTo>
                  <a:lnTo>
                    <a:pt x="41"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1"/>
            <p:cNvSpPr>
              <a:spLocks noEditPoints="1"/>
            </p:cNvSpPr>
            <p:nvPr/>
          </p:nvSpPr>
          <p:spPr bwMode="auto">
            <a:xfrm>
              <a:off x="6791325" y="4478338"/>
              <a:ext cx="74613" cy="74613"/>
            </a:xfrm>
            <a:custGeom>
              <a:avLst/>
              <a:gdLst/>
              <a:ahLst/>
              <a:cxnLst>
                <a:cxn ang="0">
                  <a:pos x="13" y="0"/>
                </a:cxn>
                <a:cxn ang="0">
                  <a:pos x="0" y="13"/>
                </a:cxn>
                <a:cxn ang="0">
                  <a:pos x="13" y="27"/>
                </a:cxn>
                <a:cxn ang="0">
                  <a:pos x="27" y="13"/>
                </a:cxn>
                <a:cxn ang="0">
                  <a:pos x="13" y="0"/>
                </a:cxn>
                <a:cxn ang="0">
                  <a:pos x="8" y="12"/>
                </a:cxn>
                <a:cxn ang="0">
                  <a:pos x="5" y="8"/>
                </a:cxn>
                <a:cxn ang="0">
                  <a:pos x="8" y="5"/>
                </a:cxn>
                <a:cxn ang="0">
                  <a:pos x="12" y="8"/>
                </a:cxn>
                <a:cxn ang="0">
                  <a:pos x="8" y="12"/>
                </a:cxn>
              </a:cxnLst>
              <a:rect l="0" t="0" r="r" b="b"/>
              <a:pathLst>
                <a:path w="27" h="27">
                  <a:moveTo>
                    <a:pt x="13" y="0"/>
                  </a:moveTo>
                  <a:cubicBezTo>
                    <a:pt x="6" y="0"/>
                    <a:pt x="0" y="6"/>
                    <a:pt x="0" y="13"/>
                  </a:cubicBezTo>
                  <a:cubicBezTo>
                    <a:pt x="0" y="21"/>
                    <a:pt x="6" y="27"/>
                    <a:pt x="13" y="27"/>
                  </a:cubicBezTo>
                  <a:cubicBezTo>
                    <a:pt x="21" y="27"/>
                    <a:pt x="27" y="21"/>
                    <a:pt x="27" y="13"/>
                  </a:cubicBezTo>
                  <a:cubicBezTo>
                    <a:pt x="27" y="6"/>
                    <a:pt x="21" y="0"/>
                    <a:pt x="13" y="0"/>
                  </a:cubicBezTo>
                  <a:close/>
                  <a:moveTo>
                    <a:pt x="8" y="12"/>
                  </a:moveTo>
                  <a:cubicBezTo>
                    <a:pt x="6" y="12"/>
                    <a:pt x="5" y="10"/>
                    <a:pt x="5" y="8"/>
                  </a:cubicBezTo>
                  <a:cubicBezTo>
                    <a:pt x="5" y="6"/>
                    <a:pt x="6" y="5"/>
                    <a:pt x="8" y="5"/>
                  </a:cubicBezTo>
                  <a:cubicBezTo>
                    <a:pt x="11" y="5"/>
                    <a:pt x="12" y="6"/>
                    <a:pt x="12" y="8"/>
                  </a:cubicBezTo>
                  <a:cubicBezTo>
                    <a:pt x="12" y="10"/>
                    <a:pt x="11" y="12"/>
                    <a:pt x="8"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0" name="Freeform 12"/>
            <p:cNvSpPr>
              <a:spLocks/>
            </p:cNvSpPr>
            <p:nvPr/>
          </p:nvSpPr>
          <p:spPr bwMode="auto">
            <a:xfrm>
              <a:off x="6226175" y="4686300"/>
              <a:ext cx="47625" cy="112713"/>
            </a:xfrm>
            <a:custGeom>
              <a:avLst/>
              <a:gdLst/>
              <a:ahLst/>
              <a:cxnLst>
                <a:cxn ang="0">
                  <a:pos x="16" y="39"/>
                </a:cxn>
                <a:cxn ang="0">
                  <a:pos x="17" y="39"/>
                </a:cxn>
                <a:cxn ang="0">
                  <a:pos x="12" y="22"/>
                </a:cxn>
                <a:cxn ang="0">
                  <a:pos x="1" y="0"/>
                </a:cxn>
                <a:cxn ang="0">
                  <a:pos x="7" y="24"/>
                </a:cxn>
                <a:cxn ang="0">
                  <a:pos x="14" y="40"/>
                </a:cxn>
                <a:cxn ang="0">
                  <a:pos x="16" y="39"/>
                </a:cxn>
              </a:cxnLst>
              <a:rect l="0" t="0" r="r" b="b"/>
              <a:pathLst>
                <a:path w="17" h="40">
                  <a:moveTo>
                    <a:pt x="16" y="39"/>
                  </a:moveTo>
                  <a:cubicBezTo>
                    <a:pt x="16" y="39"/>
                    <a:pt x="17" y="39"/>
                    <a:pt x="17" y="39"/>
                  </a:cubicBezTo>
                  <a:cubicBezTo>
                    <a:pt x="16" y="34"/>
                    <a:pt x="15" y="28"/>
                    <a:pt x="12" y="22"/>
                  </a:cubicBezTo>
                  <a:cubicBezTo>
                    <a:pt x="8" y="10"/>
                    <a:pt x="3" y="0"/>
                    <a:pt x="1" y="0"/>
                  </a:cubicBezTo>
                  <a:cubicBezTo>
                    <a:pt x="0" y="1"/>
                    <a:pt x="3" y="11"/>
                    <a:pt x="7" y="24"/>
                  </a:cubicBezTo>
                  <a:cubicBezTo>
                    <a:pt x="9" y="30"/>
                    <a:pt x="12" y="36"/>
                    <a:pt x="14" y="40"/>
                  </a:cubicBezTo>
                  <a:cubicBezTo>
                    <a:pt x="14" y="39"/>
                    <a:pt x="15" y="39"/>
                    <a:pt x="16"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Freeform 13"/>
            <p:cNvSpPr>
              <a:spLocks/>
            </p:cNvSpPr>
            <p:nvPr/>
          </p:nvSpPr>
          <p:spPr bwMode="auto">
            <a:xfrm>
              <a:off x="6178550" y="4818063"/>
              <a:ext cx="85725" cy="88900"/>
            </a:xfrm>
            <a:custGeom>
              <a:avLst/>
              <a:gdLst/>
              <a:ahLst/>
              <a:cxnLst>
                <a:cxn ang="0">
                  <a:pos x="30" y="2"/>
                </a:cxn>
                <a:cxn ang="0">
                  <a:pos x="29" y="0"/>
                </a:cxn>
                <a:cxn ang="0">
                  <a:pos x="16" y="12"/>
                </a:cxn>
                <a:cxn ang="0">
                  <a:pos x="1" y="31"/>
                </a:cxn>
                <a:cxn ang="0">
                  <a:pos x="20" y="16"/>
                </a:cxn>
                <a:cxn ang="0">
                  <a:pos x="31" y="3"/>
                </a:cxn>
                <a:cxn ang="0">
                  <a:pos x="30" y="2"/>
                </a:cxn>
              </a:cxnLst>
              <a:rect l="0" t="0" r="r" b="b"/>
              <a:pathLst>
                <a:path w="31" h="32">
                  <a:moveTo>
                    <a:pt x="30" y="2"/>
                  </a:moveTo>
                  <a:cubicBezTo>
                    <a:pt x="29" y="2"/>
                    <a:pt x="29" y="1"/>
                    <a:pt x="29" y="0"/>
                  </a:cubicBezTo>
                  <a:cubicBezTo>
                    <a:pt x="25" y="3"/>
                    <a:pt x="21" y="7"/>
                    <a:pt x="16" y="12"/>
                  </a:cubicBezTo>
                  <a:cubicBezTo>
                    <a:pt x="7" y="22"/>
                    <a:pt x="0" y="30"/>
                    <a:pt x="1" y="31"/>
                  </a:cubicBezTo>
                  <a:cubicBezTo>
                    <a:pt x="2" y="32"/>
                    <a:pt x="10" y="25"/>
                    <a:pt x="20" y="16"/>
                  </a:cubicBezTo>
                  <a:cubicBezTo>
                    <a:pt x="25" y="11"/>
                    <a:pt x="29" y="6"/>
                    <a:pt x="31" y="3"/>
                  </a:cubicBezTo>
                  <a:cubicBezTo>
                    <a:pt x="31" y="3"/>
                    <a:pt x="30" y="2"/>
                    <a:pt x="30"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Freeform 14"/>
            <p:cNvSpPr>
              <a:spLocks/>
            </p:cNvSpPr>
            <p:nvPr/>
          </p:nvSpPr>
          <p:spPr bwMode="auto">
            <a:xfrm>
              <a:off x="6292850" y="4810125"/>
              <a:ext cx="117475" cy="23813"/>
            </a:xfrm>
            <a:custGeom>
              <a:avLst/>
              <a:gdLst/>
              <a:ahLst/>
              <a:cxnLst>
                <a:cxn ang="0">
                  <a:pos x="1" y="2"/>
                </a:cxn>
                <a:cxn ang="0">
                  <a:pos x="0" y="3"/>
                </a:cxn>
                <a:cxn ang="0">
                  <a:pos x="18" y="7"/>
                </a:cxn>
                <a:cxn ang="0">
                  <a:pos x="41" y="8"/>
                </a:cxn>
                <a:cxn ang="0">
                  <a:pos x="18" y="2"/>
                </a:cxn>
                <a:cxn ang="0">
                  <a:pos x="1" y="0"/>
                </a:cxn>
                <a:cxn ang="0">
                  <a:pos x="1" y="2"/>
                </a:cxn>
              </a:cxnLst>
              <a:rect l="0" t="0" r="r" b="b"/>
              <a:pathLst>
                <a:path w="42" h="9">
                  <a:moveTo>
                    <a:pt x="1" y="2"/>
                  </a:moveTo>
                  <a:cubicBezTo>
                    <a:pt x="1" y="2"/>
                    <a:pt x="1" y="3"/>
                    <a:pt x="0" y="3"/>
                  </a:cubicBezTo>
                  <a:cubicBezTo>
                    <a:pt x="5" y="5"/>
                    <a:pt x="11" y="6"/>
                    <a:pt x="18" y="7"/>
                  </a:cubicBezTo>
                  <a:cubicBezTo>
                    <a:pt x="31" y="9"/>
                    <a:pt x="41" y="9"/>
                    <a:pt x="41" y="8"/>
                  </a:cubicBezTo>
                  <a:cubicBezTo>
                    <a:pt x="42" y="6"/>
                    <a:pt x="31" y="4"/>
                    <a:pt x="18" y="2"/>
                  </a:cubicBezTo>
                  <a:cubicBezTo>
                    <a:pt x="11" y="1"/>
                    <a:pt x="5" y="0"/>
                    <a:pt x="1" y="0"/>
                  </a:cubicBezTo>
                  <a:cubicBezTo>
                    <a:pt x="1" y="0"/>
                    <a:pt x="1" y="1"/>
                    <a:pt x="1"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15"/>
            <p:cNvSpPr>
              <a:spLocks/>
            </p:cNvSpPr>
            <p:nvPr/>
          </p:nvSpPr>
          <p:spPr bwMode="auto">
            <a:xfrm>
              <a:off x="6253163" y="4948238"/>
              <a:ext cx="46038" cy="100013"/>
            </a:xfrm>
            <a:custGeom>
              <a:avLst/>
              <a:gdLst/>
              <a:ahLst/>
              <a:cxnLst>
                <a:cxn ang="0">
                  <a:pos x="27" y="60"/>
                </a:cxn>
                <a:cxn ang="0">
                  <a:pos x="23" y="60"/>
                </a:cxn>
                <a:cxn ang="0">
                  <a:pos x="22" y="0"/>
                </a:cxn>
                <a:cxn ang="0">
                  <a:pos x="7" y="0"/>
                </a:cxn>
                <a:cxn ang="0">
                  <a:pos x="6" y="60"/>
                </a:cxn>
                <a:cxn ang="0">
                  <a:pos x="2" y="60"/>
                </a:cxn>
                <a:cxn ang="0">
                  <a:pos x="0" y="63"/>
                </a:cxn>
                <a:cxn ang="0">
                  <a:pos x="29" y="63"/>
                </a:cxn>
                <a:cxn ang="0">
                  <a:pos x="27" y="60"/>
                </a:cxn>
              </a:cxnLst>
              <a:rect l="0" t="0" r="r" b="b"/>
              <a:pathLst>
                <a:path w="29" h="63">
                  <a:moveTo>
                    <a:pt x="27" y="60"/>
                  </a:moveTo>
                  <a:lnTo>
                    <a:pt x="23" y="60"/>
                  </a:lnTo>
                  <a:lnTo>
                    <a:pt x="22" y="0"/>
                  </a:lnTo>
                  <a:lnTo>
                    <a:pt x="7" y="0"/>
                  </a:lnTo>
                  <a:lnTo>
                    <a:pt x="6" y="60"/>
                  </a:lnTo>
                  <a:lnTo>
                    <a:pt x="2" y="60"/>
                  </a:lnTo>
                  <a:lnTo>
                    <a:pt x="0" y="63"/>
                  </a:lnTo>
                  <a:lnTo>
                    <a:pt x="29" y="63"/>
                  </a:lnTo>
                  <a:lnTo>
                    <a:pt x="27"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4" name="Freeform 16"/>
            <p:cNvSpPr>
              <a:spLocks/>
            </p:cNvSpPr>
            <p:nvPr/>
          </p:nvSpPr>
          <p:spPr bwMode="auto">
            <a:xfrm>
              <a:off x="6264275" y="4829175"/>
              <a:ext cx="23813" cy="106363"/>
            </a:xfrm>
            <a:custGeom>
              <a:avLst/>
              <a:gdLst/>
              <a:ahLst/>
              <a:cxnLst>
                <a:cxn ang="0">
                  <a:pos x="8" y="38"/>
                </a:cxn>
                <a:cxn ang="0">
                  <a:pos x="6" y="0"/>
                </a:cxn>
                <a:cxn ang="0">
                  <a:pos x="4" y="0"/>
                </a:cxn>
                <a:cxn ang="0">
                  <a:pos x="2" y="0"/>
                </a:cxn>
                <a:cxn ang="0">
                  <a:pos x="0" y="38"/>
                </a:cxn>
                <a:cxn ang="0">
                  <a:pos x="8" y="38"/>
                </a:cxn>
              </a:cxnLst>
              <a:rect l="0" t="0" r="r" b="b"/>
              <a:pathLst>
                <a:path w="8" h="38">
                  <a:moveTo>
                    <a:pt x="8" y="38"/>
                  </a:moveTo>
                  <a:cubicBezTo>
                    <a:pt x="6" y="0"/>
                    <a:pt x="6" y="0"/>
                    <a:pt x="6" y="0"/>
                  </a:cubicBezTo>
                  <a:cubicBezTo>
                    <a:pt x="6" y="0"/>
                    <a:pt x="5" y="0"/>
                    <a:pt x="4" y="0"/>
                  </a:cubicBezTo>
                  <a:cubicBezTo>
                    <a:pt x="3" y="0"/>
                    <a:pt x="3" y="0"/>
                    <a:pt x="2" y="0"/>
                  </a:cubicBezTo>
                  <a:cubicBezTo>
                    <a:pt x="0" y="38"/>
                    <a:pt x="0" y="38"/>
                    <a:pt x="0" y="38"/>
                  </a:cubicBezTo>
                  <a:lnTo>
                    <a:pt x="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5" name="Rectangle 17"/>
            <p:cNvSpPr>
              <a:spLocks noChangeArrowheads="1"/>
            </p:cNvSpPr>
            <p:nvPr/>
          </p:nvSpPr>
          <p:spPr bwMode="auto">
            <a:xfrm>
              <a:off x="6264275" y="4937125"/>
              <a:ext cx="23813" cy="9525"/>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6" name="Freeform 18"/>
            <p:cNvSpPr>
              <a:spLocks noEditPoints="1"/>
            </p:cNvSpPr>
            <p:nvPr/>
          </p:nvSpPr>
          <p:spPr bwMode="auto">
            <a:xfrm>
              <a:off x="6262688" y="4799013"/>
              <a:ext cx="26988" cy="26988"/>
            </a:xfrm>
            <a:custGeom>
              <a:avLst/>
              <a:gdLst/>
              <a:ahLst/>
              <a:cxnLst>
                <a:cxn ang="0">
                  <a:pos x="5" y="0"/>
                </a:cxn>
                <a:cxn ang="0">
                  <a:pos x="0" y="5"/>
                </a:cxn>
                <a:cxn ang="0">
                  <a:pos x="5" y="10"/>
                </a:cxn>
                <a:cxn ang="0">
                  <a:pos x="10" y="5"/>
                </a:cxn>
                <a:cxn ang="0">
                  <a:pos x="5" y="0"/>
                </a:cxn>
                <a:cxn ang="0">
                  <a:pos x="3" y="4"/>
                </a:cxn>
                <a:cxn ang="0">
                  <a:pos x="2" y="3"/>
                </a:cxn>
                <a:cxn ang="0">
                  <a:pos x="3" y="1"/>
                </a:cxn>
                <a:cxn ang="0">
                  <a:pos x="5" y="3"/>
                </a:cxn>
                <a:cxn ang="0">
                  <a:pos x="3" y="4"/>
                </a:cxn>
              </a:cxnLst>
              <a:rect l="0" t="0" r="r" b="b"/>
              <a:pathLst>
                <a:path w="10" h="10">
                  <a:moveTo>
                    <a:pt x="5" y="0"/>
                  </a:moveTo>
                  <a:cubicBezTo>
                    <a:pt x="2" y="0"/>
                    <a:pt x="0" y="2"/>
                    <a:pt x="0" y="5"/>
                  </a:cubicBezTo>
                  <a:cubicBezTo>
                    <a:pt x="0" y="8"/>
                    <a:pt x="2" y="10"/>
                    <a:pt x="5" y="10"/>
                  </a:cubicBezTo>
                  <a:cubicBezTo>
                    <a:pt x="8" y="10"/>
                    <a:pt x="10" y="8"/>
                    <a:pt x="10" y="5"/>
                  </a:cubicBezTo>
                  <a:cubicBezTo>
                    <a:pt x="10" y="2"/>
                    <a:pt x="8" y="0"/>
                    <a:pt x="5" y="0"/>
                  </a:cubicBezTo>
                  <a:close/>
                  <a:moveTo>
                    <a:pt x="3" y="4"/>
                  </a:moveTo>
                  <a:cubicBezTo>
                    <a:pt x="2" y="4"/>
                    <a:pt x="2" y="4"/>
                    <a:pt x="2" y="3"/>
                  </a:cubicBezTo>
                  <a:cubicBezTo>
                    <a:pt x="2" y="2"/>
                    <a:pt x="2" y="1"/>
                    <a:pt x="3" y="1"/>
                  </a:cubicBezTo>
                  <a:cubicBezTo>
                    <a:pt x="4" y="1"/>
                    <a:pt x="5" y="2"/>
                    <a:pt x="5" y="3"/>
                  </a:cubicBezTo>
                  <a:cubicBezTo>
                    <a:pt x="5" y="4"/>
                    <a:pt x="4" y="4"/>
                    <a:pt x="3"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7" name="Freeform 19"/>
            <p:cNvSpPr>
              <a:spLocks/>
            </p:cNvSpPr>
            <p:nvPr/>
          </p:nvSpPr>
          <p:spPr bwMode="auto">
            <a:xfrm>
              <a:off x="6503988" y="4948238"/>
              <a:ext cx="55563" cy="136525"/>
            </a:xfrm>
            <a:custGeom>
              <a:avLst/>
              <a:gdLst/>
              <a:ahLst/>
              <a:cxnLst>
                <a:cxn ang="0">
                  <a:pos x="4" y="0"/>
                </a:cxn>
                <a:cxn ang="0">
                  <a:pos x="0" y="86"/>
                </a:cxn>
                <a:cxn ang="0">
                  <a:pos x="35" y="86"/>
                </a:cxn>
                <a:cxn ang="0">
                  <a:pos x="32" y="0"/>
                </a:cxn>
                <a:cxn ang="0">
                  <a:pos x="4" y="0"/>
                </a:cxn>
              </a:cxnLst>
              <a:rect l="0" t="0" r="r" b="b"/>
              <a:pathLst>
                <a:path w="35" h="86">
                  <a:moveTo>
                    <a:pt x="4" y="0"/>
                  </a:moveTo>
                  <a:lnTo>
                    <a:pt x="0" y="86"/>
                  </a:lnTo>
                  <a:lnTo>
                    <a:pt x="35" y="86"/>
                  </a:lnTo>
                  <a:lnTo>
                    <a:pt x="32" y="0"/>
                  </a:lnTo>
                  <a:lnTo>
                    <a:pt x="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8" name="Freeform 21"/>
            <p:cNvSpPr>
              <a:spLocks/>
            </p:cNvSpPr>
            <p:nvPr/>
          </p:nvSpPr>
          <p:spPr bwMode="auto">
            <a:xfrm>
              <a:off x="6510338" y="4718050"/>
              <a:ext cx="44450" cy="203200"/>
            </a:xfrm>
            <a:custGeom>
              <a:avLst/>
              <a:gdLst/>
              <a:ahLst/>
              <a:cxnLst>
                <a:cxn ang="0">
                  <a:pos x="16" y="73"/>
                </a:cxn>
                <a:cxn ang="0">
                  <a:pos x="12" y="0"/>
                </a:cxn>
                <a:cxn ang="0">
                  <a:pos x="8" y="1"/>
                </a:cxn>
                <a:cxn ang="0">
                  <a:pos x="4" y="0"/>
                </a:cxn>
                <a:cxn ang="0">
                  <a:pos x="0" y="73"/>
                </a:cxn>
                <a:cxn ang="0">
                  <a:pos x="16" y="73"/>
                </a:cxn>
              </a:cxnLst>
              <a:rect l="0" t="0" r="r" b="b"/>
              <a:pathLst>
                <a:path w="16" h="73">
                  <a:moveTo>
                    <a:pt x="16" y="73"/>
                  </a:moveTo>
                  <a:cubicBezTo>
                    <a:pt x="12" y="0"/>
                    <a:pt x="12" y="0"/>
                    <a:pt x="12" y="0"/>
                  </a:cubicBezTo>
                  <a:cubicBezTo>
                    <a:pt x="11" y="1"/>
                    <a:pt x="9" y="1"/>
                    <a:pt x="8" y="1"/>
                  </a:cubicBezTo>
                  <a:cubicBezTo>
                    <a:pt x="6" y="1"/>
                    <a:pt x="5" y="1"/>
                    <a:pt x="4" y="0"/>
                  </a:cubicBezTo>
                  <a:cubicBezTo>
                    <a:pt x="0" y="73"/>
                    <a:pt x="0" y="73"/>
                    <a:pt x="0" y="73"/>
                  </a:cubicBezTo>
                  <a:lnTo>
                    <a:pt x="16" y="7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9" name="Rectangle 22"/>
            <p:cNvSpPr>
              <a:spLocks noChangeArrowheads="1"/>
            </p:cNvSpPr>
            <p:nvPr/>
          </p:nvSpPr>
          <p:spPr bwMode="auto">
            <a:xfrm>
              <a:off x="6510338" y="4926013"/>
              <a:ext cx="44450" cy="17463"/>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0" name="Freeform 23"/>
            <p:cNvSpPr>
              <a:spLocks noEditPoints="1"/>
            </p:cNvSpPr>
            <p:nvPr/>
          </p:nvSpPr>
          <p:spPr bwMode="auto">
            <a:xfrm>
              <a:off x="6503988" y="4659313"/>
              <a:ext cx="55563" cy="55563"/>
            </a:xfrm>
            <a:custGeom>
              <a:avLst/>
              <a:gdLst/>
              <a:ahLst/>
              <a:cxnLst>
                <a:cxn ang="0">
                  <a:pos x="10" y="0"/>
                </a:cxn>
                <a:cxn ang="0">
                  <a:pos x="0" y="10"/>
                </a:cxn>
                <a:cxn ang="0">
                  <a:pos x="10" y="20"/>
                </a:cxn>
                <a:cxn ang="0">
                  <a:pos x="20" y="10"/>
                </a:cxn>
                <a:cxn ang="0">
                  <a:pos x="10" y="0"/>
                </a:cxn>
                <a:cxn ang="0">
                  <a:pos x="6" y="9"/>
                </a:cxn>
                <a:cxn ang="0">
                  <a:pos x="4" y="6"/>
                </a:cxn>
                <a:cxn ang="0">
                  <a:pos x="6" y="3"/>
                </a:cxn>
                <a:cxn ang="0">
                  <a:pos x="9" y="6"/>
                </a:cxn>
                <a:cxn ang="0">
                  <a:pos x="6" y="9"/>
                </a:cxn>
              </a:cxnLst>
              <a:rect l="0" t="0" r="r" b="b"/>
              <a:pathLst>
                <a:path w="20" h="20">
                  <a:moveTo>
                    <a:pt x="10" y="0"/>
                  </a:moveTo>
                  <a:cubicBezTo>
                    <a:pt x="5" y="0"/>
                    <a:pt x="0" y="4"/>
                    <a:pt x="0" y="10"/>
                  </a:cubicBezTo>
                  <a:cubicBezTo>
                    <a:pt x="0" y="15"/>
                    <a:pt x="5" y="20"/>
                    <a:pt x="10" y="20"/>
                  </a:cubicBezTo>
                  <a:cubicBezTo>
                    <a:pt x="15" y="20"/>
                    <a:pt x="20" y="15"/>
                    <a:pt x="20" y="10"/>
                  </a:cubicBezTo>
                  <a:cubicBezTo>
                    <a:pt x="20" y="4"/>
                    <a:pt x="15" y="0"/>
                    <a:pt x="10" y="0"/>
                  </a:cubicBezTo>
                  <a:close/>
                  <a:moveTo>
                    <a:pt x="6" y="9"/>
                  </a:moveTo>
                  <a:cubicBezTo>
                    <a:pt x="5" y="9"/>
                    <a:pt x="4" y="7"/>
                    <a:pt x="4" y="6"/>
                  </a:cubicBezTo>
                  <a:cubicBezTo>
                    <a:pt x="4" y="4"/>
                    <a:pt x="5" y="3"/>
                    <a:pt x="6" y="3"/>
                  </a:cubicBezTo>
                  <a:cubicBezTo>
                    <a:pt x="8" y="3"/>
                    <a:pt x="9" y="4"/>
                    <a:pt x="9" y="6"/>
                  </a:cubicBezTo>
                  <a:cubicBezTo>
                    <a:pt x="9" y="7"/>
                    <a:pt x="8" y="9"/>
                    <a:pt x="6"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1" name="Freeform 24"/>
            <p:cNvSpPr>
              <a:spLocks/>
            </p:cNvSpPr>
            <p:nvPr/>
          </p:nvSpPr>
          <p:spPr bwMode="auto">
            <a:xfrm>
              <a:off x="6526213" y="4433888"/>
              <a:ext cx="47625" cy="219075"/>
            </a:xfrm>
            <a:custGeom>
              <a:avLst/>
              <a:gdLst/>
              <a:ahLst/>
              <a:cxnLst>
                <a:cxn ang="0">
                  <a:pos x="4" y="78"/>
                </a:cxn>
                <a:cxn ang="0">
                  <a:pos x="7" y="79"/>
                </a:cxn>
                <a:cxn ang="0">
                  <a:pos x="13" y="46"/>
                </a:cxn>
                <a:cxn ang="0">
                  <a:pos x="14" y="0"/>
                </a:cxn>
                <a:cxn ang="0">
                  <a:pos x="3" y="45"/>
                </a:cxn>
                <a:cxn ang="0">
                  <a:pos x="0" y="78"/>
                </a:cxn>
                <a:cxn ang="0">
                  <a:pos x="4" y="78"/>
                </a:cxn>
              </a:cxnLst>
              <a:rect l="0" t="0" r="r" b="b"/>
              <a:pathLst>
                <a:path w="17" h="79">
                  <a:moveTo>
                    <a:pt x="4" y="78"/>
                  </a:moveTo>
                  <a:cubicBezTo>
                    <a:pt x="5" y="78"/>
                    <a:pt x="6" y="79"/>
                    <a:pt x="7" y="79"/>
                  </a:cubicBezTo>
                  <a:cubicBezTo>
                    <a:pt x="9" y="71"/>
                    <a:pt x="11" y="59"/>
                    <a:pt x="13" y="46"/>
                  </a:cubicBezTo>
                  <a:cubicBezTo>
                    <a:pt x="17" y="21"/>
                    <a:pt x="17" y="1"/>
                    <a:pt x="14" y="0"/>
                  </a:cubicBezTo>
                  <a:cubicBezTo>
                    <a:pt x="11" y="0"/>
                    <a:pt x="6" y="20"/>
                    <a:pt x="3" y="45"/>
                  </a:cubicBezTo>
                  <a:cubicBezTo>
                    <a:pt x="1" y="58"/>
                    <a:pt x="0" y="70"/>
                    <a:pt x="0" y="78"/>
                  </a:cubicBezTo>
                  <a:cubicBezTo>
                    <a:pt x="1" y="78"/>
                    <a:pt x="2" y="78"/>
                    <a:pt x="4" y="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2" name="Freeform 25"/>
            <p:cNvSpPr>
              <a:spLocks/>
            </p:cNvSpPr>
            <p:nvPr/>
          </p:nvSpPr>
          <p:spPr bwMode="auto">
            <a:xfrm>
              <a:off x="6284913" y="4686300"/>
              <a:ext cx="215900" cy="80963"/>
            </a:xfrm>
            <a:custGeom>
              <a:avLst/>
              <a:gdLst/>
              <a:ahLst/>
              <a:cxnLst>
                <a:cxn ang="0">
                  <a:pos x="76" y="3"/>
                </a:cxn>
                <a:cxn ang="0">
                  <a:pos x="76" y="0"/>
                </a:cxn>
                <a:cxn ang="0">
                  <a:pos x="43" y="8"/>
                </a:cxn>
                <a:cxn ang="0">
                  <a:pos x="1" y="26"/>
                </a:cxn>
                <a:cxn ang="0">
                  <a:pos x="46" y="18"/>
                </a:cxn>
                <a:cxn ang="0">
                  <a:pos x="78" y="6"/>
                </a:cxn>
                <a:cxn ang="0">
                  <a:pos x="76" y="3"/>
                </a:cxn>
              </a:cxnLst>
              <a:rect l="0" t="0" r="r" b="b"/>
              <a:pathLst>
                <a:path w="78" h="29">
                  <a:moveTo>
                    <a:pt x="76" y="3"/>
                  </a:moveTo>
                  <a:cubicBezTo>
                    <a:pt x="76" y="2"/>
                    <a:pt x="75" y="1"/>
                    <a:pt x="76" y="0"/>
                  </a:cubicBezTo>
                  <a:cubicBezTo>
                    <a:pt x="67" y="1"/>
                    <a:pt x="56" y="4"/>
                    <a:pt x="43" y="8"/>
                  </a:cubicBezTo>
                  <a:cubicBezTo>
                    <a:pt x="19" y="15"/>
                    <a:pt x="0" y="24"/>
                    <a:pt x="1" y="26"/>
                  </a:cubicBezTo>
                  <a:cubicBezTo>
                    <a:pt x="1" y="29"/>
                    <a:pt x="22" y="25"/>
                    <a:pt x="46" y="18"/>
                  </a:cubicBezTo>
                  <a:cubicBezTo>
                    <a:pt x="59" y="14"/>
                    <a:pt x="70" y="10"/>
                    <a:pt x="78" y="6"/>
                  </a:cubicBezTo>
                  <a:cubicBezTo>
                    <a:pt x="77" y="5"/>
                    <a:pt x="76" y="4"/>
                    <a:pt x="76" y="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3" name="Freeform 26"/>
            <p:cNvSpPr>
              <a:spLocks/>
            </p:cNvSpPr>
            <p:nvPr/>
          </p:nvSpPr>
          <p:spPr bwMode="auto">
            <a:xfrm>
              <a:off x="6557963" y="4697413"/>
              <a:ext cx="38100" cy="36513"/>
            </a:xfrm>
            <a:custGeom>
              <a:avLst/>
              <a:gdLst/>
              <a:ahLst/>
              <a:cxnLst>
                <a:cxn ang="0">
                  <a:pos x="14" y="6"/>
                </a:cxn>
                <a:cxn ang="0">
                  <a:pos x="4" y="0"/>
                </a:cxn>
                <a:cxn ang="0">
                  <a:pos x="2" y="3"/>
                </a:cxn>
                <a:cxn ang="0">
                  <a:pos x="0" y="5"/>
                </a:cxn>
                <a:cxn ang="0">
                  <a:pos x="9" y="13"/>
                </a:cxn>
                <a:cxn ang="0">
                  <a:pos x="14" y="6"/>
                </a:cxn>
              </a:cxnLst>
              <a:rect l="0" t="0" r="r" b="b"/>
              <a:pathLst>
                <a:path w="14" h="13">
                  <a:moveTo>
                    <a:pt x="14" y="6"/>
                  </a:moveTo>
                  <a:cubicBezTo>
                    <a:pt x="10" y="4"/>
                    <a:pt x="7" y="2"/>
                    <a:pt x="4" y="0"/>
                  </a:cubicBezTo>
                  <a:cubicBezTo>
                    <a:pt x="4" y="1"/>
                    <a:pt x="3" y="2"/>
                    <a:pt x="2" y="3"/>
                  </a:cubicBezTo>
                  <a:cubicBezTo>
                    <a:pt x="2" y="4"/>
                    <a:pt x="1" y="5"/>
                    <a:pt x="0" y="5"/>
                  </a:cubicBezTo>
                  <a:cubicBezTo>
                    <a:pt x="2" y="8"/>
                    <a:pt x="5" y="11"/>
                    <a:pt x="9" y="13"/>
                  </a:cubicBezTo>
                  <a:cubicBezTo>
                    <a:pt x="10" y="11"/>
                    <a:pt x="12" y="9"/>
                    <a:pt x="14"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27"/>
            <p:cNvSpPr>
              <a:spLocks/>
            </p:cNvSpPr>
            <p:nvPr/>
          </p:nvSpPr>
          <p:spPr bwMode="auto">
            <a:xfrm>
              <a:off x="6604000" y="4737100"/>
              <a:ext cx="139700" cy="107950"/>
            </a:xfrm>
            <a:custGeom>
              <a:avLst/>
              <a:gdLst/>
              <a:ahLst/>
              <a:cxnLst>
                <a:cxn ang="0">
                  <a:pos x="15" y="5"/>
                </a:cxn>
                <a:cxn ang="0">
                  <a:pos x="8" y="0"/>
                </a:cxn>
                <a:cxn ang="0">
                  <a:pos x="0" y="6"/>
                </a:cxn>
                <a:cxn ang="0">
                  <a:pos x="9" y="13"/>
                </a:cxn>
                <a:cxn ang="0">
                  <a:pos x="48" y="36"/>
                </a:cxn>
                <a:cxn ang="0">
                  <a:pos x="15" y="5"/>
                </a:cxn>
              </a:cxnLst>
              <a:rect l="0" t="0" r="r" b="b"/>
              <a:pathLst>
                <a:path w="50" h="39">
                  <a:moveTo>
                    <a:pt x="15" y="5"/>
                  </a:moveTo>
                  <a:cubicBezTo>
                    <a:pt x="13" y="3"/>
                    <a:pt x="11" y="2"/>
                    <a:pt x="8" y="0"/>
                  </a:cubicBezTo>
                  <a:cubicBezTo>
                    <a:pt x="5" y="2"/>
                    <a:pt x="3" y="5"/>
                    <a:pt x="0" y="6"/>
                  </a:cubicBezTo>
                  <a:cubicBezTo>
                    <a:pt x="3" y="8"/>
                    <a:pt x="6" y="11"/>
                    <a:pt x="9" y="13"/>
                  </a:cubicBezTo>
                  <a:cubicBezTo>
                    <a:pt x="29" y="28"/>
                    <a:pt x="47" y="39"/>
                    <a:pt x="48" y="36"/>
                  </a:cubicBezTo>
                  <a:cubicBezTo>
                    <a:pt x="50" y="34"/>
                    <a:pt x="35" y="20"/>
                    <a:pt x="15"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 name="文本框 2"/>
          <p:cNvSpPr txBox="1"/>
          <p:nvPr/>
        </p:nvSpPr>
        <p:spPr>
          <a:xfrm>
            <a:off x="131739" y="82438"/>
            <a:ext cx="3135567"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商业场景应用</a:t>
            </a:r>
          </a:p>
        </p:txBody>
      </p:sp>
      <p:grpSp>
        <p:nvGrpSpPr>
          <p:cNvPr id="2" name="组合 1"/>
          <p:cNvGrpSpPr/>
          <p:nvPr/>
        </p:nvGrpSpPr>
        <p:grpSpPr>
          <a:xfrm>
            <a:off x="2495395" y="1738090"/>
            <a:ext cx="3224771" cy="2315864"/>
            <a:chOff x="2495395" y="1738090"/>
            <a:chExt cx="3224771" cy="2315864"/>
          </a:xfrm>
        </p:grpSpPr>
        <p:sp>
          <p:nvSpPr>
            <p:cNvPr id="50" name="Content Placeholder 2"/>
            <p:cNvSpPr txBox="1">
              <a:spLocks/>
            </p:cNvSpPr>
            <p:nvPr/>
          </p:nvSpPr>
          <p:spPr>
            <a:xfrm>
              <a:off x="3456627" y="1738090"/>
              <a:ext cx="2263539"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chemeClr val="bg1"/>
                  </a:solidFill>
                  <a:latin typeface="宋体" panose="02010600030101010101" pitchFamily="2" charset="-122"/>
                  <a:ea typeface="宋体" panose="02010600030101010101" pitchFamily="2" charset="-122"/>
                </a:rPr>
                <a:t>1. </a:t>
              </a:r>
              <a:r>
                <a:rPr lang="zh-CN" altLang="en-US" sz="1800" dirty="0" smtClean="0">
                  <a:solidFill>
                    <a:schemeClr val="bg1"/>
                  </a:solidFill>
                  <a:latin typeface="宋体" panose="02010600030101010101" pitchFamily="2" charset="-122"/>
                  <a:ea typeface="宋体" panose="02010600030101010101" pitchFamily="2" charset="-122"/>
                </a:rPr>
                <a:t>作品摘要</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2. </a:t>
              </a:r>
              <a:r>
                <a:rPr lang="zh-CN" altLang="en-US" sz="1800" dirty="0" smtClean="0">
                  <a:solidFill>
                    <a:schemeClr val="bg1"/>
                  </a:solidFill>
                  <a:latin typeface="宋体" panose="02010600030101010101" pitchFamily="2" charset="-122"/>
                  <a:ea typeface="宋体" panose="02010600030101010101" pitchFamily="2" charset="-122"/>
                </a:rPr>
                <a:t>算法介绍</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3. </a:t>
              </a:r>
              <a:r>
                <a:rPr lang="zh-CN" altLang="en-US" sz="1800" dirty="0" smtClean="0">
                  <a:solidFill>
                    <a:schemeClr val="bg1"/>
                  </a:solidFill>
                  <a:latin typeface="宋体" panose="02010600030101010101" pitchFamily="2" charset="-122"/>
                  <a:ea typeface="宋体" panose="02010600030101010101" pitchFamily="2" charset="-122"/>
                </a:rPr>
                <a:t>业务背景</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4. </a:t>
              </a:r>
              <a:r>
                <a:rPr lang="zh-CN" altLang="en-US" sz="1800" dirty="0" smtClean="0">
                  <a:solidFill>
                    <a:schemeClr val="bg1"/>
                  </a:solidFill>
                  <a:latin typeface="宋体" panose="02010600030101010101" pitchFamily="2" charset="-122"/>
                  <a:ea typeface="宋体" panose="02010600030101010101" pitchFamily="2" charset="-122"/>
                </a:rPr>
                <a:t>数据使用</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5. </a:t>
              </a:r>
              <a:r>
                <a:rPr lang="zh-CN" altLang="en-US" sz="1800" dirty="0" smtClean="0">
                  <a:solidFill>
                    <a:schemeClr val="bg1"/>
                  </a:solidFill>
                  <a:latin typeface="宋体" panose="02010600030101010101" pitchFamily="2" charset="-122"/>
                  <a:ea typeface="宋体" panose="02010600030101010101" pitchFamily="2" charset="-122"/>
                </a:rPr>
                <a:t>技术细节</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6. </a:t>
              </a:r>
              <a:r>
                <a:rPr lang="zh-CN" altLang="en-US" sz="1800" dirty="0" smtClean="0">
                  <a:solidFill>
                    <a:schemeClr val="bg1"/>
                  </a:solidFill>
                  <a:latin typeface="宋体" panose="02010600030101010101" pitchFamily="2" charset="-122"/>
                  <a:ea typeface="宋体" panose="02010600030101010101" pitchFamily="2" charset="-122"/>
                </a:rPr>
                <a:t>商业应用成果</a:t>
              </a:r>
              <a:endParaRPr lang="en-US" sz="1800" dirty="0">
                <a:solidFill>
                  <a:schemeClr val="bg1"/>
                </a:solidFill>
                <a:latin typeface="宋体" panose="02010600030101010101" pitchFamily="2" charset="-122"/>
                <a:ea typeface="宋体" panose="02010600030101010101" pitchFamily="2" charset="-122"/>
              </a:endParaRPr>
            </a:p>
          </p:txBody>
        </p:sp>
        <p:sp>
          <p:nvSpPr>
            <p:cNvPr id="28" name="Freeform 7"/>
            <p:cNvSpPr>
              <a:spLocks/>
            </p:cNvSpPr>
            <p:nvPr/>
          </p:nvSpPr>
          <p:spPr bwMode="auto">
            <a:xfrm>
              <a:off x="2495395" y="2427599"/>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Tree>
    <p:extLst>
      <p:ext uri="{BB962C8B-B14F-4D97-AF65-F5344CB8AC3E}">
        <p14:creationId xmlns:p14="http://schemas.microsoft.com/office/powerpoint/2010/main" val="1592449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113183"/>
            <a:ext cx="6558016" cy="29518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800" dirty="0">
              <a:solidFill>
                <a:schemeClr val="bg1"/>
              </a:solidFill>
              <a:latin typeface="宋体" panose="02010600030101010101" pitchFamily="2" charset="-122"/>
              <a:ea typeface="宋体" panose="02010600030101010101" pitchFamily="2" charset="-122"/>
            </a:endParaRPr>
          </a:p>
        </p:txBody>
      </p:sp>
      <p:grpSp>
        <p:nvGrpSpPr>
          <p:cNvPr id="16" name="Group 51"/>
          <p:cNvGrpSpPr/>
          <p:nvPr/>
        </p:nvGrpSpPr>
        <p:grpSpPr>
          <a:xfrm>
            <a:off x="7177088" y="1990847"/>
            <a:ext cx="1676400" cy="2209800"/>
            <a:chOff x="6178550" y="4186238"/>
            <a:chExt cx="998538" cy="957262"/>
          </a:xfrm>
          <a:noFill/>
        </p:grpSpPr>
        <p:sp>
          <p:nvSpPr>
            <p:cNvPr id="53" name="Freeform 5"/>
            <p:cNvSpPr>
              <a:spLocks/>
            </p:cNvSpPr>
            <p:nvPr/>
          </p:nvSpPr>
          <p:spPr bwMode="auto">
            <a:xfrm>
              <a:off x="6692900" y="4186238"/>
              <a:ext cx="131763" cy="295275"/>
            </a:xfrm>
            <a:custGeom>
              <a:avLst/>
              <a:gdLst/>
              <a:ahLst/>
              <a:cxnLst>
                <a:cxn ang="0">
                  <a:pos x="42" y="103"/>
                </a:cxn>
                <a:cxn ang="0">
                  <a:pos x="47" y="102"/>
                </a:cxn>
                <a:cxn ang="0">
                  <a:pos x="33" y="58"/>
                </a:cxn>
                <a:cxn ang="0">
                  <a:pos x="4" y="2"/>
                </a:cxn>
                <a:cxn ang="0">
                  <a:pos x="19" y="63"/>
                </a:cxn>
                <a:cxn ang="0">
                  <a:pos x="38" y="106"/>
                </a:cxn>
                <a:cxn ang="0">
                  <a:pos x="42" y="103"/>
                </a:cxn>
              </a:cxnLst>
              <a:rect l="0" t="0" r="r" b="b"/>
              <a:pathLst>
                <a:path w="47" h="106">
                  <a:moveTo>
                    <a:pt x="42" y="103"/>
                  </a:moveTo>
                  <a:cubicBezTo>
                    <a:pt x="43" y="103"/>
                    <a:pt x="45" y="102"/>
                    <a:pt x="47" y="102"/>
                  </a:cubicBezTo>
                  <a:cubicBezTo>
                    <a:pt x="44" y="91"/>
                    <a:pt x="39" y="75"/>
                    <a:pt x="33" y="58"/>
                  </a:cubicBezTo>
                  <a:cubicBezTo>
                    <a:pt x="21" y="26"/>
                    <a:pt x="8" y="0"/>
                    <a:pt x="4" y="2"/>
                  </a:cubicBezTo>
                  <a:cubicBezTo>
                    <a:pt x="0" y="3"/>
                    <a:pt x="7" y="31"/>
                    <a:pt x="19" y="63"/>
                  </a:cubicBezTo>
                  <a:cubicBezTo>
                    <a:pt x="26" y="80"/>
                    <a:pt x="32" y="95"/>
                    <a:pt x="38" y="106"/>
                  </a:cubicBezTo>
                  <a:cubicBezTo>
                    <a:pt x="39" y="105"/>
                    <a:pt x="40" y="104"/>
                    <a:pt x="42" y="1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6"/>
            <p:cNvSpPr>
              <a:spLocks/>
            </p:cNvSpPr>
            <p:nvPr/>
          </p:nvSpPr>
          <p:spPr bwMode="auto">
            <a:xfrm>
              <a:off x="6569075" y="4537075"/>
              <a:ext cx="233363" cy="230188"/>
            </a:xfrm>
            <a:custGeom>
              <a:avLst/>
              <a:gdLst/>
              <a:ahLst/>
              <a:cxnLst>
                <a:cxn ang="0">
                  <a:pos x="80" y="4"/>
                </a:cxn>
                <a:cxn ang="0">
                  <a:pos x="77" y="0"/>
                </a:cxn>
                <a:cxn ang="0">
                  <a:pos x="43" y="31"/>
                </a:cxn>
                <a:cxn ang="0">
                  <a:pos x="3" y="80"/>
                </a:cxn>
                <a:cxn ang="0">
                  <a:pos x="53" y="41"/>
                </a:cxn>
                <a:cxn ang="0">
                  <a:pos x="84" y="6"/>
                </a:cxn>
                <a:cxn ang="0">
                  <a:pos x="80" y="4"/>
                </a:cxn>
              </a:cxnLst>
              <a:rect l="0" t="0" r="r" b="b"/>
              <a:pathLst>
                <a:path w="84" h="83">
                  <a:moveTo>
                    <a:pt x="80" y="4"/>
                  </a:moveTo>
                  <a:cubicBezTo>
                    <a:pt x="78" y="2"/>
                    <a:pt x="77" y="1"/>
                    <a:pt x="77" y="0"/>
                  </a:cubicBezTo>
                  <a:cubicBezTo>
                    <a:pt x="68" y="7"/>
                    <a:pt x="55" y="18"/>
                    <a:pt x="43" y="31"/>
                  </a:cubicBezTo>
                  <a:cubicBezTo>
                    <a:pt x="18" y="55"/>
                    <a:pt x="0" y="77"/>
                    <a:pt x="3" y="80"/>
                  </a:cubicBezTo>
                  <a:cubicBezTo>
                    <a:pt x="6" y="83"/>
                    <a:pt x="28" y="65"/>
                    <a:pt x="53" y="41"/>
                  </a:cubicBezTo>
                  <a:cubicBezTo>
                    <a:pt x="66" y="28"/>
                    <a:pt x="76" y="15"/>
                    <a:pt x="84" y="6"/>
                  </a:cubicBezTo>
                  <a:cubicBezTo>
                    <a:pt x="82" y="6"/>
                    <a:pt x="81" y="5"/>
                    <a:pt x="80"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5" name="Freeform 7"/>
            <p:cNvSpPr>
              <a:spLocks/>
            </p:cNvSpPr>
            <p:nvPr/>
          </p:nvSpPr>
          <p:spPr bwMode="auto">
            <a:xfrm>
              <a:off x="6873875" y="4508500"/>
              <a:ext cx="303213" cy="69850"/>
            </a:xfrm>
            <a:custGeom>
              <a:avLst/>
              <a:gdLst/>
              <a:ahLst/>
              <a:cxnLst>
                <a:cxn ang="0">
                  <a:pos x="1" y="5"/>
                </a:cxn>
                <a:cxn ang="0">
                  <a:pos x="0" y="9"/>
                </a:cxn>
                <a:cxn ang="0">
                  <a:pos x="45" y="19"/>
                </a:cxn>
                <a:cxn ang="0">
                  <a:pos x="108" y="21"/>
                </a:cxn>
                <a:cxn ang="0">
                  <a:pos x="47" y="5"/>
                </a:cxn>
                <a:cxn ang="0">
                  <a:pos x="1" y="0"/>
                </a:cxn>
                <a:cxn ang="0">
                  <a:pos x="1" y="5"/>
                </a:cxn>
              </a:cxnLst>
              <a:rect l="0" t="0" r="r" b="b"/>
              <a:pathLst>
                <a:path w="109" h="25">
                  <a:moveTo>
                    <a:pt x="1" y="5"/>
                  </a:moveTo>
                  <a:cubicBezTo>
                    <a:pt x="1" y="6"/>
                    <a:pt x="1" y="8"/>
                    <a:pt x="0" y="9"/>
                  </a:cubicBezTo>
                  <a:cubicBezTo>
                    <a:pt x="11" y="13"/>
                    <a:pt x="27" y="16"/>
                    <a:pt x="45" y="19"/>
                  </a:cubicBezTo>
                  <a:cubicBezTo>
                    <a:pt x="79" y="24"/>
                    <a:pt x="108" y="25"/>
                    <a:pt x="108" y="21"/>
                  </a:cubicBezTo>
                  <a:cubicBezTo>
                    <a:pt x="109" y="17"/>
                    <a:pt x="82" y="10"/>
                    <a:pt x="47" y="5"/>
                  </a:cubicBezTo>
                  <a:cubicBezTo>
                    <a:pt x="29" y="2"/>
                    <a:pt x="13" y="0"/>
                    <a:pt x="1" y="0"/>
                  </a:cubicBezTo>
                  <a:cubicBezTo>
                    <a:pt x="2" y="2"/>
                    <a:pt x="2" y="3"/>
                    <a:pt x="1"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6" name="Freeform 8"/>
            <p:cNvSpPr>
              <a:spLocks/>
            </p:cNvSpPr>
            <p:nvPr/>
          </p:nvSpPr>
          <p:spPr bwMode="auto">
            <a:xfrm>
              <a:off x="6770688" y="4876800"/>
              <a:ext cx="114300" cy="266700"/>
            </a:xfrm>
            <a:custGeom>
              <a:avLst/>
              <a:gdLst/>
              <a:ahLst/>
              <a:cxnLst>
                <a:cxn ang="0">
                  <a:pos x="67" y="159"/>
                </a:cxn>
                <a:cxn ang="0">
                  <a:pos x="60" y="159"/>
                </a:cxn>
                <a:cxn ang="0">
                  <a:pos x="57" y="0"/>
                </a:cxn>
                <a:cxn ang="0">
                  <a:pos x="16" y="0"/>
                </a:cxn>
                <a:cxn ang="0">
                  <a:pos x="13" y="159"/>
                </a:cxn>
                <a:cxn ang="0">
                  <a:pos x="6" y="159"/>
                </a:cxn>
                <a:cxn ang="0">
                  <a:pos x="0" y="168"/>
                </a:cxn>
                <a:cxn ang="0">
                  <a:pos x="72" y="168"/>
                </a:cxn>
                <a:cxn ang="0">
                  <a:pos x="67" y="159"/>
                </a:cxn>
              </a:cxnLst>
              <a:rect l="0" t="0" r="r" b="b"/>
              <a:pathLst>
                <a:path w="72" h="168">
                  <a:moveTo>
                    <a:pt x="67" y="159"/>
                  </a:moveTo>
                  <a:lnTo>
                    <a:pt x="60" y="159"/>
                  </a:lnTo>
                  <a:lnTo>
                    <a:pt x="57" y="0"/>
                  </a:lnTo>
                  <a:lnTo>
                    <a:pt x="16" y="0"/>
                  </a:lnTo>
                  <a:lnTo>
                    <a:pt x="13" y="159"/>
                  </a:lnTo>
                  <a:lnTo>
                    <a:pt x="6" y="159"/>
                  </a:lnTo>
                  <a:lnTo>
                    <a:pt x="0" y="168"/>
                  </a:lnTo>
                  <a:lnTo>
                    <a:pt x="72" y="168"/>
                  </a:lnTo>
                  <a:lnTo>
                    <a:pt x="67" y="15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7" name="Freeform 9"/>
            <p:cNvSpPr>
              <a:spLocks/>
            </p:cNvSpPr>
            <p:nvPr/>
          </p:nvSpPr>
          <p:spPr bwMode="auto">
            <a:xfrm>
              <a:off x="6799263" y="4559300"/>
              <a:ext cx="58738" cy="277813"/>
            </a:xfrm>
            <a:custGeom>
              <a:avLst/>
              <a:gdLst/>
              <a:ahLst/>
              <a:cxnLst>
                <a:cxn ang="0">
                  <a:pos x="21" y="100"/>
                </a:cxn>
                <a:cxn ang="0">
                  <a:pos x="16" y="0"/>
                </a:cxn>
                <a:cxn ang="0">
                  <a:pos x="10" y="1"/>
                </a:cxn>
                <a:cxn ang="0">
                  <a:pos x="5" y="0"/>
                </a:cxn>
                <a:cxn ang="0">
                  <a:pos x="0" y="100"/>
                </a:cxn>
                <a:cxn ang="0">
                  <a:pos x="21" y="100"/>
                </a:cxn>
              </a:cxnLst>
              <a:rect l="0" t="0" r="r" b="b"/>
              <a:pathLst>
                <a:path w="21" h="100">
                  <a:moveTo>
                    <a:pt x="21" y="100"/>
                  </a:moveTo>
                  <a:cubicBezTo>
                    <a:pt x="16" y="0"/>
                    <a:pt x="16" y="0"/>
                    <a:pt x="16" y="0"/>
                  </a:cubicBezTo>
                  <a:cubicBezTo>
                    <a:pt x="14" y="1"/>
                    <a:pt x="12" y="1"/>
                    <a:pt x="10" y="1"/>
                  </a:cubicBezTo>
                  <a:cubicBezTo>
                    <a:pt x="8" y="1"/>
                    <a:pt x="7" y="1"/>
                    <a:pt x="5" y="0"/>
                  </a:cubicBezTo>
                  <a:cubicBezTo>
                    <a:pt x="0" y="100"/>
                    <a:pt x="0" y="100"/>
                    <a:pt x="0" y="100"/>
                  </a:cubicBezTo>
                  <a:lnTo>
                    <a:pt x="21"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8" name="Freeform 10"/>
            <p:cNvSpPr>
              <a:spLocks/>
            </p:cNvSpPr>
            <p:nvPr/>
          </p:nvSpPr>
          <p:spPr bwMode="auto">
            <a:xfrm>
              <a:off x="6796088" y="4845050"/>
              <a:ext cx="65088" cy="22225"/>
            </a:xfrm>
            <a:custGeom>
              <a:avLst/>
              <a:gdLst/>
              <a:ahLst/>
              <a:cxnLst>
                <a:cxn ang="0">
                  <a:pos x="41" y="14"/>
                </a:cxn>
                <a:cxn ang="0">
                  <a:pos x="39" y="0"/>
                </a:cxn>
                <a:cxn ang="0">
                  <a:pos x="2" y="0"/>
                </a:cxn>
                <a:cxn ang="0">
                  <a:pos x="0" y="14"/>
                </a:cxn>
                <a:cxn ang="0">
                  <a:pos x="41" y="14"/>
                </a:cxn>
              </a:cxnLst>
              <a:rect l="0" t="0" r="r" b="b"/>
              <a:pathLst>
                <a:path w="41" h="14">
                  <a:moveTo>
                    <a:pt x="41" y="14"/>
                  </a:moveTo>
                  <a:lnTo>
                    <a:pt x="39" y="0"/>
                  </a:lnTo>
                  <a:lnTo>
                    <a:pt x="2" y="0"/>
                  </a:lnTo>
                  <a:lnTo>
                    <a:pt x="0" y="14"/>
                  </a:lnTo>
                  <a:lnTo>
                    <a:pt x="41"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1"/>
            <p:cNvSpPr>
              <a:spLocks noEditPoints="1"/>
            </p:cNvSpPr>
            <p:nvPr/>
          </p:nvSpPr>
          <p:spPr bwMode="auto">
            <a:xfrm>
              <a:off x="6791325" y="4478338"/>
              <a:ext cx="74613" cy="74613"/>
            </a:xfrm>
            <a:custGeom>
              <a:avLst/>
              <a:gdLst/>
              <a:ahLst/>
              <a:cxnLst>
                <a:cxn ang="0">
                  <a:pos x="13" y="0"/>
                </a:cxn>
                <a:cxn ang="0">
                  <a:pos x="0" y="13"/>
                </a:cxn>
                <a:cxn ang="0">
                  <a:pos x="13" y="27"/>
                </a:cxn>
                <a:cxn ang="0">
                  <a:pos x="27" y="13"/>
                </a:cxn>
                <a:cxn ang="0">
                  <a:pos x="13" y="0"/>
                </a:cxn>
                <a:cxn ang="0">
                  <a:pos x="8" y="12"/>
                </a:cxn>
                <a:cxn ang="0">
                  <a:pos x="5" y="8"/>
                </a:cxn>
                <a:cxn ang="0">
                  <a:pos x="8" y="5"/>
                </a:cxn>
                <a:cxn ang="0">
                  <a:pos x="12" y="8"/>
                </a:cxn>
                <a:cxn ang="0">
                  <a:pos x="8" y="12"/>
                </a:cxn>
              </a:cxnLst>
              <a:rect l="0" t="0" r="r" b="b"/>
              <a:pathLst>
                <a:path w="27" h="27">
                  <a:moveTo>
                    <a:pt x="13" y="0"/>
                  </a:moveTo>
                  <a:cubicBezTo>
                    <a:pt x="6" y="0"/>
                    <a:pt x="0" y="6"/>
                    <a:pt x="0" y="13"/>
                  </a:cubicBezTo>
                  <a:cubicBezTo>
                    <a:pt x="0" y="21"/>
                    <a:pt x="6" y="27"/>
                    <a:pt x="13" y="27"/>
                  </a:cubicBezTo>
                  <a:cubicBezTo>
                    <a:pt x="21" y="27"/>
                    <a:pt x="27" y="21"/>
                    <a:pt x="27" y="13"/>
                  </a:cubicBezTo>
                  <a:cubicBezTo>
                    <a:pt x="27" y="6"/>
                    <a:pt x="21" y="0"/>
                    <a:pt x="13" y="0"/>
                  </a:cubicBezTo>
                  <a:close/>
                  <a:moveTo>
                    <a:pt x="8" y="12"/>
                  </a:moveTo>
                  <a:cubicBezTo>
                    <a:pt x="6" y="12"/>
                    <a:pt x="5" y="10"/>
                    <a:pt x="5" y="8"/>
                  </a:cubicBezTo>
                  <a:cubicBezTo>
                    <a:pt x="5" y="6"/>
                    <a:pt x="6" y="5"/>
                    <a:pt x="8" y="5"/>
                  </a:cubicBezTo>
                  <a:cubicBezTo>
                    <a:pt x="11" y="5"/>
                    <a:pt x="12" y="6"/>
                    <a:pt x="12" y="8"/>
                  </a:cubicBezTo>
                  <a:cubicBezTo>
                    <a:pt x="12" y="10"/>
                    <a:pt x="11" y="12"/>
                    <a:pt x="8"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0" name="Freeform 12"/>
            <p:cNvSpPr>
              <a:spLocks/>
            </p:cNvSpPr>
            <p:nvPr/>
          </p:nvSpPr>
          <p:spPr bwMode="auto">
            <a:xfrm>
              <a:off x="6226175" y="4686300"/>
              <a:ext cx="47625" cy="112713"/>
            </a:xfrm>
            <a:custGeom>
              <a:avLst/>
              <a:gdLst/>
              <a:ahLst/>
              <a:cxnLst>
                <a:cxn ang="0">
                  <a:pos x="16" y="39"/>
                </a:cxn>
                <a:cxn ang="0">
                  <a:pos x="17" y="39"/>
                </a:cxn>
                <a:cxn ang="0">
                  <a:pos x="12" y="22"/>
                </a:cxn>
                <a:cxn ang="0">
                  <a:pos x="1" y="0"/>
                </a:cxn>
                <a:cxn ang="0">
                  <a:pos x="7" y="24"/>
                </a:cxn>
                <a:cxn ang="0">
                  <a:pos x="14" y="40"/>
                </a:cxn>
                <a:cxn ang="0">
                  <a:pos x="16" y="39"/>
                </a:cxn>
              </a:cxnLst>
              <a:rect l="0" t="0" r="r" b="b"/>
              <a:pathLst>
                <a:path w="17" h="40">
                  <a:moveTo>
                    <a:pt x="16" y="39"/>
                  </a:moveTo>
                  <a:cubicBezTo>
                    <a:pt x="16" y="39"/>
                    <a:pt x="17" y="39"/>
                    <a:pt x="17" y="39"/>
                  </a:cubicBezTo>
                  <a:cubicBezTo>
                    <a:pt x="16" y="34"/>
                    <a:pt x="15" y="28"/>
                    <a:pt x="12" y="22"/>
                  </a:cubicBezTo>
                  <a:cubicBezTo>
                    <a:pt x="8" y="10"/>
                    <a:pt x="3" y="0"/>
                    <a:pt x="1" y="0"/>
                  </a:cubicBezTo>
                  <a:cubicBezTo>
                    <a:pt x="0" y="1"/>
                    <a:pt x="3" y="11"/>
                    <a:pt x="7" y="24"/>
                  </a:cubicBezTo>
                  <a:cubicBezTo>
                    <a:pt x="9" y="30"/>
                    <a:pt x="12" y="36"/>
                    <a:pt x="14" y="40"/>
                  </a:cubicBezTo>
                  <a:cubicBezTo>
                    <a:pt x="14" y="39"/>
                    <a:pt x="15" y="39"/>
                    <a:pt x="16"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Freeform 13"/>
            <p:cNvSpPr>
              <a:spLocks/>
            </p:cNvSpPr>
            <p:nvPr/>
          </p:nvSpPr>
          <p:spPr bwMode="auto">
            <a:xfrm>
              <a:off x="6178550" y="4818063"/>
              <a:ext cx="85725" cy="88900"/>
            </a:xfrm>
            <a:custGeom>
              <a:avLst/>
              <a:gdLst/>
              <a:ahLst/>
              <a:cxnLst>
                <a:cxn ang="0">
                  <a:pos x="30" y="2"/>
                </a:cxn>
                <a:cxn ang="0">
                  <a:pos x="29" y="0"/>
                </a:cxn>
                <a:cxn ang="0">
                  <a:pos x="16" y="12"/>
                </a:cxn>
                <a:cxn ang="0">
                  <a:pos x="1" y="31"/>
                </a:cxn>
                <a:cxn ang="0">
                  <a:pos x="20" y="16"/>
                </a:cxn>
                <a:cxn ang="0">
                  <a:pos x="31" y="3"/>
                </a:cxn>
                <a:cxn ang="0">
                  <a:pos x="30" y="2"/>
                </a:cxn>
              </a:cxnLst>
              <a:rect l="0" t="0" r="r" b="b"/>
              <a:pathLst>
                <a:path w="31" h="32">
                  <a:moveTo>
                    <a:pt x="30" y="2"/>
                  </a:moveTo>
                  <a:cubicBezTo>
                    <a:pt x="29" y="2"/>
                    <a:pt x="29" y="1"/>
                    <a:pt x="29" y="0"/>
                  </a:cubicBezTo>
                  <a:cubicBezTo>
                    <a:pt x="25" y="3"/>
                    <a:pt x="21" y="7"/>
                    <a:pt x="16" y="12"/>
                  </a:cubicBezTo>
                  <a:cubicBezTo>
                    <a:pt x="7" y="22"/>
                    <a:pt x="0" y="30"/>
                    <a:pt x="1" y="31"/>
                  </a:cubicBezTo>
                  <a:cubicBezTo>
                    <a:pt x="2" y="32"/>
                    <a:pt x="10" y="25"/>
                    <a:pt x="20" y="16"/>
                  </a:cubicBezTo>
                  <a:cubicBezTo>
                    <a:pt x="25" y="11"/>
                    <a:pt x="29" y="6"/>
                    <a:pt x="31" y="3"/>
                  </a:cubicBezTo>
                  <a:cubicBezTo>
                    <a:pt x="31" y="3"/>
                    <a:pt x="30" y="2"/>
                    <a:pt x="30"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Freeform 14"/>
            <p:cNvSpPr>
              <a:spLocks/>
            </p:cNvSpPr>
            <p:nvPr/>
          </p:nvSpPr>
          <p:spPr bwMode="auto">
            <a:xfrm>
              <a:off x="6292850" y="4810125"/>
              <a:ext cx="117475" cy="23813"/>
            </a:xfrm>
            <a:custGeom>
              <a:avLst/>
              <a:gdLst/>
              <a:ahLst/>
              <a:cxnLst>
                <a:cxn ang="0">
                  <a:pos x="1" y="2"/>
                </a:cxn>
                <a:cxn ang="0">
                  <a:pos x="0" y="3"/>
                </a:cxn>
                <a:cxn ang="0">
                  <a:pos x="18" y="7"/>
                </a:cxn>
                <a:cxn ang="0">
                  <a:pos x="41" y="8"/>
                </a:cxn>
                <a:cxn ang="0">
                  <a:pos x="18" y="2"/>
                </a:cxn>
                <a:cxn ang="0">
                  <a:pos x="1" y="0"/>
                </a:cxn>
                <a:cxn ang="0">
                  <a:pos x="1" y="2"/>
                </a:cxn>
              </a:cxnLst>
              <a:rect l="0" t="0" r="r" b="b"/>
              <a:pathLst>
                <a:path w="42" h="9">
                  <a:moveTo>
                    <a:pt x="1" y="2"/>
                  </a:moveTo>
                  <a:cubicBezTo>
                    <a:pt x="1" y="2"/>
                    <a:pt x="1" y="3"/>
                    <a:pt x="0" y="3"/>
                  </a:cubicBezTo>
                  <a:cubicBezTo>
                    <a:pt x="5" y="5"/>
                    <a:pt x="11" y="6"/>
                    <a:pt x="18" y="7"/>
                  </a:cubicBezTo>
                  <a:cubicBezTo>
                    <a:pt x="31" y="9"/>
                    <a:pt x="41" y="9"/>
                    <a:pt x="41" y="8"/>
                  </a:cubicBezTo>
                  <a:cubicBezTo>
                    <a:pt x="42" y="6"/>
                    <a:pt x="31" y="4"/>
                    <a:pt x="18" y="2"/>
                  </a:cubicBezTo>
                  <a:cubicBezTo>
                    <a:pt x="11" y="1"/>
                    <a:pt x="5" y="0"/>
                    <a:pt x="1" y="0"/>
                  </a:cubicBezTo>
                  <a:cubicBezTo>
                    <a:pt x="1" y="0"/>
                    <a:pt x="1" y="1"/>
                    <a:pt x="1"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15"/>
            <p:cNvSpPr>
              <a:spLocks/>
            </p:cNvSpPr>
            <p:nvPr/>
          </p:nvSpPr>
          <p:spPr bwMode="auto">
            <a:xfrm>
              <a:off x="6253163" y="4948238"/>
              <a:ext cx="46038" cy="100013"/>
            </a:xfrm>
            <a:custGeom>
              <a:avLst/>
              <a:gdLst/>
              <a:ahLst/>
              <a:cxnLst>
                <a:cxn ang="0">
                  <a:pos x="27" y="60"/>
                </a:cxn>
                <a:cxn ang="0">
                  <a:pos x="23" y="60"/>
                </a:cxn>
                <a:cxn ang="0">
                  <a:pos x="22" y="0"/>
                </a:cxn>
                <a:cxn ang="0">
                  <a:pos x="7" y="0"/>
                </a:cxn>
                <a:cxn ang="0">
                  <a:pos x="6" y="60"/>
                </a:cxn>
                <a:cxn ang="0">
                  <a:pos x="2" y="60"/>
                </a:cxn>
                <a:cxn ang="0">
                  <a:pos x="0" y="63"/>
                </a:cxn>
                <a:cxn ang="0">
                  <a:pos x="29" y="63"/>
                </a:cxn>
                <a:cxn ang="0">
                  <a:pos x="27" y="60"/>
                </a:cxn>
              </a:cxnLst>
              <a:rect l="0" t="0" r="r" b="b"/>
              <a:pathLst>
                <a:path w="29" h="63">
                  <a:moveTo>
                    <a:pt x="27" y="60"/>
                  </a:moveTo>
                  <a:lnTo>
                    <a:pt x="23" y="60"/>
                  </a:lnTo>
                  <a:lnTo>
                    <a:pt x="22" y="0"/>
                  </a:lnTo>
                  <a:lnTo>
                    <a:pt x="7" y="0"/>
                  </a:lnTo>
                  <a:lnTo>
                    <a:pt x="6" y="60"/>
                  </a:lnTo>
                  <a:lnTo>
                    <a:pt x="2" y="60"/>
                  </a:lnTo>
                  <a:lnTo>
                    <a:pt x="0" y="63"/>
                  </a:lnTo>
                  <a:lnTo>
                    <a:pt x="29" y="63"/>
                  </a:lnTo>
                  <a:lnTo>
                    <a:pt x="27"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4" name="Freeform 16"/>
            <p:cNvSpPr>
              <a:spLocks/>
            </p:cNvSpPr>
            <p:nvPr/>
          </p:nvSpPr>
          <p:spPr bwMode="auto">
            <a:xfrm>
              <a:off x="6264275" y="4829175"/>
              <a:ext cx="23813" cy="106363"/>
            </a:xfrm>
            <a:custGeom>
              <a:avLst/>
              <a:gdLst/>
              <a:ahLst/>
              <a:cxnLst>
                <a:cxn ang="0">
                  <a:pos x="8" y="38"/>
                </a:cxn>
                <a:cxn ang="0">
                  <a:pos x="6" y="0"/>
                </a:cxn>
                <a:cxn ang="0">
                  <a:pos x="4" y="0"/>
                </a:cxn>
                <a:cxn ang="0">
                  <a:pos x="2" y="0"/>
                </a:cxn>
                <a:cxn ang="0">
                  <a:pos x="0" y="38"/>
                </a:cxn>
                <a:cxn ang="0">
                  <a:pos x="8" y="38"/>
                </a:cxn>
              </a:cxnLst>
              <a:rect l="0" t="0" r="r" b="b"/>
              <a:pathLst>
                <a:path w="8" h="38">
                  <a:moveTo>
                    <a:pt x="8" y="38"/>
                  </a:moveTo>
                  <a:cubicBezTo>
                    <a:pt x="6" y="0"/>
                    <a:pt x="6" y="0"/>
                    <a:pt x="6" y="0"/>
                  </a:cubicBezTo>
                  <a:cubicBezTo>
                    <a:pt x="6" y="0"/>
                    <a:pt x="5" y="0"/>
                    <a:pt x="4" y="0"/>
                  </a:cubicBezTo>
                  <a:cubicBezTo>
                    <a:pt x="3" y="0"/>
                    <a:pt x="3" y="0"/>
                    <a:pt x="2" y="0"/>
                  </a:cubicBezTo>
                  <a:cubicBezTo>
                    <a:pt x="0" y="38"/>
                    <a:pt x="0" y="38"/>
                    <a:pt x="0" y="38"/>
                  </a:cubicBezTo>
                  <a:lnTo>
                    <a:pt x="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5" name="Rectangle 17"/>
            <p:cNvSpPr>
              <a:spLocks noChangeArrowheads="1"/>
            </p:cNvSpPr>
            <p:nvPr/>
          </p:nvSpPr>
          <p:spPr bwMode="auto">
            <a:xfrm>
              <a:off x="6264275" y="4937125"/>
              <a:ext cx="23813" cy="9525"/>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6" name="Freeform 18"/>
            <p:cNvSpPr>
              <a:spLocks noEditPoints="1"/>
            </p:cNvSpPr>
            <p:nvPr/>
          </p:nvSpPr>
          <p:spPr bwMode="auto">
            <a:xfrm>
              <a:off x="6262688" y="4799013"/>
              <a:ext cx="26988" cy="26988"/>
            </a:xfrm>
            <a:custGeom>
              <a:avLst/>
              <a:gdLst/>
              <a:ahLst/>
              <a:cxnLst>
                <a:cxn ang="0">
                  <a:pos x="5" y="0"/>
                </a:cxn>
                <a:cxn ang="0">
                  <a:pos x="0" y="5"/>
                </a:cxn>
                <a:cxn ang="0">
                  <a:pos x="5" y="10"/>
                </a:cxn>
                <a:cxn ang="0">
                  <a:pos x="10" y="5"/>
                </a:cxn>
                <a:cxn ang="0">
                  <a:pos x="5" y="0"/>
                </a:cxn>
                <a:cxn ang="0">
                  <a:pos x="3" y="4"/>
                </a:cxn>
                <a:cxn ang="0">
                  <a:pos x="2" y="3"/>
                </a:cxn>
                <a:cxn ang="0">
                  <a:pos x="3" y="1"/>
                </a:cxn>
                <a:cxn ang="0">
                  <a:pos x="5" y="3"/>
                </a:cxn>
                <a:cxn ang="0">
                  <a:pos x="3" y="4"/>
                </a:cxn>
              </a:cxnLst>
              <a:rect l="0" t="0" r="r" b="b"/>
              <a:pathLst>
                <a:path w="10" h="10">
                  <a:moveTo>
                    <a:pt x="5" y="0"/>
                  </a:moveTo>
                  <a:cubicBezTo>
                    <a:pt x="2" y="0"/>
                    <a:pt x="0" y="2"/>
                    <a:pt x="0" y="5"/>
                  </a:cubicBezTo>
                  <a:cubicBezTo>
                    <a:pt x="0" y="8"/>
                    <a:pt x="2" y="10"/>
                    <a:pt x="5" y="10"/>
                  </a:cubicBezTo>
                  <a:cubicBezTo>
                    <a:pt x="8" y="10"/>
                    <a:pt x="10" y="8"/>
                    <a:pt x="10" y="5"/>
                  </a:cubicBezTo>
                  <a:cubicBezTo>
                    <a:pt x="10" y="2"/>
                    <a:pt x="8" y="0"/>
                    <a:pt x="5" y="0"/>
                  </a:cubicBezTo>
                  <a:close/>
                  <a:moveTo>
                    <a:pt x="3" y="4"/>
                  </a:moveTo>
                  <a:cubicBezTo>
                    <a:pt x="2" y="4"/>
                    <a:pt x="2" y="4"/>
                    <a:pt x="2" y="3"/>
                  </a:cubicBezTo>
                  <a:cubicBezTo>
                    <a:pt x="2" y="2"/>
                    <a:pt x="2" y="1"/>
                    <a:pt x="3" y="1"/>
                  </a:cubicBezTo>
                  <a:cubicBezTo>
                    <a:pt x="4" y="1"/>
                    <a:pt x="5" y="2"/>
                    <a:pt x="5" y="3"/>
                  </a:cubicBezTo>
                  <a:cubicBezTo>
                    <a:pt x="5" y="4"/>
                    <a:pt x="4" y="4"/>
                    <a:pt x="3"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7" name="Freeform 19"/>
            <p:cNvSpPr>
              <a:spLocks/>
            </p:cNvSpPr>
            <p:nvPr/>
          </p:nvSpPr>
          <p:spPr bwMode="auto">
            <a:xfrm>
              <a:off x="6503988" y="4948238"/>
              <a:ext cx="55563" cy="136525"/>
            </a:xfrm>
            <a:custGeom>
              <a:avLst/>
              <a:gdLst/>
              <a:ahLst/>
              <a:cxnLst>
                <a:cxn ang="0">
                  <a:pos x="4" y="0"/>
                </a:cxn>
                <a:cxn ang="0">
                  <a:pos x="0" y="86"/>
                </a:cxn>
                <a:cxn ang="0">
                  <a:pos x="35" y="86"/>
                </a:cxn>
                <a:cxn ang="0">
                  <a:pos x="32" y="0"/>
                </a:cxn>
                <a:cxn ang="0">
                  <a:pos x="4" y="0"/>
                </a:cxn>
              </a:cxnLst>
              <a:rect l="0" t="0" r="r" b="b"/>
              <a:pathLst>
                <a:path w="35" h="86">
                  <a:moveTo>
                    <a:pt x="4" y="0"/>
                  </a:moveTo>
                  <a:lnTo>
                    <a:pt x="0" y="86"/>
                  </a:lnTo>
                  <a:lnTo>
                    <a:pt x="35" y="86"/>
                  </a:lnTo>
                  <a:lnTo>
                    <a:pt x="32" y="0"/>
                  </a:lnTo>
                  <a:lnTo>
                    <a:pt x="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8" name="Freeform 21"/>
            <p:cNvSpPr>
              <a:spLocks/>
            </p:cNvSpPr>
            <p:nvPr/>
          </p:nvSpPr>
          <p:spPr bwMode="auto">
            <a:xfrm>
              <a:off x="6510338" y="4718050"/>
              <a:ext cx="44450" cy="203200"/>
            </a:xfrm>
            <a:custGeom>
              <a:avLst/>
              <a:gdLst/>
              <a:ahLst/>
              <a:cxnLst>
                <a:cxn ang="0">
                  <a:pos x="16" y="73"/>
                </a:cxn>
                <a:cxn ang="0">
                  <a:pos x="12" y="0"/>
                </a:cxn>
                <a:cxn ang="0">
                  <a:pos x="8" y="1"/>
                </a:cxn>
                <a:cxn ang="0">
                  <a:pos x="4" y="0"/>
                </a:cxn>
                <a:cxn ang="0">
                  <a:pos x="0" y="73"/>
                </a:cxn>
                <a:cxn ang="0">
                  <a:pos x="16" y="73"/>
                </a:cxn>
              </a:cxnLst>
              <a:rect l="0" t="0" r="r" b="b"/>
              <a:pathLst>
                <a:path w="16" h="73">
                  <a:moveTo>
                    <a:pt x="16" y="73"/>
                  </a:moveTo>
                  <a:cubicBezTo>
                    <a:pt x="12" y="0"/>
                    <a:pt x="12" y="0"/>
                    <a:pt x="12" y="0"/>
                  </a:cubicBezTo>
                  <a:cubicBezTo>
                    <a:pt x="11" y="1"/>
                    <a:pt x="9" y="1"/>
                    <a:pt x="8" y="1"/>
                  </a:cubicBezTo>
                  <a:cubicBezTo>
                    <a:pt x="6" y="1"/>
                    <a:pt x="5" y="1"/>
                    <a:pt x="4" y="0"/>
                  </a:cubicBezTo>
                  <a:cubicBezTo>
                    <a:pt x="0" y="73"/>
                    <a:pt x="0" y="73"/>
                    <a:pt x="0" y="73"/>
                  </a:cubicBezTo>
                  <a:lnTo>
                    <a:pt x="16" y="7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9" name="Rectangle 22"/>
            <p:cNvSpPr>
              <a:spLocks noChangeArrowheads="1"/>
            </p:cNvSpPr>
            <p:nvPr/>
          </p:nvSpPr>
          <p:spPr bwMode="auto">
            <a:xfrm>
              <a:off x="6510338" y="4926013"/>
              <a:ext cx="44450" cy="17463"/>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0" name="Freeform 23"/>
            <p:cNvSpPr>
              <a:spLocks noEditPoints="1"/>
            </p:cNvSpPr>
            <p:nvPr/>
          </p:nvSpPr>
          <p:spPr bwMode="auto">
            <a:xfrm>
              <a:off x="6503988" y="4659313"/>
              <a:ext cx="55563" cy="55563"/>
            </a:xfrm>
            <a:custGeom>
              <a:avLst/>
              <a:gdLst/>
              <a:ahLst/>
              <a:cxnLst>
                <a:cxn ang="0">
                  <a:pos x="10" y="0"/>
                </a:cxn>
                <a:cxn ang="0">
                  <a:pos x="0" y="10"/>
                </a:cxn>
                <a:cxn ang="0">
                  <a:pos x="10" y="20"/>
                </a:cxn>
                <a:cxn ang="0">
                  <a:pos x="20" y="10"/>
                </a:cxn>
                <a:cxn ang="0">
                  <a:pos x="10" y="0"/>
                </a:cxn>
                <a:cxn ang="0">
                  <a:pos x="6" y="9"/>
                </a:cxn>
                <a:cxn ang="0">
                  <a:pos x="4" y="6"/>
                </a:cxn>
                <a:cxn ang="0">
                  <a:pos x="6" y="3"/>
                </a:cxn>
                <a:cxn ang="0">
                  <a:pos x="9" y="6"/>
                </a:cxn>
                <a:cxn ang="0">
                  <a:pos x="6" y="9"/>
                </a:cxn>
              </a:cxnLst>
              <a:rect l="0" t="0" r="r" b="b"/>
              <a:pathLst>
                <a:path w="20" h="20">
                  <a:moveTo>
                    <a:pt x="10" y="0"/>
                  </a:moveTo>
                  <a:cubicBezTo>
                    <a:pt x="5" y="0"/>
                    <a:pt x="0" y="4"/>
                    <a:pt x="0" y="10"/>
                  </a:cubicBezTo>
                  <a:cubicBezTo>
                    <a:pt x="0" y="15"/>
                    <a:pt x="5" y="20"/>
                    <a:pt x="10" y="20"/>
                  </a:cubicBezTo>
                  <a:cubicBezTo>
                    <a:pt x="15" y="20"/>
                    <a:pt x="20" y="15"/>
                    <a:pt x="20" y="10"/>
                  </a:cubicBezTo>
                  <a:cubicBezTo>
                    <a:pt x="20" y="4"/>
                    <a:pt x="15" y="0"/>
                    <a:pt x="10" y="0"/>
                  </a:cubicBezTo>
                  <a:close/>
                  <a:moveTo>
                    <a:pt x="6" y="9"/>
                  </a:moveTo>
                  <a:cubicBezTo>
                    <a:pt x="5" y="9"/>
                    <a:pt x="4" y="7"/>
                    <a:pt x="4" y="6"/>
                  </a:cubicBezTo>
                  <a:cubicBezTo>
                    <a:pt x="4" y="4"/>
                    <a:pt x="5" y="3"/>
                    <a:pt x="6" y="3"/>
                  </a:cubicBezTo>
                  <a:cubicBezTo>
                    <a:pt x="8" y="3"/>
                    <a:pt x="9" y="4"/>
                    <a:pt x="9" y="6"/>
                  </a:cubicBezTo>
                  <a:cubicBezTo>
                    <a:pt x="9" y="7"/>
                    <a:pt x="8" y="9"/>
                    <a:pt x="6"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1" name="Freeform 24"/>
            <p:cNvSpPr>
              <a:spLocks/>
            </p:cNvSpPr>
            <p:nvPr/>
          </p:nvSpPr>
          <p:spPr bwMode="auto">
            <a:xfrm>
              <a:off x="6526213" y="4433888"/>
              <a:ext cx="47625" cy="219075"/>
            </a:xfrm>
            <a:custGeom>
              <a:avLst/>
              <a:gdLst/>
              <a:ahLst/>
              <a:cxnLst>
                <a:cxn ang="0">
                  <a:pos x="4" y="78"/>
                </a:cxn>
                <a:cxn ang="0">
                  <a:pos x="7" y="79"/>
                </a:cxn>
                <a:cxn ang="0">
                  <a:pos x="13" y="46"/>
                </a:cxn>
                <a:cxn ang="0">
                  <a:pos x="14" y="0"/>
                </a:cxn>
                <a:cxn ang="0">
                  <a:pos x="3" y="45"/>
                </a:cxn>
                <a:cxn ang="0">
                  <a:pos x="0" y="78"/>
                </a:cxn>
                <a:cxn ang="0">
                  <a:pos x="4" y="78"/>
                </a:cxn>
              </a:cxnLst>
              <a:rect l="0" t="0" r="r" b="b"/>
              <a:pathLst>
                <a:path w="17" h="79">
                  <a:moveTo>
                    <a:pt x="4" y="78"/>
                  </a:moveTo>
                  <a:cubicBezTo>
                    <a:pt x="5" y="78"/>
                    <a:pt x="6" y="79"/>
                    <a:pt x="7" y="79"/>
                  </a:cubicBezTo>
                  <a:cubicBezTo>
                    <a:pt x="9" y="71"/>
                    <a:pt x="11" y="59"/>
                    <a:pt x="13" y="46"/>
                  </a:cubicBezTo>
                  <a:cubicBezTo>
                    <a:pt x="17" y="21"/>
                    <a:pt x="17" y="1"/>
                    <a:pt x="14" y="0"/>
                  </a:cubicBezTo>
                  <a:cubicBezTo>
                    <a:pt x="11" y="0"/>
                    <a:pt x="6" y="20"/>
                    <a:pt x="3" y="45"/>
                  </a:cubicBezTo>
                  <a:cubicBezTo>
                    <a:pt x="1" y="58"/>
                    <a:pt x="0" y="70"/>
                    <a:pt x="0" y="78"/>
                  </a:cubicBezTo>
                  <a:cubicBezTo>
                    <a:pt x="1" y="78"/>
                    <a:pt x="2" y="78"/>
                    <a:pt x="4" y="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2" name="Freeform 25"/>
            <p:cNvSpPr>
              <a:spLocks/>
            </p:cNvSpPr>
            <p:nvPr/>
          </p:nvSpPr>
          <p:spPr bwMode="auto">
            <a:xfrm>
              <a:off x="6284913" y="4686300"/>
              <a:ext cx="215900" cy="80963"/>
            </a:xfrm>
            <a:custGeom>
              <a:avLst/>
              <a:gdLst/>
              <a:ahLst/>
              <a:cxnLst>
                <a:cxn ang="0">
                  <a:pos x="76" y="3"/>
                </a:cxn>
                <a:cxn ang="0">
                  <a:pos x="76" y="0"/>
                </a:cxn>
                <a:cxn ang="0">
                  <a:pos x="43" y="8"/>
                </a:cxn>
                <a:cxn ang="0">
                  <a:pos x="1" y="26"/>
                </a:cxn>
                <a:cxn ang="0">
                  <a:pos x="46" y="18"/>
                </a:cxn>
                <a:cxn ang="0">
                  <a:pos x="78" y="6"/>
                </a:cxn>
                <a:cxn ang="0">
                  <a:pos x="76" y="3"/>
                </a:cxn>
              </a:cxnLst>
              <a:rect l="0" t="0" r="r" b="b"/>
              <a:pathLst>
                <a:path w="78" h="29">
                  <a:moveTo>
                    <a:pt x="76" y="3"/>
                  </a:moveTo>
                  <a:cubicBezTo>
                    <a:pt x="76" y="2"/>
                    <a:pt x="75" y="1"/>
                    <a:pt x="76" y="0"/>
                  </a:cubicBezTo>
                  <a:cubicBezTo>
                    <a:pt x="67" y="1"/>
                    <a:pt x="56" y="4"/>
                    <a:pt x="43" y="8"/>
                  </a:cubicBezTo>
                  <a:cubicBezTo>
                    <a:pt x="19" y="15"/>
                    <a:pt x="0" y="24"/>
                    <a:pt x="1" y="26"/>
                  </a:cubicBezTo>
                  <a:cubicBezTo>
                    <a:pt x="1" y="29"/>
                    <a:pt x="22" y="25"/>
                    <a:pt x="46" y="18"/>
                  </a:cubicBezTo>
                  <a:cubicBezTo>
                    <a:pt x="59" y="14"/>
                    <a:pt x="70" y="10"/>
                    <a:pt x="78" y="6"/>
                  </a:cubicBezTo>
                  <a:cubicBezTo>
                    <a:pt x="77" y="5"/>
                    <a:pt x="76" y="4"/>
                    <a:pt x="76" y="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3" name="Freeform 26"/>
            <p:cNvSpPr>
              <a:spLocks/>
            </p:cNvSpPr>
            <p:nvPr/>
          </p:nvSpPr>
          <p:spPr bwMode="auto">
            <a:xfrm>
              <a:off x="6557963" y="4697413"/>
              <a:ext cx="38100" cy="36513"/>
            </a:xfrm>
            <a:custGeom>
              <a:avLst/>
              <a:gdLst/>
              <a:ahLst/>
              <a:cxnLst>
                <a:cxn ang="0">
                  <a:pos x="14" y="6"/>
                </a:cxn>
                <a:cxn ang="0">
                  <a:pos x="4" y="0"/>
                </a:cxn>
                <a:cxn ang="0">
                  <a:pos x="2" y="3"/>
                </a:cxn>
                <a:cxn ang="0">
                  <a:pos x="0" y="5"/>
                </a:cxn>
                <a:cxn ang="0">
                  <a:pos x="9" y="13"/>
                </a:cxn>
                <a:cxn ang="0">
                  <a:pos x="14" y="6"/>
                </a:cxn>
              </a:cxnLst>
              <a:rect l="0" t="0" r="r" b="b"/>
              <a:pathLst>
                <a:path w="14" h="13">
                  <a:moveTo>
                    <a:pt x="14" y="6"/>
                  </a:moveTo>
                  <a:cubicBezTo>
                    <a:pt x="10" y="4"/>
                    <a:pt x="7" y="2"/>
                    <a:pt x="4" y="0"/>
                  </a:cubicBezTo>
                  <a:cubicBezTo>
                    <a:pt x="4" y="1"/>
                    <a:pt x="3" y="2"/>
                    <a:pt x="2" y="3"/>
                  </a:cubicBezTo>
                  <a:cubicBezTo>
                    <a:pt x="2" y="4"/>
                    <a:pt x="1" y="5"/>
                    <a:pt x="0" y="5"/>
                  </a:cubicBezTo>
                  <a:cubicBezTo>
                    <a:pt x="2" y="8"/>
                    <a:pt x="5" y="11"/>
                    <a:pt x="9" y="13"/>
                  </a:cubicBezTo>
                  <a:cubicBezTo>
                    <a:pt x="10" y="11"/>
                    <a:pt x="12" y="9"/>
                    <a:pt x="14"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27"/>
            <p:cNvSpPr>
              <a:spLocks/>
            </p:cNvSpPr>
            <p:nvPr/>
          </p:nvSpPr>
          <p:spPr bwMode="auto">
            <a:xfrm>
              <a:off x="6604000" y="4737100"/>
              <a:ext cx="139700" cy="107950"/>
            </a:xfrm>
            <a:custGeom>
              <a:avLst/>
              <a:gdLst/>
              <a:ahLst/>
              <a:cxnLst>
                <a:cxn ang="0">
                  <a:pos x="15" y="5"/>
                </a:cxn>
                <a:cxn ang="0">
                  <a:pos x="8" y="0"/>
                </a:cxn>
                <a:cxn ang="0">
                  <a:pos x="0" y="6"/>
                </a:cxn>
                <a:cxn ang="0">
                  <a:pos x="9" y="13"/>
                </a:cxn>
                <a:cxn ang="0">
                  <a:pos x="48" y="36"/>
                </a:cxn>
                <a:cxn ang="0">
                  <a:pos x="15" y="5"/>
                </a:cxn>
              </a:cxnLst>
              <a:rect l="0" t="0" r="r" b="b"/>
              <a:pathLst>
                <a:path w="50" h="39">
                  <a:moveTo>
                    <a:pt x="15" y="5"/>
                  </a:moveTo>
                  <a:cubicBezTo>
                    <a:pt x="13" y="3"/>
                    <a:pt x="11" y="2"/>
                    <a:pt x="8" y="0"/>
                  </a:cubicBezTo>
                  <a:cubicBezTo>
                    <a:pt x="5" y="2"/>
                    <a:pt x="3" y="5"/>
                    <a:pt x="0" y="6"/>
                  </a:cubicBezTo>
                  <a:cubicBezTo>
                    <a:pt x="3" y="8"/>
                    <a:pt x="6" y="11"/>
                    <a:pt x="9" y="13"/>
                  </a:cubicBezTo>
                  <a:cubicBezTo>
                    <a:pt x="29" y="28"/>
                    <a:pt x="47" y="39"/>
                    <a:pt x="48" y="36"/>
                  </a:cubicBezTo>
                  <a:cubicBezTo>
                    <a:pt x="50" y="34"/>
                    <a:pt x="35" y="20"/>
                    <a:pt x="15"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 name="文本框 2"/>
          <p:cNvSpPr txBox="1"/>
          <p:nvPr/>
        </p:nvSpPr>
        <p:spPr>
          <a:xfrm>
            <a:off x="131739" y="82438"/>
            <a:ext cx="3135567"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业务背景</a:t>
            </a:r>
            <a:endParaRPr lang="en-US" altLang="zh-CN" sz="2000" dirty="0">
              <a:solidFill>
                <a:schemeClr val="bg1"/>
              </a:solidFill>
              <a:latin typeface="宋体" panose="02010600030101010101" pitchFamily="2" charset="-122"/>
              <a:ea typeface="宋体" panose="02010600030101010101" pitchFamily="2" charset="-122"/>
            </a:endParaRPr>
          </a:p>
        </p:txBody>
      </p:sp>
      <p:sp>
        <p:nvSpPr>
          <p:cNvPr id="28" name="Freeform 7">
            <a:hlinkClick r:id="rId3" action="ppaction://hlinksldjump"/>
          </p:cNvPr>
          <p:cNvSpPr>
            <a:spLocks/>
          </p:cNvSpPr>
          <p:nvPr/>
        </p:nvSpPr>
        <p:spPr bwMode="auto">
          <a:xfrm flipH="1">
            <a:off x="7968647" y="4373101"/>
            <a:ext cx="599666" cy="513407"/>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 name="文本框 1"/>
          <p:cNvSpPr txBox="1"/>
          <p:nvPr/>
        </p:nvSpPr>
        <p:spPr>
          <a:xfrm>
            <a:off x="413435" y="1325844"/>
            <a:ext cx="6667707" cy="2739211"/>
          </a:xfrm>
          <a:prstGeom prst="rect">
            <a:avLst/>
          </a:prstGeom>
          <a:noFill/>
        </p:spPr>
        <p:txBody>
          <a:bodyPr wrap="square" rtlCol="0">
            <a:spAutoFit/>
          </a:bodyPr>
          <a:lstStyle/>
          <a:p>
            <a:endParaRPr lang="en-US" altLang="zh-CN" sz="1800" dirty="0" smtClean="0">
              <a:solidFill>
                <a:schemeClr val="bg1"/>
              </a:solidFill>
            </a:endParaRPr>
          </a:p>
          <a:p>
            <a:r>
              <a:rPr lang="en-US" altLang="zh-CN" sz="1400" dirty="0">
                <a:solidFill>
                  <a:schemeClr val="bg1"/>
                </a:solidFill>
              </a:rPr>
              <a:t> </a:t>
            </a:r>
            <a:r>
              <a:rPr lang="en-US" altLang="zh-CN" sz="1400" dirty="0" smtClean="0">
                <a:solidFill>
                  <a:schemeClr val="bg1"/>
                </a:solidFill>
              </a:rPr>
              <a:t>       </a:t>
            </a:r>
            <a:r>
              <a:rPr lang="zh-CN" altLang="en-US" sz="1400" spc="300" dirty="0" smtClean="0">
                <a:solidFill>
                  <a:schemeClr val="bg1"/>
                </a:solidFill>
              </a:rPr>
              <a:t>几年前</a:t>
            </a:r>
            <a:r>
              <a:rPr lang="zh-CN" altLang="en-US" sz="1400" spc="300" dirty="0">
                <a:solidFill>
                  <a:schemeClr val="bg1"/>
                </a:solidFill>
              </a:rPr>
              <a:t>，共享单车在资本的推动下蜂拥入场，如今，很多共享单车品牌都因为长期亏损而倒闭，现存的争夺者们也依然难以寻觅到盈利的气息。尤其当年小黄车倒闭，大部分人需要排队退押金，导致越来越多的人排斥交押金的模式，因此主要经营共享单车的企业不得不废除交押金的模式，因此暂时可以用的资金大量减少，无法再向之前一样购买大量单车投放市场，而且之前的那种大量投放的模式也导致了好多问题，共享单车大量占用共公共区域，而由于投放量过多，导致好多单车都用不到。所以一方面为了降低成本，使物尽其用，也为了避免过量的共享单车占用公共区域的问题。可以通过之前共享单车的使用情况，构建合适的模型，预测未来共享单车的需求量，从而有针对性的投放共享单车。</a:t>
            </a:r>
          </a:p>
        </p:txBody>
      </p:sp>
    </p:spTree>
    <p:extLst>
      <p:ext uri="{BB962C8B-B14F-4D97-AF65-F5344CB8AC3E}">
        <p14:creationId xmlns:p14="http://schemas.microsoft.com/office/powerpoint/2010/main" val="2420326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210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7"/>
          <p:cNvSpPr>
            <a:spLocks/>
          </p:cNvSpPr>
          <p:nvPr/>
        </p:nvSpPr>
        <p:spPr bwMode="auto">
          <a:xfrm>
            <a:off x="8015288" y="4587875"/>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nvGrpSpPr>
          <p:cNvPr id="16" name="Group 51"/>
          <p:cNvGrpSpPr/>
          <p:nvPr/>
        </p:nvGrpSpPr>
        <p:grpSpPr>
          <a:xfrm>
            <a:off x="7177088" y="1990847"/>
            <a:ext cx="1676400" cy="2209800"/>
            <a:chOff x="6178550" y="4186238"/>
            <a:chExt cx="998538" cy="957262"/>
          </a:xfrm>
          <a:noFill/>
        </p:grpSpPr>
        <p:sp>
          <p:nvSpPr>
            <p:cNvPr id="53" name="Freeform 5"/>
            <p:cNvSpPr>
              <a:spLocks/>
            </p:cNvSpPr>
            <p:nvPr/>
          </p:nvSpPr>
          <p:spPr bwMode="auto">
            <a:xfrm>
              <a:off x="6692900" y="4186238"/>
              <a:ext cx="131763" cy="295275"/>
            </a:xfrm>
            <a:custGeom>
              <a:avLst/>
              <a:gdLst/>
              <a:ahLst/>
              <a:cxnLst>
                <a:cxn ang="0">
                  <a:pos x="42" y="103"/>
                </a:cxn>
                <a:cxn ang="0">
                  <a:pos x="47" y="102"/>
                </a:cxn>
                <a:cxn ang="0">
                  <a:pos x="33" y="58"/>
                </a:cxn>
                <a:cxn ang="0">
                  <a:pos x="4" y="2"/>
                </a:cxn>
                <a:cxn ang="0">
                  <a:pos x="19" y="63"/>
                </a:cxn>
                <a:cxn ang="0">
                  <a:pos x="38" y="106"/>
                </a:cxn>
                <a:cxn ang="0">
                  <a:pos x="42" y="103"/>
                </a:cxn>
              </a:cxnLst>
              <a:rect l="0" t="0" r="r" b="b"/>
              <a:pathLst>
                <a:path w="47" h="106">
                  <a:moveTo>
                    <a:pt x="42" y="103"/>
                  </a:moveTo>
                  <a:cubicBezTo>
                    <a:pt x="43" y="103"/>
                    <a:pt x="45" y="102"/>
                    <a:pt x="47" y="102"/>
                  </a:cubicBezTo>
                  <a:cubicBezTo>
                    <a:pt x="44" y="91"/>
                    <a:pt x="39" y="75"/>
                    <a:pt x="33" y="58"/>
                  </a:cubicBezTo>
                  <a:cubicBezTo>
                    <a:pt x="21" y="26"/>
                    <a:pt x="8" y="0"/>
                    <a:pt x="4" y="2"/>
                  </a:cubicBezTo>
                  <a:cubicBezTo>
                    <a:pt x="0" y="3"/>
                    <a:pt x="7" y="31"/>
                    <a:pt x="19" y="63"/>
                  </a:cubicBezTo>
                  <a:cubicBezTo>
                    <a:pt x="26" y="80"/>
                    <a:pt x="32" y="95"/>
                    <a:pt x="38" y="106"/>
                  </a:cubicBezTo>
                  <a:cubicBezTo>
                    <a:pt x="39" y="105"/>
                    <a:pt x="40" y="104"/>
                    <a:pt x="42" y="1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6"/>
            <p:cNvSpPr>
              <a:spLocks/>
            </p:cNvSpPr>
            <p:nvPr/>
          </p:nvSpPr>
          <p:spPr bwMode="auto">
            <a:xfrm>
              <a:off x="6569075" y="4537075"/>
              <a:ext cx="233363" cy="230188"/>
            </a:xfrm>
            <a:custGeom>
              <a:avLst/>
              <a:gdLst/>
              <a:ahLst/>
              <a:cxnLst>
                <a:cxn ang="0">
                  <a:pos x="80" y="4"/>
                </a:cxn>
                <a:cxn ang="0">
                  <a:pos x="77" y="0"/>
                </a:cxn>
                <a:cxn ang="0">
                  <a:pos x="43" y="31"/>
                </a:cxn>
                <a:cxn ang="0">
                  <a:pos x="3" y="80"/>
                </a:cxn>
                <a:cxn ang="0">
                  <a:pos x="53" y="41"/>
                </a:cxn>
                <a:cxn ang="0">
                  <a:pos x="84" y="6"/>
                </a:cxn>
                <a:cxn ang="0">
                  <a:pos x="80" y="4"/>
                </a:cxn>
              </a:cxnLst>
              <a:rect l="0" t="0" r="r" b="b"/>
              <a:pathLst>
                <a:path w="84" h="83">
                  <a:moveTo>
                    <a:pt x="80" y="4"/>
                  </a:moveTo>
                  <a:cubicBezTo>
                    <a:pt x="78" y="2"/>
                    <a:pt x="77" y="1"/>
                    <a:pt x="77" y="0"/>
                  </a:cubicBezTo>
                  <a:cubicBezTo>
                    <a:pt x="68" y="7"/>
                    <a:pt x="55" y="18"/>
                    <a:pt x="43" y="31"/>
                  </a:cubicBezTo>
                  <a:cubicBezTo>
                    <a:pt x="18" y="55"/>
                    <a:pt x="0" y="77"/>
                    <a:pt x="3" y="80"/>
                  </a:cubicBezTo>
                  <a:cubicBezTo>
                    <a:pt x="6" y="83"/>
                    <a:pt x="28" y="65"/>
                    <a:pt x="53" y="41"/>
                  </a:cubicBezTo>
                  <a:cubicBezTo>
                    <a:pt x="66" y="28"/>
                    <a:pt x="76" y="15"/>
                    <a:pt x="84" y="6"/>
                  </a:cubicBezTo>
                  <a:cubicBezTo>
                    <a:pt x="82" y="6"/>
                    <a:pt x="81" y="5"/>
                    <a:pt x="80"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5" name="Freeform 7"/>
            <p:cNvSpPr>
              <a:spLocks/>
            </p:cNvSpPr>
            <p:nvPr/>
          </p:nvSpPr>
          <p:spPr bwMode="auto">
            <a:xfrm>
              <a:off x="6873875" y="4508500"/>
              <a:ext cx="303213" cy="69850"/>
            </a:xfrm>
            <a:custGeom>
              <a:avLst/>
              <a:gdLst/>
              <a:ahLst/>
              <a:cxnLst>
                <a:cxn ang="0">
                  <a:pos x="1" y="5"/>
                </a:cxn>
                <a:cxn ang="0">
                  <a:pos x="0" y="9"/>
                </a:cxn>
                <a:cxn ang="0">
                  <a:pos x="45" y="19"/>
                </a:cxn>
                <a:cxn ang="0">
                  <a:pos x="108" y="21"/>
                </a:cxn>
                <a:cxn ang="0">
                  <a:pos x="47" y="5"/>
                </a:cxn>
                <a:cxn ang="0">
                  <a:pos x="1" y="0"/>
                </a:cxn>
                <a:cxn ang="0">
                  <a:pos x="1" y="5"/>
                </a:cxn>
              </a:cxnLst>
              <a:rect l="0" t="0" r="r" b="b"/>
              <a:pathLst>
                <a:path w="109" h="25">
                  <a:moveTo>
                    <a:pt x="1" y="5"/>
                  </a:moveTo>
                  <a:cubicBezTo>
                    <a:pt x="1" y="6"/>
                    <a:pt x="1" y="8"/>
                    <a:pt x="0" y="9"/>
                  </a:cubicBezTo>
                  <a:cubicBezTo>
                    <a:pt x="11" y="13"/>
                    <a:pt x="27" y="16"/>
                    <a:pt x="45" y="19"/>
                  </a:cubicBezTo>
                  <a:cubicBezTo>
                    <a:pt x="79" y="24"/>
                    <a:pt x="108" y="25"/>
                    <a:pt x="108" y="21"/>
                  </a:cubicBezTo>
                  <a:cubicBezTo>
                    <a:pt x="109" y="17"/>
                    <a:pt x="82" y="10"/>
                    <a:pt x="47" y="5"/>
                  </a:cubicBezTo>
                  <a:cubicBezTo>
                    <a:pt x="29" y="2"/>
                    <a:pt x="13" y="0"/>
                    <a:pt x="1" y="0"/>
                  </a:cubicBezTo>
                  <a:cubicBezTo>
                    <a:pt x="2" y="2"/>
                    <a:pt x="2" y="3"/>
                    <a:pt x="1"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6" name="Freeform 8"/>
            <p:cNvSpPr>
              <a:spLocks/>
            </p:cNvSpPr>
            <p:nvPr/>
          </p:nvSpPr>
          <p:spPr bwMode="auto">
            <a:xfrm>
              <a:off x="6770688" y="4876800"/>
              <a:ext cx="114300" cy="266700"/>
            </a:xfrm>
            <a:custGeom>
              <a:avLst/>
              <a:gdLst/>
              <a:ahLst/>
              <a:cxnLst>
                <a:cxn ang="0">
                  <a:pos x="67" y="159"/>
                </a:cxn>
                <a:cxn ang="0">
                  <a:pos x="60" y="159"/>
                </a:cxn>
                <a:cxn ang="0">
                  <a:pos x="57" y="0"/>
                </a:cxn>
                <a:cxn ang="0">
                  <a:pos x="16" y="0"/>
                </a:cxn>
                <a:cxn ang="0">
                  <a:pos x="13" y="159"/>
                </a:cxn>
                <a:cxn ang="0">
                  <a:pos x="6" y="159"/>
                </a:cxn>
                <a:cxn ang="0">
                  <a:pos x="0" y="168"/>
                </a:cxn>
                <a:cxn ang="0">
                  <a:pos x="72" y="168"/>
                </a:cxn>
                <a:cxn ang="0">
                  <a:pos x="67" y="159"/>
                </a:cxn>
              </a:cxnLst>
              <a:rect l="0" t="0" r="r" b="b"/>
              <a:pathLst>
                <a:path w="72" h="168">
                  <a:moveTo>
                    <a:pt x="67" y="159"/>
                  </a:moveTo>
                  <a:lnTo>
                    <a:pt x="60" y="159"/>
                  </a:lnTo>
                  <a:lnTo>
                    <a:pt x="57" y="0"/>
                  </a:lnTo>
                  <a:lnTo>
                    <a:pt x="16" y="0"/>
                  </a:lnTo>
                  <a:lnTo>
                    <a:pt x="13" y="159"/>
                  </a:lnTo>
                  <a:lnTo>
                    <a:pt x="6" y="159"/>
                  </a:lnTo>
                  <a:lnTo>
                    <a:pt x="0" y="168"/>
                  </a:lnTo>
                  <a:lnTo>
                    <a:pt x="72" y="168"/>
                  </a:lnTo>
                  <a:lnTo>
                    <a:pt x="67" y="15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7" name="Freeform 9"/>
            <p:cNvSpPr>
              <a:spLocks/>
            </p:cNvSpPr>
            <p:nvPr/>
          </p:nvSpPr>
          <p:spPr bwMode="auto">
            <a:xfrm>
              <a:off x="6799263" y="4559300"/>
              <a:ext cx="58738" cy="277813"/>
            </a:xfrm>
            <a:custGeom>
              <a:avLst/>
              <a:gdLst/>
              <a:ahLst/>
              <a:cxnLst>
                <a:cxn ang="0">
                  <a:pos x="21" y="100"/>
                </a:cxn>
                <a:cxn ang="0">
                  <a:pos x="16" y="0"/>
                </a:cxn>
                <a:cxn ang="0">
                  <a:pos x="10" y="1"/>
                </a:cxn>
                <a:cxn ang="0">
                  <a:pos x="5" y="0"/>
                </a:cxn>
                <a:cxn ang="0">
                  <a:pos x="0" y="100"/>
                </a:cxn>
                <a:cxn ang="0">
                  <a:pos x="21" y="100"/>
                </a:cxn>
              </a:cxnLst>
              <a:rect l="0" t="0" r="r" b="b"/>
              <a:pathLst>
                <a:path w="21" h="100">
                  <a:moveTo>
                    <a:pt x="21" y="100"/>
                  </a:moveTo>
                  <a:cubicBezTo>
                    <a:pt x="16" y="0"/>
                    <a:pt x="16" y="0"/>
                    <a:pt x="16" y="0"/>
                  </a:cubicBezTo>
                  <a:cubicBezTo>
                    <a:pt x="14" y="1"/>
                    <a:pt x="12" y="1"/>
                    <a:pt x="10" y="1"/>
                  </a:cubicBezTo>
                  <a:cubicBezTo>
                    <a:pt x="8" y="1"/>
                    <a:pt x="7" y="1"/>
                    <a:pt x="5" y="0"/>
                  </a:cubicBezTo>
                  <a:cubicBezTo>
                    <a:pt x="0" y="100"/>
                    <a:pt x="0" y="100"/>
                    <a:pt x="0" y="100"/>
                  </a:cubicBezTo>
                  <a:lnTo>
                    <a:pt x="21"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8" name="Freeform 10"/>
            <p:cNvSpPr>
              <a:spLocks/>
            </p:cNvSpPr>
            <p:nvPr/>
          </p:nvSpPr>
          <p:spPr bwMode="auto">
            <a:xfrm>
              <a:off x="6796088" y="4845050"/>
              <a:ext cx="65088" cy="22225"/>
            </a:xfrm>
            <a:custGeom>
              <a:avLst/>
              <a:gdLst/>
              <a:ahLst/>
              <a:cxnLst>
                <a:cxn ang="0">
                  <a:pos x="41" y="14"/>
                </a:cxn>
                <a:cxn ang="0">
                  <a:pos x="39" y="0"/>
                </a:cxn>
                <a:cxn ang="0">
                  <a:pos x="2" y="0"/>
                </a:cxn>
                <a:cxn ang="0">
                  <a:pos x="0" y="14"/>
                </a:cxn>
                <a:cxn ang="0">
                  <a:pos x="41" y="14"/>
                </a:cxn>
              </a:cxnLst>
              <a:rect l="0" t="0" r="r" b="b"/>
              <a:pathLst>
                <a:path w="41" h="14">
                  <a:moveTo>
                    <a:pt x="41" y="14"/>
                  </a:moveTo>
                  <a:lnTo>
                    <a:pt x="39" y="0"/>
                  </a:lnTo>
                  <a:lnTo>
                    <a:pt x="2" y="0"/>
                  </a:lnTo>
                  <a:lnTo>
                    <a:pt x="0" y="14"/>
                  </a:lnTo>
                  <a:lnTo>
                    <a:pt x="41"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1"/>
            <p:cNvSpPr>
              <a:spLocks noEditPoints="1"/>
            </p:cNvSpPr>
            <p:nvPr/>
          </p:nvSpPr>
          <p:spPr bwMode="auto">
            <a:xfrm>
              <a:off x="6791325" y="4478338"/>
              <a:ext cx="74613" cy="74613"/>
            </a:xfrm>
            <a:custGeom>
              <a:avLst/>
              <a:gdLst/>
              <a:ahLst/>
              <a:cxnLst>
                <a:cxn ang="0">
                  <a:pos x="13" y="0"/>
                </a:cxn>
                <a:cxn ang="0">
                  <a:pos x="0" y="13"/>
                </a:cxn>
                <a:cxn ang="0">
                  <a:pos x="13" y="27"/>
                </a:cxn>
                <a:cxn ang="0">
                  <a:pos x="27" y="13"/>
                </a:cxn>
                <a:cxn ang="0">
                  <a:pos x="13" y="0"/>
                </a:cxn>
                <a:cxn ang="0">
                  <a:pos x="8" y="12"/>
                </a:cxn>
                <a:cxn ang="0">
                  <a:pos x="5" y="8"/>
                </a:cxn>
                <a:cxn ang="0">
                  <a:pos x="8" y="5"/>
                </a:cxn>
                <a:cxn ang="0">
                  <a:pos x="12" y="8"/>
                </a:cxn>
                <a:cxn ang="0">
                  <a:pos x="8" y="12"/>
                </a:cxn>
              </a:cxnLst>
              <a:rect l="0" t="0" r="r" b="b"/>
              <a:pathLst>
                <a:path w="27" h="27">
                  <a:moveTo>
                    <a:pt x="13" y="0"/>
                  </a:moveTo>
                  <a:cubicBezTo>
                    <a:pt x="6" y="0"/>
                    <a:pt x="0" y="6"/>
                    <a:pt x="0" y="13"/>
                  </a:cubicBezTo>
                  <a:cubicBezTo>
                    <a:pt x="0" y="21"/>
                    <a:pt x="6" y="27"/>
                    <a:pt x="13" y="27"/>
                  </a:cubicBezTo>
                  <a:cubicBezTo>
                    <a:pt x="21" y="27"/>
                    <a:pt x="27" y="21"/>
                    <a:pt x="27" y="13"/>
                  </a:cubicBezTo>
                  <a:cubicBezTo>
                    <a:pt x="27" y="6"/>
                    <a:pt x="21" y="0"/>
                    <a:pt x="13" y="0"/>
                  </a:cubicBezTo>
                  <a:close/>
                  <a:moveTo>
                    <a:pt x="8" y="12"/>
                  </a:moveTo>
                  <a:cubicBezTo>
                    <a:pt x="6" y="12"/>
                    <a:pt x="5" y="10"/>
                    <a:pt x="5" y="8"/>
                  </a:cubicBezTo>
                  <a:cubicBezTo>
                    <a:pt x="5" y="6"/>
                    <a:pt x="6" y="5"/>
                    <a:pt x="8" y="5"/>
                  </a:cubicBezTo>
                  <a:cubicBezTo>
                    <a:pt x="11" y="5"/>
                    <a:pt x="12" y="6"/>
                    <a:pt x="12" y="8"/>
                  </a:cubicBezTo>
                  <a:cubicBezTo>
                    <a:pt x="12" y="10"/>
                    <a:pt x="11" y="12"/>
                    <a:pt x="8"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0" name="Freeform 12"/>
            <p:cNvSpPr>
              <a:spLocks/>
            </p:cNvSpPr>
            <p:nvPr/>
          </p:nvSpPr>
          <p:spPr bwMode="auto">
            <a:xfrm>
              <a:off x="6226175" y="4686300"/>
              <a:ext cx="47625" cy="112713"/>
            </a:xfrm>
            <a:custGeom>
              <a:avLst/>
              <a:gdLst/>
              <a:ahLst/>
              <a:cxnLst>
                <a:cxn ang="0">
                  <a:pos x="16" y="39"/>
                </a:cxn>
                <a:cxn ang="0">
                  <a:pos x="17" y="39"/>
                </a:cxn>
                <a:cxn ang="0">
                  <a:pos x="12" y="22"/>
                </a:cxn>
                <a:cxn ang="0">
                  <a:pos x="1" y="0"/>
                </a:cxn>
                <a:cxn ang="0">
                  <a:pos x="7" y="24"/>
                </a:cxn>
                <a:cxn ang="0">
                  <a:pos x="14" y="40"/>
                </a:cxn>
                <a:cxn ang="0">
                  <a:pos x="16" y="39"/>
                </a:cxn>
              </a:cxnLst>
              <a:rect l="0" t="0" r="r" b="b"/>
              <a:pathLst>
                <a:path w="17" h="40">
                  <a:moveTo>
                    <a:pt x="16" y="39"/>
                  </a:moveTo>
                  <a:cubicBezTo>
                    <a:pt x="16" y="39"/>
                    <a:pt x="17" y="39"/>
                    <a:pt x="17" y="39"/>
                  </a:cubicBezTo>
                  <a:cubicBezTo>
                    <a:pt x="16" y="34"/>
                    <a:pt x="15" y="28"/>
                    <a:pt x="12" y="22"/>
                  </a:cubicBezTo>
                  <a:cubicBezTo>
                    <a:pt x="8" y="10"/>
                    <a:pt x="3" y="0"/>
                    <a:pt x="1" y="0"/>
                  </a:cubicBezTo>
                  <a:cubicBezTo>
                    <a:pt x="0" y="1"/>
                    <a:pt x="3" y="11"/>
                    <a:pt x="7" y="24"/>
                  </a:cubicBezTo>
                  <a:cubicBezTo>
                    <a:pt x="9" y="30"/>
                    <a:pt x="12" y="36"/>
                    <a:pt x="14" y="40"/>
                  </a:cubicBezTo>
                  <a:cubicBezTo>
                    <a:pt x="14" y="39"/>
                    <a:pt x="15" y="39"/>
                    <a:pt x="16"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Freeform 13"/>
            <p:cNvSpPr>
              <a:spLocks/>
            </p:cNvSpPr>
            <p:nvPr/>
          </p:nvSpPr>
          <p:spPr bwMode="auto">
            <a:xfrm>
              <a:off x="6178550" y="4818063"/>
              <a:ext cx="85725" cy="88900"/>
            </a:xfrm>
            <a:custGeom>
              <a:avLst/>
              <a:gdLst/>
              <a:ahLst/>
              <a:cxnLst>
                <a:cxn ang="0">
                  <a:pos x="30" y="2"/>
                </a:cxn>
                <a:cxn ang="0">
                  <a:pos x="29" y="0"/>
                </a:cxn>
                <a:cxn ang="0">
                  <a:pos x="16" y="12"/>
                </a:cxn>
                <a:cxn ang="0">
                  <a:pos x="1" y="31"/>
                </a:cxn>
                <a:cxn ang="0">
                  <a:pos x="20" y="16"/>
                </a:cxn>
                <a:cxn ang="0">
                  <a:pos x="31" y="3"/>
                </a:cxn>
                <a:cxn ang="0">
                  <a:pos x="30" y="2"/>
                </a:cxn>
              </a:cxnLst>
              <a:rect l="0" t="0" r="r" b="b"/>
              <a:pathLst>
                <a:path w="31" h="32">
                  <a:moveTo>
                    <a:pt x="30" y="2"/>
                  </a:moveTo>
                  <a:cubicBezTo>
                    <a:pt x="29" y="2"/>
                    <a:pt x="29" y="1"/>
                    <a:pt x="29" y="0"/>
                  </a:cubicBezTo>
                  <a:cubicBezTo>
                    <a:pt x="25" y="3"/>
                    <a:pt x="21" y="7"/>
                    <a:pt x="16" y="12"/>
                  </a:cubicBezTo>
                  <a:cubicBezTo>
                    <a:pt x="7" y="22"/>
                    <a:pt x="0" y="30"/>
                    <a:pt x="1" y="31"/>
                  </a:cubicBezTo>
                  <a:cubicBezTo>
                    <a:pt x="2" y="32"/>
                    <a:pt x="10" y="25"/>
                    <a:pt x="20" y="16"/>
                  </a:cubicBezTo>
                  <a:cubicBezTo>
                    <a:pt x="25" y="11"/>
                    <a:pt x="29" y="6"/>
                    <a:pt x="31" y="3"/>
                  </a:cubicBezTo>
                  <a:cubicBezTo>
                    <a:pt x="31" y="3"/>
                    <a:pt x="30" y="2"/>
                    <a:pt x="30"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Freeform 14"/>
            <p:cNvSpPr>
              <a:spLocks/>
            </p:cNvSpPr>
            <p:nvPr/>
          </p:nvSpPr>
          <p:spPr bwMode="auto">
            <a:xfrm>
              <a:off x="6292850" y="4810125"/>
              <a:ext cx="117475" cy="23813"/>
            </a:xfrm>
            <a:custGeom>
              <a:avLst/>
              <a:gdLst/>
              <a:ahLst/>
              <a:cxnLst>
                <a:cxn ang="0">
                  <a:pos x="1" y="2"/>
                </a:cxn>
                <a:cxn ang="0">
                  <a:pos x="0" y="3"/>
                </a:cxn>
                <a:cxn ang="0">
                  <a:pos x="18" y="7"/>
                </a:cxn>
                <a:cxn ang="0">
                  <a:pos x="41" y="8"/>
                </a:cxn>
                <a:cxn ang="0">
                  <a:pos x="18" y="2"/>
                </a:cxn>
                <a:cxn ang="0">
                  <a:pos x="1" y="0"/>
                </a:cxn>
                <a:cxn ang="0">
                  <a:pos x="1" y="2"/>
                </a:cxn>
              </a:cxnLst>
              <a:rect l="0" t="0" r="r" b="b"/>
              <a:pathLst>
                <a:path w="42" h="9">
                  <a:moveTo>
                    <a:pt x="1" y="2"/>
                  </a:moveTo>
                  <a:cubicBezTo>
                    <a:pt x="1" y="2"/>
                    <a:pt x="1" y="3"/>
                    <a:pt x="0" y="3"/>
                  </a:cubicBezTo>
                  <a:cubicBezTo>
                    <a:pt x="5" y="5"/>
                    <a:pt x="11" y="6"/>
                    <a:pt x="18" y="7"/>
                  </a:cubicBezTo>
                  <a:cubicBezTo>
                    <a:pt x="31" y="9"/>
                    <a:pt x="41" y="9"/>
                    <a:pt x="41" y="8"/>
                  </a:cubicBezTo>
                  <a:cubicBezTo>
                    <a:pt x="42" y="6"/>
                    <a:pt x="31" y="4"/>
                    <a:pt x="18" y="2"/>
                  </a:cubicBezTo>
                  <a:cubicBezTo>
                    <a:pt x="11" y="1"/>
                    <a:pt x="5" y="0"/>
                    <a:pt x="1" y="0"/>
                  </a:cubicBezTo>
                  <a:cubicBezTo>
                    <a:pt x="1" y="0"/>
                    <a:pt x="1" y="1"/>
                    <a:pt x="1"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15"/>
            <p:cNvSpPr>
              <a:spLocks/>
            </p:cNvSpPr>
            <p:nvPr/>
          </p:nvSpPr>
          <p:spPr bwMode="auto">
            <a:xfrm>
              <a:off x="6253163" y="4948238"/>
              <a:ext cx="46038" cy="100013"/>
            </a:xfrm>
            <a:custGeom>
              <a:avLst/>
              <a:gdLst/>
              <a:ahLst/>
              <a:cxnLst>
                <a:cxn ang="0">
                  <a:pos x="27" y="60"/>
                </a:cxn>
                <a:cxn ang="0">
                  <a:pos x="23" y="60"/>
                </a:cxn>
                <a:cxn ang="0">
                  <a:pos x="22" y="0"/>
                </a:cxn>
                <a:cxn ang="0">
                  <a:pos x="7" y="0"/>
                </a:cxn>
                <a:cxn ang="0">
                  <a:pos x="6" y="60"/>
                </a:cxn>
                <a:cxn ang="0">
                  <a:pos x="2" y="60"/>
                </a:cxn>
                <a:cxn ang="0">
                  <a:pos x="0" y="63"/>
                </a:cxn>
                <a:cxn ang="0">
                  <a:pos x="29" y="63"/>
                </a:cxn>
                <a:cxn ang="0">
                  <a:pos x="27" y="60"/>
                </a:cxn>
              </a:cxnLst>
              <a:rect l="0" t="0" r="r" b="b"/>
              <a:pathLst>
                <a:path w="29" h="63">
                  <a:moveTo>
                    <a:pt x="27" y="60"/>
                  </a:moveTo>
                  <a:lnTo>
                    <a:pt x="23" y="60"/>
                  </a:lnTo>
                  <a:lnTo>
                    <a:pt x="22" y="0"/>
                  </a:lnTo>
                  <a:lnTo>
                    <a:pt x="7" y="0"/>
                  </a:lnTo>
                  <a:lnTo>
                    <a:pt x="6" y="60"/>
                  </a:lnTo>
                  <a:lnTo>
                    <a:pt x="2" y="60"/>
                  </a:lnTo>
                  <a:lnTo>
                    <a:pt x="0" y="63"/>
                  </a:lnTo>
                  <a:lnTo>
                    <a:pt x="29" y="63"/>
                  </a:lnTo>
                  <a:lnTo>
                    <a:pt x="27"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4" name="Freeform 16"/>
            <p:cNvSpPr>
              <a:spLocks/>
            </p:cNvSpPr>
            <p:nvPr/>
          </p:nvSpPr>
          <p:spPr bwMode="auto">
            <a:xfrm>
              <a:off x="6264275" y="4829175"/>
              <a:ext cx="23813" cy="106363"/>
            </a:xfrm>
            <a:custGeom>
              <a:avLst/>
              <a:gdLst/>
              <a:ahLst/>
              <a:cxnLst>
                <a:cxn ang="0">
                  <a:pos x="8" y="38"/>
                </a:cxn>
                <a:cxn ang="0">
                  <a:pos x="6" y="0"/>
                </a:cxn>
                <a:cxn ang="0">
                  <a:pos x="4" y="0"/>
                </a:cxn>
                <a:cxn ang="0">
                  <a:pos x="2" y="0"/>
                </a:cxn>
                <a:cxn ang="0">
                  <a:pos x="0" y="38"/>
                </a:cxn>
                <a:cxn ang="0">
                  <a:pos x="8" y="38"/>
                </a:cxn>
              </a:cxnLst>
              <a:rect l="0" t="0" r="r" b="b"/>
              <a:pathLst>
                <a:path w="8" h="38">
                  <a:moveTo>
                    <a:pt x="8" y="38"/>
                  </a:moveTo>
                  <a:cubicBezTo>
                    <a:pt x="6" y="0"/>
                    <a:pt x="6" y="0"/>
                    <a:pt x="6" y="0"/>
                  </a:cubicBezTo>
                  <a:cubicBezTo>
                    <a:pt x="6" y="0"/>
                    <a:pt x="5" y="0"/>
                    <a:pt x="4" y="0"/>
                  </a:cubicBezTo>
                  <a:cubicBezTo>
                    <a:pt x="3" y="0"/>
                    <a:pt x="3" y="0"/>
                    <a:pt x="2" y="0"/>
                  </a:cubicBezTo>
                  <a:cubicBezTo>
                    <a:pt x="0" y="38"/>
                    <a:pt x="0" y="38"/>
                    <a:pt x="0" y="38"/>
                  </a:cubicBezTo>
                  <a:lnTo>
                    <a:pt x="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5" name="Rectangle 17"/>
            <p:cNvSpPr>
              <a:spLocks noChangeArrowheads="1"/>
            </p:cNvSpPr>
            <p:nvPr/>
          </p:nvSpPr>
          <p:spPr bwMode="auto">
            <a:xfrm>
              <a:off x="6264275" y="4937125"/>
              <a:ext cx="23813" cy="9525"/>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6" name="Freeform 18"/>
            <p:cNvSpPr>
              <a:spLocks noEditPoints="1"/>
            </p:cNvSpPr>
            <p:nvPr/>
          </p:nvSpPr>
          <p:spPr bwMode="auto">
            <a:xfrm>
              <a:off x="6262688" y="4799013"/>
              <a:ext cx="26988" cy="26988"/>
            </a:xfrm>
            <a:custGeom>
              <a:avLst/>
              <a:gdLst/>
              <a:ahLst/>
              <a:cxnLst>
                <a:cxn ang="0">
                  <a:pos x="5" y="0"/>
                </a:cxn>
                <a:cxn ang="0">
                  <a:pos x="0" y="5"/>
                </a:cxn>
                <a:cxn ang="0">
                  <a:pos x="5" y="10"/>
                </a:cxn>
                <a:cxn ang="0">
                  <a:pos x="10" y="5"/>
                </a:cxn>
                <a:cxn ang="0">
                  <a:pos x="5" y="0"/>
                </a:cxn>
                <a:cxn ang="0">
                  <a:pos x="3" y="4"/>
                </a:cxn>
                <a:cxn ang="0">
                  <a:pos x="2" y="3"/>
                </a:cxn>
                <a:cxn ang="0">
                  <a:pos x="3" y="1"/>
                </a:cxn>
                <a:cxn ang="0">
                  <a:pos x="5" y="3"/>
                </a:cxn>
                <a:cxn ang="0">
                  <a:pos x="3" y="4"/>
                </a:cxn>
              </a:cxnLst>
              <a:rect l="0" t="0" r="r" b="b"/>
              <a:pathLst>
                <a:path w="10" h="10">
                  <a:moveTo>
                    <a:pt x="5" y="0"/>
                  </a:moveTo>
                  <a:cubicBezTo>
                    <a:pt x="2" y="0"/>
                    <a:pt x="0" y="2"/>
                    <a:pt x="0" y="5"/>
                  </a:cubicBezTo>
                  <a:cubicBezTo>
                    <a:pt x="0" y="8"/>
                    <a:pt x="2" y="10"/>
                    <a:pt x="5" y="10"/>
                  </a:cubicBezTo>
                  <a:cubicBezTo>
                    <a:pt x="8" y="10"/>
                    <a:pt x="10" y="8"/>
                    <a:pt x="10" y="5"/>
                  </a:cubicBezTo>
                  <a:cubicBezTo>
                    <a:pt x="10" y="2"/>
                    <a:pt x="8" y="0"/>
                    <a:pt x="5" y="0"/>
                  </a:cubicBezTo>
                  <a:close/>
                  <a:moveTo>
                    <a:pt x="3" y="4"/>
                  </a:moveTo>
                  <a:cubicBezTo>
                    <a:pt x="2" y="4"/>
                    <a:pt x="2" y="4"/>
                    <a:pt x="2" y="3"/>
                  </a:cubicBezTo>
                  <a:cubicBezTo>
                    <a:pt x="2" y="2"/>
                    <a:pt x="2" y="1"/>
                    <a:pt x="3" y="1"/>
                  </a:cubicBezTo>
                  <a:cubicBezTo>
                    <a:pt x="4" y="1"/>
                    <a:pt x="5" y="2"/>
                    <a:pt x="5" y="3"/>
                  </a:cubicBezTo>
                  <a:cubicBezTo>
                    <a:pt x="5" y="4"/>
                    <a:pt x="4" y="4"/>
                    <a:pt x="3"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7" name="Freeform 19"/>
            <p:cNvSpPr>
              <a:spLocks/>
            </p:cNvSpPr>
            <p:nvPr/>
          </p:nvSpPr>
          <p:spPr bwMode="auto">
            <a:xfrm>
              <a:off x="6503988" y="4948238"/>
              <a:ext cx="55563" cy="136525"/>
            </a:xfrm>
            <a:custGeom>
              <a:avLst/>
              <a:gdLst/>
              <a:ahLst/>
              <a:cxnLst>
                <a:cxn ang="0">
                  <a:pos x="4" y="0"/>
                </a:cxn>
                <a:cxn ang="0">
                  <a:pos x="0" y="86"/>
                </a:cxn>
                <a:cxn ang="0">
                  <a:pos x="35" y="86"/>
                </a:cxn>
                <a:cxn ang="0">
                  <a:pos x="32" y="0"/>
                </a:cxn>
                <a:cxn ang="0">
                  <a:pos x="4" y="0"/>
                </a:cxn>
              </a:cxnLst>
              <a:rect l="0" t="0" r="r" b="b"/>
              <a:pathLst>
                <a:path w="35" h="86">
                  <a:moveTo>
                    <a:pt x="4" y="0"/>
                  </a:moveTo>
                  <a:lnTo>
                    <a:pt x="0" y="86"/>
                  </a:lnTo>
                  <a:lnTo>
                    <a:pt x="35" y="86"/>
                  </a:lnTo>
                  <a:lnTo>
                    <a:pt x="32" y="0"/>
                  </a:lnTo>
                  <a:lnTo>
                    <a:pt x="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8" name="Freeform 21"/>
            <p:cNvSpPr>
              <a:spLocks/>
            </p:cNvSpPr>
            <p:nvPr/>
          </p:nvSpPr>
          <p:spPr bwMode="auto">
            <a:xfrm>
              <a:off x="6510338" y="4718050"/>
              <a:ext cx="44450" cy="203200"/>
            </a:xfrm>
            <a:custGeom>
              <a:avLst/>
              <a:gdLst/>
              <a:ahLst/>
              <a:cxnLst>
                <a:cxn ang="0">
                  <a:pos x="16" y="73"/>
                </a:cxn>
                <a:cxn ang="0">
                  <a:pos x="12" y="0"/>
                </a:cxn>
                <a:cxn ang="0">
                  <a:pos x="8" y="1"/>
                </a:cxn>
                <a:cxn ang="0">
                  <a:pos x="4" y="0"/>
                </a:cxn>
                <a:cxn ang="0">
                  <a:pos x="0" y="73"/>
                </a:cxn>
                <a:cxn ang="0">
                  <a:pos x="16" y="73"/>
                </a:cxn>
              </a:cxnLst>
              <a:rect l="0" t="0" r="r" b="b"/>
              <a:pathLst>
                <a:path w="16" h="73">
                  <a:moveTo>
                    <a:pt x="16" y="73"/>
                  </a:moveTo>
                  <a:cubicBezTo>
                    <a:pt x="12" y="0"/>
                    <a:pt x="12" y="0"/>
                    <a:pt x="12" y="0"/>
                  </a:cubicBezTo>
                  <a:cubicBezTo>
                    <a:pt x="11" y="1"/>
                    <a:pt x="9" y="1"/>
                    <a:pt x="8" y="1"/>
                  </a:cubicBezTo>
                  <a:cubicBezTo>
                    <a:pt x="6" y="1"/>
                    <a:pt x="5" y="1"/>
                    <a:pt x="4" y="0"/>
                  </a:cubicBezTo>
                  <a:cubicBezTo>
                    <a:pt x="0" y="73"/>
                    <a:pt x="0" y="73"/>
                    <a:pt x="0" y="73"/>
                  </a:cubicBezTo>
                  <a:lnTo>
                    <a:pt x="16" y="7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9" name="Rectangle 22"/>
            <p:cNvSpPr>
              <a:spLocks noChangeArrowheads="1"/>
            </p:cNvSpPr>
            <p:nvPr/>
          </p:nvSpPr>
          <p:spPr bwMode="auto">
            <a:xfrm>
              <a:off x="6510338" y="4926013"/>
              <a:ext cx="44450" cy="17463"/>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0" name="Freeform 23"/>
            <p:cNvSpPr>
              <a:spLocks noEditPoints="1"/>
            </p:cNvSpPr>
            <p:nvPr/>
          </p:nvSpPr>
          <p:spPr bwMode="auto">
            <a:xfrm>
              <a:off x="6503988" y="4659313"/>
              <a:ext cx="55563" cy="55563"/>
            </a:xfrm>
            <a:custGeom>
              <a:avLst/>
              <a:gdLst/>
              <a:ahLst/>
              <a:cxnLst>
                <a:cxn ang="0">
                  <a:pos x="10" y="0"/>
                </a:cxn>
                <a:cxn ang="0">
                  <a:pos x="0" y="10"/>
                </a:cxn>
                <a:cxn ang="0">
                  <a:pos x="10" y="20"/>
                </a:cxn>
                <a:cxn ang="0">
                  <a:pos x="20" y="10"/>
                </a:cxn>
                <a:cxn ang="0">
                  <a:pos x="10" y="0"/>
                </a:cxn>
                <a:cxn ang="0">
                  <a:pos x="6" y="9"/>
                </a:cxn>
                <a:cxn ang="0">
                  <a:pos x="4" y="6"/>
                </a:cxn>
                <a:cxn ang="0">
                  <a:pos x="6" y="3"/>
                </a:cxn>
                <a:cxn ang="0">
                  <a:pos x="9" y="6"/>
                </a:cxn>
                <a:cxn ang="0">
                  <a:pos x="6" y="9"/>
                </a:cxn>
              </a:cxnLst>
              <a:rect l="0" t="0" r="r" b="b"/>
              <a:pathLst>
                <a:path w="20" h="20">
                  <a:moveTo>
                    <a:pt x="10" y="0"/>
                  </a:moveTo>
                  <a:cubicBezTo>
                    <a:pt x="5" y="0"/>
                    <a:pt x="0" y="4"/>
                    <a:pt x="0" y="10"/>
                  </a:cubicBezTo>
                  <a:cubicBezTo>
                    <a:pt x="0" y="15"/>
                    <a:pt x="5" y="20"/>
                    <a:pt x="10" y="20"/>
                  </a:cubicBezTo>
                  <a:cubicBezTo>
                    <a:pt x="15" y="20"/>
                    <a:pt x="20" y="15"/>
                    <a:pt x="20" y="10"/>
                  </a:cubicBezTo>
                  <a:cubicBezTo>
                    <a:pt x="20" y="4"/>
                    <a:pt x="15" y="0"/>
                    <a:pt x="10" y="0"/>
                  </a:cubicBezTo>
                  <a:close/>
                  <a:moveTo>
                    <a:pt x="6" y="9"/>
                  </a:moveTo>
                  <a:cubicBezTo>
                    <a:pt x="5" y="9"/>
                    <a:pt x="4" y="7"/>
                    <a:pt x="4" y="6"/>
                  </a:cubicBezTo>
                  <a:cubicBezTo>
                    <a:pt x="4" y="4"/>
                    <a:pt x="5" y="3"/>
                    <a:pt x="6" y="3"/>
                  </a:cubicBezTo>
                  <a:cubicBezTo>
                    <a:pt x="8" y="3"/>
                    <a:pt x="9" y="4"/>
                    <a:pt x="9" y="6"/>
                  </a:cubicBezTo>
                  <a:cubicBezTo>
                    <a:pt x="9" y="7"/>
                    <a:pt x="8" y="9"/>
                    <a:pt x="6"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1" name="Freeform 24"/>
            <p:cNvSpPr>
              <a:spLocks/>
            </p:cNvSpPr>
            <p:nvPr/>
          </p:nvSpPr>
          <p:spPr bwMode="auto">
            <a:xfrm>
              <a:off x="6526213" y="4433888"/>
              <a:ext cx="47625" cy="219075"/>
            </a:xfrm>
            <a:custGeom>
              <a:avLst/>
              <a:gdLst/>
              <a:ahLst/>
              <a:cxnLst>
                <a:cxn ang="0">
                  <a:pos x="4" y="78"/>
                </a:cxn>
                <a:cxn ang="0">
                  <a:pos x="7" y="79"/>
                </a:cxn>
                <a:cxn ang="0">
                  <a:pos x="13" y="46"/>
                </a:cxn>
                <a:cxn ang="0">
                  <a:pos x="14" y="0"/>
                </a:cxn>
                <a:cxn ang="0">
                  <a:pos x="3" y="45"/>
                </a:cxn>
                <a:cxn ang="0">
                  <a:pos x="0" y="78"/>
                </a:cxn>
                <a:cxn ang="0">
                  <a:pos x="4" y="78"/>
                </a:cxn>
              </a:cxnLst>
              <a:rect l="0" t="0" r="r" b="b"/>
              <a:pathLst>
                <a:path w="17" h="79">
                  <a:moveTo>
                    <a:pt x="4" y="78"/>
                  </a:moveTo>
                  <a:cubicBezTo>
                    <a:pt x="5" y="78"/>
                    <a:pt x="6" y="79"/>
                    <a:pt x="7" y="79"/>
                  </a:cubicBezTo>
                  <a:cubicBezTo>
                    <a:pt x="9" y="71"/>
                    <a:pt x="11" y="59"/>
                    <a:pt x="13" y="46"/>
                  </a:cubicBezTo>
                  <a:cubicBezTo>
                    <a:pt x="17" y="21"/>
                    <a:pt x="17" y="1"/>
                    <a:pt x="14" y="0"/>
                  </a:cubicBezTo>
                  <a:cubicBezTo>
                    <a:pt x="11" y="0"/>
                    <a:pt x="6" y="20"/>
                    <a:pt x="3" y="45"/>
                  </a:cubicBezTo>
                  <a:cubicBezTo>
                    <a:pt x="1" y="58"/>
                    <a:pt x="0" y="70"/>
                    <a:pt x="0" y="78"/>
                  </a:cubicBezTo>
                  <a:cubicBezTo>
                    <a:pt x="1" y="78"/>
                    <a:pt x="2" y="78"/>
                    <a:pt x="4" y="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2" name="Freeform 25"/>
            <p:cNvSpPr>
              <a:spLocks/>
            </p:cNvSpPr>
            <p:nvPr/>
          </p:nvSpPr>
          <p:spPr bwMode="auto">
            <a:xfrm>
              <a:off x="6284913" y="4686300"/>
              <a:ext cx="215900" cy="80963"/>
            </a:xfrm>
            <a:custGeom>
              <a:avLst/>
              <a:gdLst/>
              <a:ahLst/>
              <a:cxnLst>
                <a:cxn ang="0">
                  <a:pos x="76" y="3"/>
                </a:cxn>
                <a:cxn ang="0">
                  <a:pos x="76" y="0"/>
                </a:cxn>
                <a:cxn ang="0">
                  <a:pos x="43" y="8"/>
                </a:cxn>
                <a:cxn ang="0">
                  <a:pos x="1" y="26"/>
                </a:cxn>
                <a:cxn ang="0">
                  <a:pos x="46" y="18"/>
                </a:cxn>
                <a:cxn ang="0">
                  <a:pos x="78" y="6"/>
                </a:cxn>
                <a:cxn ang="0">
                  <a:pos x="76" y="3"/>
                </a:cxn>
              </a:cxnLst>
              <a:rect l="0" t="0" r="r" b="b"/>
              <a:pathLst>
                <a:path w="78" h="29">
                  <a:moveTo>
                    <a:pt x="76" y="3"/>
                  </a:moveTo>
                  <a:cubicBezTo>
                    <a:pt x="76" y="2"/>
                    <a:pt x="75" y="1"/>
                    <a:pt x="76" y="0"/>
                  </a:cubicBezTo>
                  <a:cubicBezTo>
                    <a:pt x="67" y="1"/>
                    <a:pt x="56" y="4"/>
                    <a:pt x="43" y="8"/>
                  </a:cubicBezTo>
                  <a:cubicBezTo>
                    <a:pt x="19" y="15"/>
                    <a:pt x="0" y="24"/>
                    <a:pt x="1" y="26"/>
                  </a:cubicBezTo>
                  <a:cubicBezTo>
                    <a:pt x="1" y="29"/>
                    <a:pt x="22" y="25"/>
                    <a:pt x="46" y="18"/>
                  </a:cubicBezTo>
                  <a:cubicBezTo>
                    <a:pt x="59" y="14"/>
                    <a:pt x="70" y="10"/>
                    <a:pt x="78" y="6"/>
                  </a:cubicBezTo>
                  <a:cubicBezTo>
                    <a:pt x="77" y="5"/>
                    <a:pt x="76" y="4"/>
                    <a:pt x="76" y="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3" name="Freeform 26"/>
            <p:cNvSpPr>
              <a:spLocks/>
            </p:cNvSpPr>
            <p:nvPr/>
          </p:nvSpPr>
          <p:spPr bwMode="auto">
            <a:xfrm>
              <a:off x="6557963" y="4697413"/>
              <a:ext cx="38100" cy="36513"/>
            </a:xfrm>
            <a:custGeom>
              <a:avLst/>
              <a:gdLst/>
              <a:ahLst/>
              <a:cxnLst>
                <a:cxn ang="0">
                  <a:pos x="14" y="6"/>
                </a:cxn>
                <a:cxn ang="0">
                  <a:pos x="4" y="0"/>
                </a:cxn>
                <a:cxn ang="0">
                  <a:pos x="2" y="3"/>
                </a:cxn>
                <a:cxn ang="0">
                  <a:pos x="0" y="5"/>
                </a:cxn>
                <a:cxn ang="0">
                  <a:pos x="9" y="13"/>
                </a:cxn>
                <a:cxn ang="0">
                  <a:pos x="14" y="6"/>
                </a:cxn>
              </a:cxnLst>
              <a:rect l="0" t="0" r="r" b="b"/>
              <a:pathLst>
                <a:path w="14" h="13">
                  <a:moveTo>
                    <a:pt x="14" y="6"/>
                  </a:moveTo>
                  <a:cubicBezTo>
                    <a:pt x="10" y="4"/>
                    <a:pt x="7" y="2"/>
                    <a:pt x="4" y="0"/>
                  </a:cubicBezTo>
                  <a:cubicBezTo>
                    <a:pt x="4" y="1"/>
                    <a:pt x="3" y="2"/>
                    <a:pt x="2" y="3"/>
                  </a:cubicBezTo>
                  <a:cubicBezTo>
                    <a:pt x="2" y="4"/>
                    <a:pt x="1" y="5"/>
                    <a:pt x="0" y="5"/>
                  </a:cubicBezTo>
                  <a:cubicBezTo>
                    <a:pt x="2" y="8"/>
                    <a:pt x="5" y="11"/>
                    <a:pt x="9" y="13"/>
                  </a:cubicBezTo>
                  <a:cubicBezTo>
                    <a:pt x="10" y="11"/>
                    <a:pt x="12" y="9"/>
                    <a:pt x="14"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27"/>
            <p:cNvSpPr>
              <a:spLocks/>
            </p:cNvSpPr>
            <p:nvPr/>
          </p:nvSpPr>
          <p:spPr bwMode="auto">
            <a:xfrm>
              <a:off x="6604000" y="4737100"/>
              <a:ext cx="139700" cy="107950"/>
            </a:xfrm>
            <a:custGeom>
              <a:avLst/>
              <a:gdLst/>
              <a:ahLst/>
              <a:cxnLst>
                <a:cxn ang="0">
                  <a:pos x="15" y="5"/>
                </a:cxn>
                <a:cxn ang="0">
                  <a:pos x="8" y="0"/>
                </a:cxn>
                <a:cxn ang="0">
                  <a:pos x="0" y="6"/>
                </a:cxn>
                <a:cxn ang="0">
                  <a:pos x="9" y="13"/>
                </a:cxn>
                <a:cxn ang="0">
                  <a:pos x="48" y="36"/>
                </a:cxn>
                <a:cxn ang="0">
                  <a:pos x="15" y="5"/>
                </a:cxn>
              </a:cxnLst>
              <a:rect l="0" t="0" r="r" b="b"/>
              <a:pathLst>
                <a:path w="50" h="39">
                  <a:moveTo>
                    <a:pt x="15" y="5"/>
                  </a:moveTo>
                  <a:cubicBezTo>
                    <a:pt x="13" y="3"/>
                    <a:pt x="11" y="2"/>
                    <a:pt x="8" y="0"/>
                  </a:cubicBezTo>
                  <a:cubicBezTo>
                    <a:pt x="5" y="2"/>
                    <a:pt x="3" y="5"/>
                    <a:pt x="0" y="6"/>
                  </a:cubicBezTo>
                  <a:cubicBezTo>
                    <a:pt x="3" y="8"/>
                    <a:pt x="6" y="11"/>
                    <a:pt x="9" y="13"/>
                  </a:cubicBezTo>
                  <a:cubicBezTo>
                    <a:pt x="29" y="28"/>
                    <a:pt x="47" y="39"/>
                    <a:pt x="48" y="36"/>
                  </a:cubicBezTo>
                  <a:cubicBezTo>
                    <a:pt x="50" y="34"/>
                    <a:pt x="35" y="20"/>
                    <a:pt x="15"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 name="文本框 2"/>
          <p:cNvSpPr txBox="1"/>
          <p:nvPr/>
        </p:nvSpPr>
        <p:spPr>
          <a:xfrm>
            <a:off x="131739" y="82438"/>
            <a:ext cx="3135567"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商业场景应用</a:t>
            </a:r>
          </a:p>
        </p:txBody>
      </p:sp>
      <p:grpSp>
        <p:nvGrpSpPr>
          <p:cNvPr id="2" name="组合 1"/>
          <p:cNvGrpSpPr/>
          <p:nvPr/>
        </p:nvGrpSpPr>
        <p:grpSpPr>
          <a:xfrm>
            <a:off x="2484733" y="1738090"/>
            <a:ext cx="3235433" cy="2315864"/>
            <a:chOff x="2484733" y="1738090"/>
            <a:chExt cx="3235433" cy="2315864"/>
          </a:xfrm>
        </p:grpSpPr>
        <p:sp>
          <p:nvSpPr>
            <p:cNvPr id="50" name="Content Placeholder 2"/>
            <p:cNvSpPr txBox="1">
              <a:spLocks/>
            </p:cNvSpPr>
            <p:nvPr/>
          </p:nvSpPr>
          <p:spPr>
            <a:xfrm>
              <a:off x="3456627" y="1738090"/>
              <a:ext cx="2263539"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chemeClr val="bg1"/>
                  </a:solidFill>
                  <a:latin typeface="宋体" panose="02010600030101010101" pitchFamily="2" charset="-122"/>
                  <a:ea typeface="宋体" panose="02010600030101010101" pitchFamily="2" charset="-122"/>
                </a:rPr>
                <a:t>1. </a:t>
              </a:r>
              <a:r>
                <a:rPr lang="zh-CN" altLang="en-US" sz="1800" dirty="0" smtClean="0">
                  <a:solidFill>
                    <a:schemeClr val="bg1"/>
                  </a:solidFill>
                  <a:latin typeface="宋体" panose="02010600030101010101" pitchFamily="2" charset="-122"/>
                  <a:ea typeface="宋体" panose="02010600030101010101" pitchFamily="2" charset="-122"/>
                </a:rPr>
                <a:t>作品摘要</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2. </a:t>
              </a:r>
              <a:r>
                <a:rPr lang="zh-CN" altLang="en-US" sz="1800" dirty="0" smtClean="0">
                  <a:solidFill>
                    <a:schemeClr val="bg1"/>
                  </a:solidFill>
                  <a:latin typeface="宋体" panose="02010600030101010101" pitchFamily="2" charset="-122"/>
                  <a:ea typeface="宋体" panose="02010600030101010101" pitchFamily="2" charset="-122"/>
                </a:rPr>
                <a:t>算法介绍</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3. </a:t>
              </a:r>
              <a:r>
                <a:rPr lang="zh-CN" altLang="en-US" sz="1800" dirty="0" smtClean="0">
                  <a:solidFill>
                    <a:schemeClr val="bg1"/>
                  </a:solidFill>
                  <a:latin typeface="宋体" panose="02010600030101010101" pitchFamily="2" charset="-122"/>
                  <a:ea typeface="宋体" panose="02010600030101010101" pitchFamily="2" charset="-122"/>
                </a:rPr>
                <a:t>业务背景</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4. </a:t>
              </a:r>
              <a:r>
                <a:rPr lang="zh-CN" altLang="en-US" sz="1800" dirty="0" smtClean="0">
                  <a:solidFill>
                    <a:schemeClr val="bg1"/>
                  </a:solidFill>
                  <a:latin typeface="宋体" panose="02010600030101010101" pitchFamily="2" charset="-122"/>
                  <a:ea typeface="宋体" panose="02010600030101010101" pitchFamily="2" charset="-122"/>
                </a:rPr>
                <a:t>数据使用</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5. </a:t>
              </a:r>
              <a:r>
                <a:rPr lang="zh-CN" altLang="en-US" sz="1800" dirty="0" smtClean="0">
                  <a:solidFill>
                    <a:schemeClr val="bg1"/>
                  </a:solidFill>
                  <a:latin typeface="宋体" panose="02010600030101010101" pitchFamily="2" charset="-122"/>
                  <a:ea typeface="宋体" panose="02010600030101010101" pitchFamily="2" charset="-122"/>
                </a:rPr>
                <a:t>技术细节</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6. </a:t>
              </a:r>
              <a:r>
                <a:rPr lang="zh-CN" altLang="en-US" sz="1800" dirty="0" smtClean="0">
                  <a:solidFill>
                    <a:schemeClr val="bg1"/>
                  </a:solidFill>
                  <a:latin typeface="宋体" panose="02010600030101010101" pitchFamily="2" charset="-122"/>
                  <a:ea typeface="宋体" panose="02010600030101010101" pitchFamily="2" charset="-122"/>
                </a:rPr>
                <a:t>商业应用成果</a:t>
              </a:r>
              <a:endParaRPr lang="en-US" sz="1800" dirty="0">
                <a:solidFill>
                  <a:schemeClr val="bg1"/>
                </a:solidFill>
                <a:latin typeface="宋体" panose="02010600030101010101" pitchFamily="2" charset="-122"/>
                <a:ea typeface="宋体" panose="02010600030101010101" pitchFamily="2" charset="-122"/>
              </a:endParaRPr>
            </a:p>
          </p:txBody>
        </p:sp>
        <p:sp>
          <p:nvSpPr>
            <p:cNvPr id="28" name="Freeform 7"/>
            <p:cNvSpPr>
              <a:spLocks/>
            </p:cNvSpPr>
            <p:nvPr/>
          </p:nvSpPr>
          <p:spPr bwMode="auto">
            <a:xfrm>
              <a:off x="2484733" y="2796555"/>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Tree>
    <p:extLst>
      <p:ext uri="{BB962C8B-B14F-4D97-AF65-F5344CB8AC3E}">
        <p14:creationId xmlns:p14="http://schemas.microsoft.com/office/powerpoint/2010/main" val="693518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135567"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数据使用</a:t>
            </a:r>
            <a:endParaRPr lang="en-US" altLang="zh-CN" sz="2000" dirty="0">
              <a:solidFill>
                <a:schemeClr val="bg1"/>
              </a:solidFill>
              <a:latin typeface="宋体" panose="02010600030101010101" pitchFamily="2" charset="-122"/>
              <a:ea typeface="宋体" panose="02010600030101010101" pitchFamily="2" charset="-122"/>
            </a:endParaRPr>
          </a:p>
        </p:txBody>
      </p:sp>
      <p:sp>
        <p:nvSpPr>
          <p:cNvPr id="4" name="文本框 3"/>
          <p:cNvSpPr txBox="1"/>
          <p:nvPr/>
        </p:nvSpPr>
        <p:spPr>
          <a:xfrm>
            <a:off x="3997037" y="4329722"/>
            <a:ext cx="2105891" cy="300082"/>
          </a:xfrm>
          <a:prstGeom prst="rect">
            <a:avLst/>
          </a:prstGeom>
          <a:noFill/>
        </p:spPr>
        <p:txBody>
          <a:bodyPr wrap="square" rtlCol="0">
            <a:spAutoFit/>
          </a:bodyPr>
          <a:lstStyle/>
          <a:p>
            <a:r>
              <a:rPr lang="zh-CN" altLang="en-US" dirty="0" smtClean="0">
                <a:solidFill>
                  <a:schemeClr val="bg1"/>
                </a:solidFill>
              </a:rPr>
              <a:t>训练集展示</a:t>
            </a:r>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731519" y="921658"/>
            <a:ext cx="7738745" cy="3143397"/>
          </a:xfrm>
          <a:prstGeom prst="rect">
            <a:avLst/>
          </a:prstGeom>
        </p:spPr>
      </p:pic>
    </p:spTree>
    <p:extLst>
      <p:ext uri="{BB962C8B-B14F-4D97-AF65-F5344CB8AC3E}">
        <p14:creationId xmlns:p14="http://schemas.microsoft.com/office/powerpoint/2010/main" val="3268861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TextBox 36"/>
          <p:cNvSpPr txBox="1"/>
          <p:nvPr/>
        </p:nvSpPr>
        <p:spPr>
          <a:xfrm>
            <a:off x="574963" y="3255818"/>
            <a:ext cx="6691746" cy="1015663"/>
          </a:xfrm>
          <a:prstGeom prst="rect">
            <a:avLst/>
          </a:prstGeom>
          <a:noFill/>
        </p:spPr>
        <p:txBody>
          <a:bodyPr wrap="square" rtlCol="0">
            <a:spAutoFit/>
          </a:bodyPr>
          <a:lstStyle/>
          <a:p>
            <a:r>
              <a:rPr lang="id-ID" sz="6000" spc="-300" dirty="0" smtClean="0">
                <a:solidFill>
                  <a:schemeClr val="bg1"/>
                </a:solidFill>
                <a:latin typeface="宋体" panose="02010600030101010101" pitchFamily="2" charset="-122"/>
                <a:ea typeface="宋体" panose="02010600030101010101" pitchFamily="2" charset="-122"/>
              </a:rPr>
              <a:t>01</a:t>
            </a:r>
            <a:r>
              <a:rPr lang="en-US" sz="6000" spc="-300" dirty="0" smtClean="0">
                <a:solidFill>
                  <a:schemeClr val="bg1"/>
                </a:solidFill>
                <a:latin typeface="宋体" panose="02010600030101010101" pitchFamily="2" charset="-122"/>
                <a:ea typeface="宋体" panose="02010600030101010101" pitchFamily="2" charset="-122"/>
              </a:rPr>
              <a:t> </a:t>
            </a:r>
            <a:r>
              <a:rPr lang="en-US" altLang="zh-CN" sz="6000" b="1" dirty="0" err="1">
                <a:solidFill>
                  <a:schemeClr val="bg1"/>
                </a:solidFill>
                <a:latin typeface="宋体" panose="02010600030101010101" pitchFamily="2" charset="-122"/>
                <a:ea typeface="宋体" panose="02010600030101010101" pitchFamily="2" charset="-122"/>
              </a:rPr>
              <a:t>LightGBM</a:t>
            </a:r>
            <a:r>
              <a:rPr lang="zh-CN" altLang="en-US" sz="6000" b="1" dirty="0" smtClean="0">
                <a:solidFill>
                  <a:schemeClr val="bg1"/>
                </a:solidFill>
                <a:latin typeface="宋体" panose="02010600030101010101" pitchFamily="2" charset="-122"/>
                <a:ea typeface="宋体" panose="02010600030101010101" pitchFamily="2" charset="-122"/>
              </a:rPr>
              <a:t>概述</a:t>
            </a:r>
            <a:endParaRPr lang="en-US" sz="6000" spc="-300"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12390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135567"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数据使用</a:t>
            </a:r>
            <a:endParaRPr lang="en-US" altLang="zh-CN" sz="2000" dirty="0">
              <a:solidFill>
                <a:schemeClr val="bg1"/>
              </a:solidFill>
              <a:latin typeface="宋体" panose="02010600030101010101" pitchFamily="2" charset="-122"/>
              <a:ea typeface="宋体" panose="02010600030101010101" pitchFamily="2" charset="-122"/>
            </a:endParaRPr>
          </a:p>
        </p:txBody>
      </p:sp>
      <p:sp>
        <p:nvSpPr>
          <p:cNvPr id="4" name="文本框 3"/>
          <p:cNvSpPr txBox="1"/>
          <p:nvPr/>
        </p:nvSpPr>
        <p:spPr>
          <a:xfrm>
            <a:off x="3997037" y="4329722"/>
            <a:ext cx="2105891" cy="300082"/>
          </a:xfrm>
          <a:prstGeom prst="rect">
            <a:avLst/>
          </a:prstGeom>
          <a:noFill/>
        </p:spPr>
        <p:txBody>
          <a:bodyPr wrap="square" rtlCol="0">
            <a:spAutoFit/>
          </a:bodyPr>
          <a:lstStyle/>
          <a:p>
            <a:r>
              <a:rPr lang="zh-CN" altLang="en-US" dirty="0" smtClean="0">
                <a:solidFill>
                  <a:schemeClr val="bg1"/>
                </a:solidFill>
              </a:rPr>
              <a:t>测试集展示</a:t>
            </a:r>
            <a:endParaRPr lang="zh-CN" altLang="en-US" dirty="0">
              <a:solidFill>
                <a:schemeClr val="bg1"/>
              </a:solidFill>
            </a:endParaRPr>
          </a:p>
        </p:txBody>
      </p:sp>
      <p:pic>
        <p:nvPicPr>
          <p:cNvPr id="5" name="图片 4"/>
          <p:cNvPicPr>
            <a:picLocks noChangeAspect="1"/>
          </p:cNvPicPr>
          <p:nvPr/>
        </p:nvPicPr>
        <p:blipFill>
          <a:blip r:embed="rId2"/>
          <a:stretch>
            <a:fillRect/>
          </a:stretch>
        </p:blipFill>
        <p:spPr>
          <a:xfrm>
            <a:off x="762000" y="582730"/>
            <a:ext cx="7328587" cy="3642560"/>
          </a:xfrm>
          <a:prstGeom prst="rect">
            <a:avLst/>
          </a:prstGeom>
        </p:spPr>
      </p:pic>
    </p:spTree>
    <p:extLst>
      <p:ext uri="{BB962C8B-B14F-4D97-AF65-F5344CB8AC3E}">
        <p14:creationId xmlns:p14="http://schemas.microsoft.com/office/powerpoint/2010/main" val="4042132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135567"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数据使用</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2415180" y="686752"/>
            <a:ext cx="3810000" cy="3952875"/>
          </a:xfrm>
          <a:prstGeom prst="rect">
            <a:avLst/>
          </a:prstGeom>
        </p:spPr>
      </p:pic>
    </p:spTree>
    <p:extLst>
      <p:ext uri="{BB962C8B-B14F-4D97-AF65-F5344CB8AC3E}">
        <p14:creationId xmlns:p14="http://schemas.microsoft.com/office/powerpoint/2010/main" val="3057116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135567"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数据使用</a:t>
            </a:r>
            <a:endParaRPr lang="en-US" altLang="zh-CN" sz="2000" dirty="0">
              <a:solidFill>
                <a:schemeClr val="bg1"/>
              </a:solidFill>
              <a:latin typeface="宋体" panose="02010600030101010101" pitchFamily="2" charset="-122"/>
              <a:ea typeface="宋体" panose="02010600030101010101" pitchFamily="2" charset="-122"/>
            </a:endParaRPr>
          </a:p>
        </p:txBody>
      </p:sp>
      <p:sp>
        <p:nvSpPr>
          <p:cNvPr id="7" name="椭圆形标注 6"/>
          <p:cNvSpPr/>
          <p:nvPr/>
        </p:nvSpPr>
        <p:spPr>
          <a:xfrm>
            <a:off x="7322127" y="1691359"/>
            <a:ext cx="1773382" cy="935181"/>
          </a:xfrm>
          <a:prstGeom prst="wedgeEllipseCallout">
            <a:avLst>
              <a:gd name="adj1" fmla="val -19271"/>
              <a:gd name="adj2" fmla="val 468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661564" y="2008909"/>
            <a:ext cx="1482436" cy="300082"/>
          </a:xfrm>
          <a:prstGeom prst="rect">
            <a:avLst/>
          </a:prstGeom>
          <a:noFill/>
        </p:spPr>
        <p:txBody>
          <a:bodyPr wrap="square" rtlCol="0">
            <a:spAutoFit/>
          </a:bodyPr>
          <a:lstStyle/>
          <a:p>
            <a:r>
              <a:rPr lang="zh-CN" altLang="en-US" dirty="0" smtClean="0"/>
              <a:t>各字段含义</a:t>
            </a:r>
            <a:endParaRPr lang="zh-CN" altLang="en-US" dirty="0"/>
          </a:p>
        </p:txBody>
      </p:sp>
      <p:pic>
        <p:nvPicPr>
          <p:cNvPr id="1026" name="Picture 2" descr="https://img-blog.csdnimg.cn/20200409110620960.png?x-oss-process=image/watermark,type_ZmFuZ3poZW5naGVpdGk,shadow_10,text_aHR0cHM6Ly9ibG9nLmNzZG4ubmV0L3dlaXhpbl80MTg4Mjg5MA==,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749" y="482548"/>
            <a:ext cx="3915120" cy="4479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194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7"/>
          <p:cNvSpPr>
            <a:spLocks/>
          </p:cNvSpPr>
          <p:nvPr/>
        </p:nvSpPr>
        <p:spPr bwMode="auto">
          <a:xfrm>
            <a:off x="8015288" y="4587875"/>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nvGrpSpPr>
          <p:cNvPr id="16" name="Group 51"/>
          <p:cNvGrpSpPr/>
          <p:nvPr/>
        </p:nvGrpSpPr>
        <p:grpSpPr>
          <a:xfrm>
            <a:off x="7177088" y="1990847"/>
            <a:ext cx="1676400" cy="2209800"/>
            <a:chOff x="6178550" y="4186238"/>
            <a:chExt cx="998538" cy="957262"/>
          </a:xfrm>
          <a:noFill/>
        </p:grpSpPr>
        <p:sp>
          <p:nvSpPr>
            <p:cNvPr id="53" name="Freeform 5"/>
            <p:cNvSpPr>
              <a:spLocks/>
            </p:cNvSpPr>
            <p:nvPr/>
          </p:nvSpPr>
          <p:spPr bwMode="auto">
            <a:xfrm>
              <a:off x="6692900" y="4186238"/>
              <a:ext cx="131763" cy="295275"/>
            </a:xfrm>
            <a:custGeom>
              <a:avLst/>
              <a:gdLst/>
              <a:ahLst/>
              <a:cxnLst>
                <a:cxn ang="0">
                  <a:pos x="42" y="103"/>
                </a:cxn>
                <a:cxn ang="0">
                  <a:pos x="47" y="102"/>
                </a:cxn>
                <a:cxn ang="0">
                  <a:pos x="33" y="58"/>
                </a:cxn>
                <a:cxn ang="0">
                  <a:pos x="4" y="2"/>
                </a:cxn>
                <a:cxn ang="0">
                  <a:pos x="19" y="63"/>
                </a:cxn>
                <a:cxn ang="0">
                  <a:pos x="38" y="106"/>
                </a:cxn>
                <a:cxn ang="0">
                  <a:pos x="42" y="103"/>
                </a:cxn>
              </a:cxnLst>
              <a:rect l="0" t="0" r="r" b="b"/>
              <a:pathLst>
                <a:path w="47" h="106">
                  <a:moveTo>
                    <a:pt x="42" y="103"/>
                  </a:moveTo>
                  <a:cubicBezTo>
                    <a:pt x="43" y="103"/>
                    <a:pt x="45" y="102"/>
                    <a:pt x="47" y="102"/>
                  </a:cubicBezTo>
                  <a:cubicBezTo>
                    <a:pt x="44" y="91"/>
                    <a:pt x="39" y="75"/>
                    <a:pt x="33" y="58"/>
                  </a:cubicBezTo>
                  <a:cubicBezTo>
                    <a:pt x="21" y="26"/>
                    <a:pt x="8" y="0"/>
                    <a:pt x="4" y="2"/>
                  </a:cubicBezTo>
                  <a:cubicBezTo>
                    <a:pt x="0" y="3"/>
                    <a:pt x="7" y="31"/>
                    <a:pt x="19" y="63"/>
                  </a:cubicBezTo>
                  <a:cubicBezTo>
                    <a:pt x="26" y="80"/>
                    <a:pt x="32" y="95"/>
                    <a:pt x="38" y="106"/>
                  </a:cubicBezTo>
                  <a:cubicBezTo>
                    <a:pt x="39" y="105"/>
                    <a:pt x="40" y="104"/>
                    <a:pt x="42" y="1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6"/>
            <p:cNvSpPr>
              <a:spLocks/>
            </p:cNvSpPr>
            <p:nvPr/>
          </p:nvSpPr>
          <p:spPr bwMode="auto">
            <a:xfrm>
              <a:off x="6569075" y="4537075"/>
              <a:ext cx="233363" cy="230188"/>
            </a:xfrm>
            <a:custGeom>
              <a:avLst/>
              <a:gdLst/>
              <a:ahLst/>
              <a:cxnLst>
                <a:cxn ang="0">
                  <a:pos x="80" y="4"/>
                </a:cxn>
                <a:cxn ang="0">
                  <a:pos x="77" y="0"/>
                </a:cxn>
                <a:cxn ang="0">
                  <a:pos x="43" y="31"/>
                </a:cxn>
                <a:cxn ang="0">
                  <a:pos x="3" y="80"/>
                </a:cxn>
                <a:cxn ang="0">
                  <a:pos x="53" y="41"/>
                </a:cxn>
                <a:cxn ang="0">
                  <a:pos x="84" y="6"/>
                </a:cxn>
                <a:cxn ang="0">
                  <a:pos x="80" y="4"/>
                </a:cxn>
              </a:cxnLst>
              <a:rect l="0" t="0" r="r" b="b"/>
              <a:pathLst>
                <a:path w="84" h="83">
                  <a:moveTo>
                    <a:pt x="80" y="4"/>
                  </a:moveTo>
                  <a:cubicBezTo>
                    <a:pt x="78" y="2"/>
                    <a:pt x="77" y="1"/>
                    <a:pt x="77" y="0"/>
                  </a:cubicBezTo>
                  <a:cubicBezTo>
                    <a:pt x="68" y="7"/>
                    <a:pt x="55" y="18"/>
                    <a:pt x="43" y="31"/>
                  </a:cubicBezTo>
                  <a:cubicBezTo>
                    <a:pt x="18" y="55"/>
                    <a:pt x="0" y="77"/>
                    <a:pt x="3" y="80"/>
                  </a:cubicBezTo>
                  <a:cubicBezTo>
                    <a:pt x="6" y="83"/>
                    <a:pt x="28" y="65"/>
                    <a:pt x="53" y="41"/>
                  </a:cubicBezTo>
                  <a:cubicBezTo>
                    <a:pt x="66" y="28"/>
                    <a:pt x="76" y="15"/>
                    <a:pt x="84" y="6"/>
                  </a:cubicBezTo>
                  <a:cubicBezTo>
                    <a:pt x="82" y="6"/>
                    <a:pt x="81" y="5"/>
                    <a:pt x="80"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5" name="Freeform 7"/>
            <p:cNvSpPr>
              <a:spLocks/>
            </p:cNvSpPr>
            <p:nvPr/>
          </p:nvSpPr>
          <p:spPr bwMode="auto">
            <a:xfrm>
              <a:off x="6873875" y="4508500"/>
              <a:ext cx="303213" cy="69850"/>
            </a:xfrm>
            <a:custGeom>
              <a:avLst/>
              <a:gdLst/>
              <a:ahLst/>
              <a:cxnLst>
                <a:cxn ang="0">
                  <a:pos x="1" y="5"/>
                </a:cxn>
                <a:cxn ang="0">
                  <a:pos x="0" y="9"/>
                </a:cxn>
                <a:cxn ang="0">
                  <a:pos x="45" y="19"/>
                </a:cxn>
                <a:cxn ang="0">
                  <a:pos x="108" y="21"/>
                </a:cxn>
                <a:cxn ang="0">
                  <a:pos x="47" y="5"/>
                </a:cxn>
                <a:cxn ang="0">
                  <a:pos x="1" y="0"/>
                </a:cxn>
                <a:cxn ang="0">
                  <a:pos x="1" y="5"/>
                </a:cxn>
              </a:cxnLst>
              <a:rect l="0" t="0" r="r" b="b"/>
              <a:pathLst>
                <a:path w="109" h="25">
                  <a:moveTo>
                    <a:pt x="1" y="5"/>
                  </a:moveTo>
                  <a:cubicBezTo>
                    <a:pt x="1" y="6"/>
                    <a:pt x="1" y="8"/>
                    <a:pt x="0" y="9"/>
                  </a:cubicBezTo>
                  <a:cubicBezTo>
                    <a:pt x="11" y="13"/>
                    <a:pt x="27" y="16"/>
                    <a:pt x="45" y="19"/>
                  </a:cubicBezTo>
                  <a:cubicBezTo>
                    <a:pt x="79" y="24"/>
                    <a:pt x="108" y="25"/>
                    <a:pt x="108" y="21"/>
                  </a:cubicBezTo>
                  <a:cubicBezTo>
                    <a:pt x="109" y="17"/>
                    <a:pt x="82" y="10"/>
                    <a:pt x="47" y="5"/>
                  </a:cubicBezTo>
                  <a:cubicBezTo>
                    <a:pt x="29" y="2"/>
                    <a:pt x="13" y="0"/>
                    <a:pt x="1" y="0"/>
                  </a:cubicBezTo>
                  <a:cubicBezTo>
                    <a:pt x="2" y="2"/>
                    <a:pt x="2" y="3"/>
                    <a:pt x="1"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6" name="Freeform 8"/>
            <p:cNvSpPr>
              <a:spLocks/>
            </p:cNvSpPr>
            <p:nvPr/>
          </p:nvSpPr>
          <p:spPr bwMode="auto">
            <a:xfrm>
              <a:off x="6770688" y="4876800"/>
              <a:ext cx="114300" cy="266700"/>
            </a:xfrm>
            <a:custGeom>
              <a:avLst/>
              <a:gdLst/>
              <a:ahLst/>
              <a:cxnLst>
                <a:cxn ang="0">
                  <a:pos x="67" y="159"/>
                </a:cxn>
                <a:cxn ang="0">
                  <a:pos x="60" y="159"/>
                </a:cxn>
                <a:cxn ang="0">
                  <a:pos x="57" y="0"/>
                </a:cxn>
                <a:cxn ang="0">
                  <a:pos x="16" y="0"/>
                </a:cxn>
                <a:cxn ang="0">
                  <a:pos x="13" y="159"/>
                </a:cxn>
                <a:cxn ang="0">
                  <a:pos x="6" y="159"/>
                </a:cxn>
                <a:cxn ang="0">
                  <a:pos x="0" y="168"/>
                </a:cxn>
                <a:cxn ang="0">
                  <a:pos x="72" y="168"/>
                </a:cxn>
                <a:cxn ang="0">
                  <a:pos x="67" y="159"/>
                </a:cxn>
              </a:cxnLst>
              <a:rect l="0" t="0" r="r" b="b"/>
              <a:pathLst>
                <a:path w="72" h="168">
                  <a:moveTo>
                    <a:pt x="67" y="159"/>
                  </a:moveTo>
                  <a:lnTo>
                    <a:pt x="60" y="159"/>
                  </a:lnTo>
                  <a:lnTo>
                    <a:pt x="57" y="0"/>
                  </a:lnTo>
                  <a:lnTo>
                    <a:pt x="16" y="0"/>
                  </a:lnTo>
                  <a:lnTo>
                    <a:pt x="13" y="159"/>
                  </a:lnTo>
                  <a:lnTo>
                    <a:pt x="6" y="159"/>
                  </a:lnTo>
                  <a:lnTo>
                    <a:pt x="0" y="168"/>
                  </a:lnTo>
                  <a:lnTo>
                    <a:pt x="72" y="168"/>
                  </a:lnTo>
                  <a:lnTo>
                    <a:pt x="67" y="15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7" name="Freeform 9"/>
            <p:cNvSpPr>
              <a:spLocks/>
            </p:cNvSpPr>
            <p:nvPr/>
          </p:nvSpPr>
          <p:spPr bwMode="auto">
            <a:xfrm>
              <a:off x="6799263" y="4559300"/>
              <a:ext cx="58738" cy="277813"/>
            </a:xfrm>
            <a:custGeom>
              <a:avLst/>
              <a:gdLst/>
              <a:ahLst/>
              <a:cxnLst>
                <a:cxn ang="0">
                  <a:pos x="21" y="100"/>
                </a:cxn>
                <a:cxn ang="0">
                  <a:pos x="16" y="0"/>
                </a:cxn>
                <a:cxn ang="0">
                  <a:pos x="10" y="1"/>
                </a:cxn>
                <a:cxn ang="0">
                  <a:pos x="5" y="0"/>
                </a:cxn>
                <a:cxn ang="0">
                  <a:pos x="0" y="100"/>
                </a:cxn>
                <a:cxn ang="0">
                  <a:pos x="21" y="100"/>
                </a:cxn>
              </a:cxnLst>
              <a:rect l="0" t="0" r="r" b="b"/>
              <a:pathLst>
                <a:path w="21" h="100">
                  <a:moveTo>
                    <a:pt x="21" y="100"/>
                  </a:moveTo>
                  <a:cubicBezTo>
                    <a:pt x="16" y="0"/>
                    <a:pt x="16" y="0"/>
                    <a:pt x="16" y="0"/>
                  </a:cubicBezTo>
                  <a:cubicBezTo>
                    <a:pt x="14" y="1"/>
                    <a:pt x="12" y="1"/>
                    <a:pt x="10" y="1"/>
                  </a:cubicBezTo>
                  <a:cubicBezTo>
                    <a:pt x="8" y="1"/>
                    <a:pt x="7" y="1"/>
                    <a:pt x="5" y="0"/>
                  </a:cubicBezTo>
                  <a:cubicBezTo>
                    <a:pt x="0" y="100"/>
                    <a:pt x="0" y="100"/>
                    <a:pt x="0" y="100"/>
                  </a:cubicBezTo>
                  <a:lnTo>
                    <a:pt x="21"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8" name="Freeform 10"/>
            <p:cNvSpPr>
              <a:spLocks/>
            </p:cNvSpPr>
            <p:nvPr/>
          </p:nvSpPr>
          <p:spPr bwMode="auto">
            <a:xfrm>
              <a:off x="6796088" y="4845050"/>
              <a:ext cx="65088" cy="22225"/>
            </a:xfrm>
            <a:custGeom>
              <a:avLst/>
              <a:gdLst/>
              <a:ahLst/>
              <a:cxnLst>
                <a:cxn ang="0">
                  <a:pos x="41" y="14"/>
                </a:cxn>
                <a:cxn ang="0">
                  <a:pos x="39" y="0"/>
                </a:cxn>
                <a:cxn ang="0">
                  <a:pos x="2" y="0"/>
                </a:cxn>
                <a:cxn ang="0">
                  <a:pos x="0" y="14"/>
                </a:cxn>
                <a:cxn ang="0">
                  <a:pos x="41" y="14"/>
                </a:cxn>
              </a:cxnLst>
              <a:rect l="0" t="0" r="r" b="b"/>
              <a:pathLst>
                <a:path w="41" h="14">
                  <a:moveTo>
                    <a:pt x="41" y="14"/>
                  </a:moveTo>
                  <a:lnTo>
                    <a:pt x="39" y="0"/>
                  </a:lnTo>
                  <a:lnTo>
                    <a:pt x="2" y="0"/>
                  </a:lnTo>
                  <a:lnTo>
                    <a:pt x="0" y="14"/>
                  </a:lnTo>
                  <a:lnTo>
                    <a:pt x="41"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1"/>
            <p:cNvSpPr>
              <a:spLocks noEditPoints="1"/>
            </p:cNvSpPr>
            <p:nvPr/>
          </p:nvSpPr>
          <p:spPr bwMode="auto">
            <a:xfrm>
              <a:off x="6791325" y="4478338"/>
              <a:ext cx="74613" cy="74613"/>
            </a:xfrm>
            <a:custGeom>
              <a:avLst/>
              <a:gdLst/>
              <a:ahLst/>
              <a:cxnLst>
                <a:cxn ang="0">
                  <a:pos x="13" y="0"/>
                </a:cxn>
                <a:cxn ang="0">
                  <a:pos x="0" y="13"/>
                </a:cxn>
                <a:cxn ang="0">
                  <a:pos x="13" y="27"/>
                </a:cxn>
                <a:cxn ang="0">
                  <a:pos x="27" y="13"/>
                </a:cxn>
                <a:cxn ang="0">
                  <a:pos x="13" y="0"/>
                </a:cxn>
                <a:cxn ang="0">
                  <a:pos x="8" y="12"/>
                </a:cxn>
                <a:cxn ang="0">
                  <a:pos x="5" y="8"/>
                </a:cxn>
                <a:cxn ang="0">
                  <a:pos x="8" y="5"/>
                </a:cxn>
                <a:cxn ang="0">
                  <a:pos x="12" y="8"/>
                </a:cxn>
                <a:cxn ang="0">
                  <a:pos x="8" y="12"/>
                </a:cxn>
              </a:cxnLst>
              <a:rect l="0" t="0" r="r" b="b"/>
              <a:pathLst>
                <a:path w="27" h="27">
                  <a:moveTo>
                    <a:pt x="13" y="0"/>
                  </a:moveTo>
                  <a:cubicBezTo>
                    <a:pt x="6" y="0"/>
                    <a:pt x="0" y="6"/>
                    <a:pt x="0" y="13"/>
                  </a:cubicBezTo>
                  <a:cubicBezTo>
                    <a:pt x="0" y="21"/>
                    <a:pt x="6" y="27"/>
                    <a:pt x="13" y="27"/>
                  </a:cubicBezTo>
                  <a:cubicBezTo>
                    <a:pt x="21" y="27"/>
                    <a:pt x="27" y="21"/>
                    <a:pt x="27" y="13"/>
                  </a:cubicBezTo>
                  <a:cubicBezTo>
                    <a:pt x="27" y="6"/>
                    <a:pt x="21" y="0"/>
                    <a:pt x="13" y="0"/>
                  </a:cubicBezTo>
                  <a:close/>
                  <a:moveTo>
                    <a:pt x="8" y="12"/>
                  </a:moveTo>
                  <a:cubicBezTo>
                    <a:pt x="6" y="12"/>
                    <a:pt x="5" y="10"/>
                    <a:pt x="5" y="8"/>
                  </a:cubicBezTo>
                  <a:cubicBezTo>
                    <a:pt x="5" y="6"/>
                    <a:pt x="6" y="5"/>
                    <a:pt x="8" y="5"/>
                  </a:cubicBezTo>
                  <a:cubicBezTo>
                    <a:pt x="11" y="5"/>
                    <a:pt x="12" y="6"/>
                    <a:pt x="12" y="8"/>
                  </a:cubicBezTo>
                  <a:cubicBezTo>
                    <a:pt x="12" y="10"/>
                    <a:pt x="11" y="12"/>
                    <a:pt x="8"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0" name="Freeform 12"/>
            <p:cNvSpPr>
              <a:spLocks/>
            </p:cNvSpPr>
            <p:nvPr/>
          </p:nvSpPr>
          <p:spPr bwMode="auto">
            <a:xfrm>
              <a:off x="6226175" y="4686300"/>
              <a:ext cx="47625" cy="112713"/>
            </a:xfrm>
            <a:custGeom>
              <a:avLst/>
              <a:gdLst/>
              <a:ahLst/>
              <a:cxnLst>
                <a:cxn ang="0">
                  <a:pos x="16" y="39"/>
                </a:cxn>
                <a:cxn ang="0">
                  <a:pos x="17" y="39"/>
                </a:cxn>
                <a:cxn ang="0">
                  <a:pos x="12" y="22"/>
                </a:cxn>
                <a:cxn ang="0">
                  <a:pos x="1" y="0"/>
                </a:cxn>
                <a:cxn ang="0">
                  <a:pos x="7" y="24"/>
                </a:cxn>
                <a:cxn ang="0">
                  <a:pos x="14" y="40"/>
                </a:cxn>
                <a:cxn ang="0">
                  <a:pos x="16" y="39"/>
                </a:cxn>
              </a:cxnLst>
              <a:rect l="0" t="0" r="r" b="b"/>
              <a:pathLst>
                <a:path w="17" h="40">
                  <a:moveTo>
                    <a:pt x="16" y="39"/>
                  </a:moveTo>
                  <a:cubicBezTo>
                    <a:pt x="16" y="39"/>
                    <a:pt x="17" y="39"/>
                    <a:pt x="17" y="39"/>
                  </a:cubicBezTo>
                  <a:cubicBezTo>
                    <a:pt x="16" y="34"/>
                    <a:pt x="15" y="28"/>
                    <a:pt x="12" y="22"/>
                  </a:cubicBezTo>
                  <a:cubicBezTo>
                    <a:pt x="8" y="10"/>
                    <a:pt x="3" y="0"/>
                    <a:pt x="1" y="0"/>
                  </a:cubicBezTo>
                  <a:cubicBezTo>
                    <a:pt x="0" y="1"/>
                    <a:pt x="3" y="11"/>
                    <a:pt x="7" y="24"/>
                  </a:cubicBezTo>
                  <a:cubicBezTo>
                    <a:pt x="9" y="30"/>
                    <a:pt x="12" y="36"/>
                    <a:pt x="14" y="40"/>
                  </a:cubicBezTo>
                  <a:cubicBezTo>
                    <a:pt x="14" y="39"/>
                    <a:pt x="15" y="39"/>
                    <a:pt x="16"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Freeform 13"/>
            <p:cNvSpPr>
              <a:spLocks/>
            </p:cNvSpPr>
            <p:nvPr/>
          </p:nvSpPr>
          <p:spPr bwMode="auto">
            <a:xfrm>
              <a:off x="6178550" y="4818063"/>
              <a:ext cx="85725" cy="88900"/>
            </a:xfrm>
            <a:custGeom>
              <a:avLst/>
              <a:gdLst/>
              <a:ahLst/>
              <a:cxnLst>
                <a:cxn ang="0">
                  <a:pos x="30" y="2"/>
                </a:cxn>
                <a:cxn ang="0">
                  <a:pos x="29" y="0"/>
                </a:cxn>
                <a:cxn ang="0">
                  <a:pos x="16" y="12"/>
                </a:cxn>
                <a:cxn ang="0">
                  <a:pos x="1" y="31"/>
                </a:cxn>
                <a:cxn ang="0">
                  <a:pos x="20" y="16"/>
                </a:cxn>
                <a:cxn ang="0">
                  <a:pos x="31" y="3"/>
                </a:cxn>
                <a:cxn ang="0">
                  <a:pos x="30" y="2"/>
                </a:cxn>
              </a:cxnLst>
              <a:rect l="0" t="0" r="r" b="b"/>
              <a:pathLst>
                <a:path w="31" h="32">
                  <a:moveTo>
                    <a:pt x="30" y="2"/>
                  </a:moveTo>
                  <a:cubicBezTo>
                    <a:pt x="29" y="2"/>
                    <a:pt x="29" y="1"/>
                    <a:pt x="29" y="0"/>
                  </a:cubicBezTo>
                  <a:cubicBezTo>
                    <a:pt x="25" y="3"/>
                    <a:pt x="21" y="7"/>
                    <a:pt x="16" y="12"/>
                  </a:cubicBezTo>
                  <a:cubicBezTo>
                    <a:pt x="7" y="22"/>
                    <a:pt x="0" y="30"/>
                    <a:pt x="1" y="31"/>
                  </a:cubicBezTo>
                  <a:cubicBezTo>
                    <a:pt x="2" y="32"/>
                    <a:pt x="10" y="25"/>
                    <a:pt x="20" y="16"/>
                  </a:cubicBezTo>
                  <a:cubicBezTo>
                    <a:pt x="25" y="11"/>
                    <a:pt x="29" y="6"/>
                    <a:pt x="31" y="3"/>
                  </a:cubicBezTo>
                  <a:cubicBezTo>
                    <a:pt x="31" y="3"/>
                    <a:pt x="30" y="2"/>
                    <a:pt x="30"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Freeform 14"/>
            <p:cNvSpPr>
              <a:spLocks/>
            </p:cNvSpPr>
            <p:nvPr/>
          </p:nvSpPr>
          <p:spPr bwMode="auto">
            <a:xfrm>
              <a:off x="6292850" y="4810125"/>
              <a:ext cx="117475" cy="23813"/>
            </a:xfrm>
            <a:custGeom>
              <a:avLst/>
              <a:gdLst/>
              <a:ahLst/>
              <a:cxnLst>
                <a:cxn ang="0">
                  <a:pos x="1" y="2"/>
                </a:cxn>
                <a:cxn ang="0">
                  <a:pos x="0" y="3"/>
                </a:cxn>
                <a:cxn ang="0">
                  <a:pos x="18" y="7"/>
                </a:cxn>
                <a:cxn ang="0">
                  <a:pos x="41" y="8"/>
                </a:cxn>
                <a:cxn ang="0">
                  <a:pos x="18" y="2"/>
                </a:cxn>
                <a:cxn ang="0">
                  <a:pos x="1" y="0"/>
                </a:cxn>
                <a:cxn ang="0">
                  <a:pos x="1" y="2"/>
                </a:cxn>
              </a:cxnLst>
              <a:rect l="0" t="0" r="r" b="b"/>
              <a:pathLst>
                <a:path w="42" h="9">
                  <a:moveTo>
                    <a:pt x="1" y="2"/>
                  </a:moveTo>
                  <a:cubicBezTo>
                    <a:pt x="1" y="2"/>
                    <a:pt x="1" y="3"/>
                    <a:pt x="0" y="3"/>
                  </a:cubicBezTo>
                  <a:cubicBezTo>
                    <a:pt x="5" y="5"/>
                    <a:pt x="11" y="6"/>
                    <a:pt x="18" y="7"/>
                  </a:cubicBezTo>
                  <a:cubicBezTo>
                    <a:pt x="31" y="9"/>
                    <a:pt x="41" y="9"/>
                    <a:pt x="41" y="8"/>
                  </a:cubicBezTo>
                  <a:cubicBezTo>
                    <a:pt x="42" y="6"/>
                    <a:pt x="31" y="4"/>
                    <a:pt x="18" y="2"/>
                  </a:cubicBezTo>
                  <a:cubicBezTo>
                    <a:pt x="11" y="1"/>
                    <a:pt x="5" y="0"/>
                    <a:pt x="1" y="0"/>
                  </a:cubicBezTo>
                  <a:cubicBezTo>
                    <a:pt x="1" y="0"/>
                    <a:pt x="1" y="1"/>
                    <a:pt x="1"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15"/>
            <p:cNvSpPr>
              <a:spLocks/>
            </p:cNvSpPr>
            <p:nvPr/>
          </p:nvSpPr>
          <p:spPr bwMode="auto">
            <a:xfrm>
              <a:off x="6253163" y="4948238"/>
              <a:ext cx="46038" cy="100013"/>
            </a:xfrm>
            <a:custGeom>
              <a:avLst/>
              <a:gdLst/>
              <a:ahLst/>
              <a:cxnLst>
                <a:cxn ang="0">
                  <a:pos x="27" y="60"/>
                </a:cxn>
                <a:cxn ang="0">
                  <a:pos x="23" y="60"/>
                </a:cxn>
                <a:cxn ang="0">
                  <a:pos x="22" y="0"/>
                </a:cxn>
                <a:cxn ang="0">
                  <a:pos x="7" y="0"/>
                </a:cxn>
                <a:cxn ang="0">
                  <a:pos x="6" y="60"/>
                </a:cxn>
                <a:cxn ang="0">
                  <a:pos x="2" y="60"/>
                </a:cxn>
                <a:cxn ang="0">
                  <a:pos x="0" y="63"/>
                </a:cxn>
                <a:cxn ang="0">
                  <a:pos x="29" y="63"/>
                </a:cxn>
                <a:cxn ang="0">
                  <a:pos x="27" y="60"/>
                </a:cxn>
              </a:cxnLst>
              <a:rect l="0" t="0" r="r" b="b"/>
              <a:pathLst>
                <a:path w="29" h="63">
                  <a:moveTo>
                    <a:pt x="27" y="60"/>
                  </a:moveTo>
                  <a:lnTo>
                    <a:pt x="23" y="60"/>
                  </a:lnTo>
                  <a:lnTo>
                    <a:pt x="22" y="0"/>
                  </a:lnTo>
                  <a:lnTo>
                    <a:pt x="7" y="0"/>
                  </a:lnTo>
                  <a:lnTo>
                    <a:pt x="6" y="60"/>
                  </a:lnTo>
                  <a:lnTo>
                    <a:pt x="2" y="60"/>
                  </a:lnTo>
                  <a:lnTo>
                    <a:pt x="0" y="63"/>
                  </a:lnTo>
                  <a:lnTo>
                    <a:pt x="29" y="63"/>
                  </a:lnTo>
                  <a:lnTo>
                    <a:pt x="27"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4" name="Freeform 16"/>
            <p:cNvSpPr>
              <a:spLocks/>
            </p:cNvSpPr>
            <p:nvPr/>
          </p:nvSpPr>
          <p:spPr bwMode="auto">
            <a:xfrm>
              <a:off x="6264275" y="4829175"/>
              <a:ext cx="23813" cy="106363"/>
            </a:xfrm>
            <a:custGeom>
              <a:avLst/>
              <a:gdLst/>
              <a:ahLst/>
              <a:cxnLst>
                <a:cxn ang="0">
                  <a:pos x="8" y="38"/>
                </a:cxn>
                <a:cxn ang="0">
                  <a:pos x="6" y="0"/>
                </a:cxn>
                <a:cxn ang="0">
                  <a:pos x="4" y="0"/>
                </a:cxn>
                <a:cxn ang="0">
                  <a:pos x="2" y="0"/>
                </a:cxn>
                <a:cxn ang="0">
                  <a:pos x="0" y="38"/>
                </a:cxn>
                <a:cxn ang="0">
                  <a:pos x="8" y="38"/>
                </a:cxn>
              </a:cxnLst>
              <a:rect l="0" t="0" r="r" b="b"/>
              <a:pathLst>
                <a:path w="8" h="38">
                  <a:moveTo>
                    <a:pt x="8" y="38"/>
                  </a:moveTo>
                  <a:cubicBezTo>
                    <a:pt x="6" y="0"/>
                    <a:pt x="6" y="0"/>
                    <a:pt x="6" y="0"/>
                  </a:cubicBezTo>
                  <a:cubicBezTo>
                    <a:pt x="6" y="0"/>
                    <a:pt x="5" y="0"/>
                    <a:pt x="4" y="0"/>
                  </a:cubicBezTo>
                  <a:cubicBezTo>
                    <a:pt x="3" y="0"/>
                    <a:pt x="3" y="0"/>
                    <a:pt x="2" y="0"/>
                  </a:cubicBezTo>
                  <a:cubicBezTo>
                    <a:pt x="0" y="38"/>
                    <a:pt x="0" y="38"/>
                    <a:pt x="0" y="38"/>
                  </a:cubicBezTo>
                  <a:lnTo>
                    <a:pt x="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5" name="Rectangle 17"/>
            <p:cNvSpPr>
              <a:spLocks noChangeArrowheads="1"/>
            </p:cNvSpPr>
            <p:nvPr/>
          </p:nvSpPr>
          <p:spPr bwMode="auto">
            <a:xfrm>
              <a:off x="6264275" y="4937125"/>
              <a:ext cx="23813" cy="9525"/>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6" name="Freeform 18"/>
            <p:cNvSpPr>
              <a:spLocks noEditPoints="1"/>
            </p:cNvSpPr>
            <p:nvPr/>
          </p:nvSpPr>
          <p:spPr bwMode="auto">
            <a:xfrm>
              <a:off x="6262688" y="4799013"/>
              <a:ext cx="26988" cy="26988"/>
            </a:xfrm>
            <a:custGeom>
              <a:avLst/>
              <a:gdLst/>
              <a:ahLst/>
              <a:cxnLst>
                <a:cxn ang="0">
                  <a:pos x="5" y="0"/>
                </a:cxn>
                <a:cxn ang="0">
                  <a:pos x="0" y="5"/>
                </a:cxn>
                <a:cxn ang="0">
                  <a:pos x="5" y="10"/>
                </a:cxn>
                <a:cxn ang="0">
                  <a:pos x="10" y="5"/>
                </a:cxn>
                <a:cxn ang="0">
                  <a:pos x="5" y="0"/>
                </a:cxn>
                <a:cxn ang="0">
                  <a:pos x="3" y="4"/>
                </a:cxn>
                <a:cxn ang="0">
                  <a:pos x="2" y="3"/>
                </a:cxn>
                <a:cxn ang="0">
                  <a:pos x="3" y="1"/>
                </a:cxn>
                <a:cxn ang="0">
                  <a:pos x="5" y="3"/>
                </a:cxn>
                <a:cxn ang="0">
                  <a:pos x="3" y="4"/>
                </a:cxn>
              </a:cxnLst>
              <a:rect l="0" t="0" r="r" b="b"/>
              <a:pathLst>
                <a:path w="10" h="10">
                  <a:moveTo>
                    <a:pt x="5" y="0"/>
                  </a:moveTo>
                  <a:cubicBezTo>
                    <a:pt x="2" y="0"/>
                    <a:pt x="0" y="2"/>
                    <a:pt x="0" y="5"/>
                  </a:cubicBezTo>
                  <a:cubicBezTo>
                    <a:pt x="0" y="8"/>
                    <a:pt x="2" y="10"/>
                    <a:pt x="5" y="10"/>
                  </a:cubicBezTo>
                  <a:cubicBezTo>
                    <a:pt x="8" y="10"/>
                    <a:pt x="10" y="8"/>
                    <a:pt x="10" y="5"/>
                  </a:cubicBezTo>
                  <a:cubicBezTo>
                    <a:pt x="10" y="2"/>
                    <a:pt x="8" y="0"/>
                    <a:pt x="5" y="0"/>
                  </a:cubicBezTo>
                  <a:close/>
                  <a:moveTo>
                    <a:pt x="3" y="4"/>
                  </a:moveTo>
                  <a:cubicBezTo>
                    <a:pt x="2" y="4"/>
                    <a:pt x="2" y="4"/>
                    <a:pt x="2" y="3"/>
                  </a:cubicBezTo>
                  <a:cubicBezTo>
                    <a:pt x="2" y="2"/>
                    <a:pt x="2" y="1"/>
                    <a:pt x="3" y="1"/>
                  </a:cubicBezTo>
                  <a:cubicBezTo>
                    <a:pt x="4" y="1"/>
                    <a:pt x="5" y="2"/>
                    <a:pt x="5" y="3"/>
                  </a:cubicBezTo>
                  <a:cubicBezTo>
                    <a:pt x="5" y="4"/>
                    <a:pt x="4" y="4"/>
                    <a:pt x="3"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7" name="Freeform 19"/>
            <p:cNvSpPr>
              <a:spLocks/>
            </p:cNvSpPr>
            <p:nvPr/>
          </p:nvSpPr>
          <p:spPr bwMode="auto">
            <a:xfrm>
              <a:off x="6503988" y="4948238"/>
              <a:ext cx="55563" cy="136525"/>
            </a:xfrm>
            <a:custGeom>
              <a:avLst/>
              <a:gdLst/>
              <a:ahLst/>
              <a:cxnLst>
                <a:cxn ang="0">
                  <a:pos x="4" y="0"/>
                </a:cxn>
                <a:cxn ang="0">
                  <a:pos x="0" y="86"/>
                </a:cxn>
                <a:cxn ang="0">
                  <a:pos x="35" y="86"/>
                </a:cxn>
                <a:cxn ang="0">
                  <a:pos x="32" y="0"/>
                </a:cxn>
                <a:cxn ang="0">
                  <a:pos x="4" y="0"/>
                </a:cxn>
              </a:cxnLst>
              <a:rect l="0" t="0" r="r" b="b"/>
              <a:pathLst>
                <a:path w="35" h="86">
                  <a:moveTo>
                    <a:pt x="4" y="0"/>
                  </a:moveTo>
                  <a:lnTo>
                    <a:pt x="0" y="86"/>
                  </a:lnTo>
                  <a:lnTo>
                    <a:pt x="35" y="86"/>
                  </a:lnTo>
                  <a:lnTo>
                    <a:pt x="32" y="0"/>
                  </a:lnTo>
                  <a:lnTo>
                    <a:pt x="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8" name="Freeform 21"/>
            <p:cNvSpPr>
              <a:spLocks/>
            </p:cNvSpPr>
            <p:nvPr/>
          </p:nvSpPr>
          <p:spPr bwMode="auto">
            <a:xfrm>
              <a:off x="6510338" y="4718050"/>
              <a:ext cx="44450" cy="203200"/>
            </a:xfrm>
            <a:custGeom>
              <a:avLst/>
              <a:gdLst/>
              <a:ahLst/>
              <a:cxnLst>
                <a:cxn ang="0">
                  <a:pos x="16" y="73"/>
                </a:cxn>
                <a:cxn ang="0">
                  <a:pos x="12" y="0"/>
                </a:cxn>
                <a:cxn ang="0">
                  <a:pos x="8" y="1"/>
                </a:cxn>
                <a:cxn ang="0">
                  <a:pos x="4" y="0"/>
                </a:cxn>
                <a:cxn ang="0">
                  <a:pos x="0" y="73"/>
                </a:cxn>
                <a:cxn ang="0">
                  <a:pos x="16" y="73"/>
                </a:cxn>
              </a:cxnLst>
              <a:rect l="0" t="0" r="r" b="b"/>
              <a:pathLst>
                <a:path w="16" h="73">
                  <a:moveTo>
                    <a:pt x="16" y="73"/>
                  </a:moveTo>
                  <a:cubicBezTo>
                    <a:pt x="12" y="0"/>
                    <a:pt x="12" y="0"/>
                    <a:pt x="12" y="0"/>
                  </a:cubicBezTo>
                  <a:cubicBezTo>
                    <a:pt x="11" y="1"/>
                    <a:pt x="9" y="1"/>
                    <a:pt x="8" y="1"/>
                  </a:cubicBezTo>
                  <a:cubicBezTo>
                    <a:pt x="6" y="1"/>
                    <a:pt x="5" y="1"/>
                    <a:pt x="4" y="0"/>
                  </a:cubicBezTo>
                  <a:cubicBezTo>
                    <a:pt x="0" y="73"/>
                    <a:pt x="0" y="73"/>
                    <a:pt x="0" y="73"/>
                  </a:cubicBezTo>
                  <a:lnTo>
                    <a:pt x="16" y="7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9" name="Rectangle 22"/>
            <p:cNvSpPr>
              <a:spLocks noChangeArrowheads="1"/>
            </p:cNvSpPr>
            <p:nvPr/>
          </p:nvSpPr>
          <p:spPr bwMode="auto">
            <a:xfrm>
              <a:off x="6510338" y="4926013"/>
              <a:ext cx="44450" cy="17463"/>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0" name="Freeform 23"/>
            <p:cNvSpPr>
              <a:spLocks noEditPoints="1"/>
            </p:cNvSpPr>
            <p:nvPr/>
          </p:nvSpPr>
          <p:spPr bwMode="auto">
            <a:xfrm>
              <a:off x="6503988" y="4659313"/>
              <a:ext cx="55563" cy="55563"/>
            </a:xfrm>
            <a:custGeom>
              <a:avLst/>
              <a:gdLst/>
              <a:ahLst/>
              <a:cxnLst>
                <a:cxn ang="0">
                  <a:pos x="10" y="0"/>
                </a:cxn>
                <a:cxn ang="0">
                  <a:pos x="0" y="10"/>
                </a:cxn>
                <a:cxn ang="0">
                  <a:pos x="10" y="20"/>
                </a:cxn>
                <a:cxn ang="0">
                  <a:pos x="20" y="10"/>
                </a:cxn>
                <a:cxn ang="0">
                  <a:pos x="10" y="0"/>
                </a:cxn>
                <a:cxn ang="0">
                  <a:pos x="6" y="9"/>
                </a:cxn>
                <a:cxn ang="0">
                  <a:pos x="4" y="6"/>
                </a:cxn>
                <a:cxn ang="0">
                  <a:pos x="6" y="3"/>
                </a:cxn>
                <a:cxn ang="0">
                  <a:pos x="9" y="6"/>
                </a:cxn>
                <a:cxn ang="0">
                  <a:pos x="6" y="9"/>
                </a:cxn>
              </a:cxnLst>
              <a:rect l="0" t="0" r="r" b="b"/>
              <a:pathLst>
                <a:path w="20" h="20">
                  <a:moveTo>
                    <a:pt x="10" y="0"/>
                  </a:moveTo>
                  <a:cubicBezTo>
                    <a:pt x="5" y="0"/>
                    <a:pt x="0" y="4"/>
                    <a:pt x="0" y="10"/>
                  </a:cubicBezTo>
                  <a:cubicBezTo>
                    <a:pt x="0" y="15"/>
                    <a:pt x="5" y="20"/>
                    <a:pt x="10" y="20"/>
                  </a:cubicBezTo>
                  <a:cubicBezTo>
                    <a:pt x="15" y="20"/>
                    <a:pt x="20" y="15"/>
                    <a:pt x="20" y="10"/>
                  </a:cubicBezTo>
                  <a:cubicBezTo>
                    <a:pt x="20" y="4"/>
                    <a:pt x="15" y="0"/>
                    <a:pt x="10" y="0"/>
                  </a:cubicBezTo>
                  <a:close/>
                  <a:moveTo>
                    <a:pt x="6" y="9"/>
                  </a:moveTo>
                  <a:cubicBezTo>
                    <a:pt x="5" y="9"/>
                    <a:pt x="4" y="7"/>
                    <a:pt x="4" y="6"/>
                  </a:cubicBezTo>
                  <a:cubicBezTo>
                    <a:pt x="4" y="4"/>
                    <a:pt x="5" y="3"/>
                    <a:pt x="6" y="3"/>
                  </a:cubicBezTo>
                  <a:cubicBezTo>
                    <a:pt x="8" y="3"/>
                    <a:pt x="9" y="4"/>
                    <a:pt x="9" y="6"/>
                  </a:cubicBezTo>
                  <a:cubicBezTo>
                    <a:pt x="9" y="7"/>
                    <a:pt x="8" y="9"/>
                    <a:pt x="6"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1" name="Freeform 24"/>
            <p:cNvSpPr>
              <a:spLocks/>
            </p:cNvSpPr>
            <p:nvPr/>
          </p:nvSpPr>
          <p:spPr bwMode="auto">
            <a:xfrm>
              <a:off x="6526213" y="4433888"/>
              <a:ext cx="47625" cy="219075"/>
            </a:xfrm>
            <a:custGeom>
              <a:avLst/>
              <a:gdLst/>
              <a:ahLst/>
              <a:cxnLst>
                <a:cxn ang="0">
                  <a:pos x="4" y="78"/>
                </a:cxn>
                <a:cxn ang="0">
                  <a:pos x="7" y="79"/>
                </a:cxn>
                <a:cxn ang="0">
                  <a:pos x="13" y="46"/>
                </a:cxn>
                <a:cxn ang="0">
                  <a:pos x="14" y="0"/>
                </a:cxn>
                <a:cxn ang="0">
                  <a:pos x="3" y="45"/>
                </a:cxn>
                <a:cxn ang="0">
                  <a:pos x="0" y="78"/>
                </a:cxn>
                <a:cxn ang="0">
                  <a:pos x="4" y="78"/>
                </a:cxn>
              </a:cxnLst>
              <a:rect l="0" t="0" r="r" b="b"/>
              <a:pathLst>
                <a:path w="17" h="79">
                  <a:moveTo>
                    <a:pt x="4" y="78"/>
                  </a:moveTo>
                  <a:cubicBezTo>
                    <a:pt x="5" y="78"/>
                    <a:pt x="6" y="79"/>
                    <a:pt x="7" y="79"/>
                  </a:cubicBezTo>
                  <a:cubicBezTo>
                    <a:pt x="9" y="71"/>
                    <a:pt x="11" y="59"/>
                    <a:pt x="13" y="46"/>
                  </a:cubicBezTo>
                  <a:cubicBezTo>
                    <a:pt x="17" y="21"/>
                    <a:pt x="17" y="1"/>
                    <a:pt x="14" y="0"/>
                  </a:cubicBezTo>
                  <a:cubicBezTo>
                    <a:pt x="11" y="0"/>
                    <a:pt x="6" y="20"/>
                    <a:pt x="3" y="45"/>
                  </a:cubicBezTo>
                  <a:cubicBezTo>
                    <a:pt x="1" y="58"/>
                    <a:pt x="0" y="70"/>
                    <a:pt x="0" y="78"/>
                  </a:cubicBezTo>
                  <a:cubicBezTo>
                    <a:pt x="1" y="78"/>
                    <a:pt x="2" y="78"/>
                    <a:pt x="4" y="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2" name="Freeform 25"/>
            <p:cNvSpPr>
              <a:spLocks/>
            </p:cNvSpPr>
            <p:nvPr/>
          </p:nvSpPr>
          <p:spPr bwMode="auto">
            <a:xfrm>
              <a:off x="6284913" y="4686300"/>
              <a:ext cx="215900" cy="80963"/>
            </a:xfrm>
            <a:custGeom>
              <a:avLst/>
              <a:gdLst/>
              <a:ahLst/>
              <a:cxnLst>
                <a:cxn ang="0">
                  <a:pos x="76" y="3"/>
                </a:cxn>
                <a:cxn ang="0">
                  <a:pos x="76" y="0"/>
                </a:cxn>
                <a:cxn ang="0">
                  <a:pos x="43" y="8"/>
                </a:cxn>
                <a:cxn ang="0">
                  <a:pos x="1" y="26"/>
                </a:cxn>
                <a:cxn ang="0">
                  <a:pos x="46" y="18"/>
                </a:cxn>
                <a:cxn ang="0">
                  <a:pos x="78" y="6"/>
                </a:cxn>
                <a:cxn ang="0">
                  <a:pos x="76" y="3"/>
                </a:cxn>
              </a:cxnLst>
              <a:rect l="0" t="0" r="r" b="b"/>
              <a:pathLst>
                <a:path w="78" h="29">
                  <a:moveTo>
                    <a:pt x="76" y="3"/>
                  </a:moveTo>
                  <a:cubicBezTo>
                    <a:pt x="76" y="2"/>
                    <a:pt x="75" y="1"/>
                    <a:pt x="76" y="0"/>
                  </a:cubicBezTo>
                  <a:cubicBezTo>
                    <a:pt x="67" y="1"/>
                    <a:pt x="56" y="4"/>
                    <a:pt x="43" y="8"/>
                  </a:cubicBezTo>
                  <a:cubicBezTo>
                    <a:pt x="19" y="15"/>
                    <a:pt x="0" y="24"/>
                    <a:pt x="1" y="26"/>
                  </a:cubicBezTo>
                  <a:cubicBezTo>
                    <a:pt x="1" y="29"/>
                    <a:pt x="22" y="25"/>
                    <a:pt x="46" y="18"/>
                  </a:cubicBezTo>
                  <a:cubicBezTo>
                    <a:pt x="59" y="14"/>
                    <a:pt x="70" y="10"/>
                    <a:pt x="78" y="6"/>
                  </a:cubicBezTo>
                  <a:cubicBezTo>
                    <a:pt x="77" y="5"/>
                    <a:pt x="76" y="4"/>
                    <a:pt x="76" y="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3" name="Freeform 26"/>
            <p:cNvSpPr>
              <a:spLocks/>
            </p:cNvSpPr>
            <p:nvPr/>
          </p:nvSpPr>
          <p:spPr bwMode="auto">
            <a:xfrm>
              <a:off x="6557963" y="4697413"/>
              <a:ext cx="38100" cy="36513"/>
            </a:xfrm>
            <a:custGeom>
              <a:avLst/>
              <a:gdLst/>
              <a:ahLst/>
              <a:cxnLst>
                <a:cxn ang="0">
                  <a:pos x="14" y="6"/>
                </a:cxn>
                <a:cxn ang="0">
                  <a:pos x="4" y="0"/>
                </a:cxn>
                <a:cxn ang="0">
                  <a:pos x="2" y="3"/>
                </a:cxn>
                <a:cxn ang="0">
                  <a:pos x="0" y="5"/>
                </a:cxn>
                <a:cxn ang="0">
                  <a:pos x="9" y="13"/>
                </a:cxn>
                <a:cxn ang="0">
                  <a:pos x="14" y="6"/>
                </a:cxn>
              </a:cxnLst>
              <a:rect l="0" t="0" r="r" b="b"/>
              <a:pathLst>
                <a:path w="14" h="13">
                  <a:moveTo>
                    <a:pt x="14" y="6"/>
                  </a:moveTo>
                  <a:cubicBezTo>
                    <a:pt x="10" y="4"/>
                    <a:pt x="7" y="2"/>
                    <a:pt x="4" y="0"/>
                  </a:cubicBezTo>
                  <a:cubicBezTo>
                    <a:pt x="4" y="1"/>
                    <a:pt x="3" y="2"/>
                    <a:pt x="2" y="3"/>
                  </a:cubicBezTo>
                  <a:cubicBezTo>
                    <a:pt x="2" y="4"/>
                    <a:pt x="1" y="5"/>
                    <a:pt x="0" y="5"/>
                  </a:cubicBezTo>
                  <a:cubicBezTo>
                    <a:pt x="2" y="8"/>
                    <a:pt x="5" y="11"/>
                    <a:pt x="9" y="13"/>
                  </a:cubicBezTo>
                  <a:cubicBezTo>
                    <a:pt x="10" y="11"/>
                    <a:pt x="12" y="9"/>
                    <a:pt x="14"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27"/>
            <p:cNvSpPr>
              <a:spLocks/>
            </p:cNvSpPr>
            <p:nvPr/>
          </p:nvSpPr>
          <p:spPr bwMode="auto">
            <a:xfrm>
              <a:off x="6604000" y="4737100"/>
              <a:ext cx="139700" cy="107950"/>
            </a:xfrm>
            <a:custGeom>
              <a:avLst/>
              <a:gdLst/>
              <a:ahLst/>
              <a:cxnLst>
                <a:cxn ang="0">
                  <a:pos x="15" y="5"/>
                </a:cxn>
                <a:cxn ang="0">
                  <a:pos x="8" y="0"/>
                </a:cxn>
                <a:cxn ang="0">
                  <a:pos x="0" y="6"/>
                </a:cxn>
                <a:cxn ang="0">
                  <a:pos x="9" y="13"/>
                </a:cxn>
                <a:cxn ang="0">
                  <a:pos x="48" y="36"/>
                </a:cxn>
                <a:cxn ang="0">
                  <a:pos x="15" y="5"/>
                </a:cxn>
              </a:cxnLst>
              <a:rect l="0" t="0" r="r" b="b"/>
              <a:pathLst>
                <a:path w="50" h="39">
                  <a:moveTo>
                    <a:pt x="15" y="5"/>
                  </a:moveTo>
                  <a:cubicBezTo>
                    <a:pt x="13" y="3"/>
                    <a:pt x="11" y="2"/>
                    <a:pt x="8" y="0"/>
                  </a:cubicBezTo>
                  <a:cubicBezTo>
                    <a:pt x="5" y="2"/>
                    <a:pt x="3" y="5"/>
                    <a:pt x="0" y="6"/>
                  </a:cubicBezTo>
                  <a:cubicBezTo>
                    <a:pt x="3" y="8"/>
                    <a:pt x="6" y="11"/>
                    <a:pt x="9" y="13"/>
                  </a:cubicBezTo>
                  <a:cubicBezTo>
                    <a:pt x="29" y="28"/>
                    <a:pt x="47" y="39"/>
                    <a:pt x="48" y="36"/>
                  </a:cubicBezTo>
                  <a:cubicBezTo>
                    <a:pt x="50" y="34"/>
                    <a:pt x="35" y="20"/>
                    <a:pt x="15"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 name="文本框 2"/>
          <p:cNvSpPr txBox="1"/>
          <p:nvPr/>
        </p:nvSpPr>
        <p:spPr>
          <a:xfrm>
            <a:off x="131739" y="82438"/>
            <a:ext cx="3135567"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商业场景应用</a:t>
            </a:r>
          </a:p>
        </p:txBody>
      </p:sp>
      <p:grpSp>
        <p:nvGrpSpPr>
          <p:cNvPr id="2" name="组合 1"/>
          <p:cNvGrpSpPr/>
          <p:nvPr/>
        </p:nvGrpSpPr>
        <p:grpSpPr>
          <a:xfrm>
            <a:off x="2479402" y="1738090"/>
            <a:ext cx="3240764" cy="2315864"/>
            <a:chOff x="2479402" y="1738090"/>
            <a:chExt cx="3240764" cy="2315864"/>
          </a:xfrm>
        </p:grpSpPr>
        <p:sp>
          <p:nvSpPr>
            <p:cNvPr id="50" name="Content Placeholder 2"/>
            <p:cNvSpPr txBox="1">
              <a:spLocks/>
            </p:cNvSpPr>
            <p:nvPr/>
          </p:nvSpPr>
          <p:spPr>
            <a:xfrm>
              <a:off x="3456627" y="1738090"/>
              <a:ext cx="2263539"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smtClean="0">
                  <a:solidFill>
                    <a:schemeClr val="bg1"/>
                  </a:solidFill>
                  <a:latin typeface="宋体" panose="02010600030101010101" pitchFamily="2" charset="-122"/>
                  <a:ea typeface="宋体" panose="02010600030101010101" pitchFamily="2" charset="-122"/>
                </a:rPr>
                <a:t>1. </a:t>
              </a:r>
              <a:r>
                <a:rPr lang="zh-CN" altLang="en-US" sz="1800" dirty="0" smtClean="0">
                  <a:solidFill>
                    <a:schemeClr val="bg1"/>
                  </a:solidFill>
                  <a:latin typeface="宋体" panose="02010600030101010101" pitchFamily="2" charset="-122"/>
                  <a:ea typeface="宋体" panose="02010600030101010101" pitchFamily="2" charset="-122"/>
                </a:rPr>
                <a:t>作品摘要</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2. </a:t>
              </a:r>
              <a:r>
                <a:rPr lang="zh-CN" altLang="en-US" sz="1800" dirty="0" smtClean="0">
                  <a:solidFill>
                    <a:schemeClr val="bg1"/>
                  </a:solidFill>
                  <a:latin typeface="宋体" panose="02010600030101010101" pitchFamily="2" charset="-122"/>
                  <a:ea typeface="宋体" panose="02010600030101010101" pitchFamily="2" charset="-122"/>
                </a:rPr>
                <a:t>算法介绍</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3. </a:t>
              </a:r>
              <a:r>
                <a:rPr lang="zh-CN" altLang="en-US" sz="1800" dirty="0" smtClean="0">
                  <a:solidFill>
                    <a:schemeClr val="bg1"/>
                  </a:solidFill>
                  <a:latin typeface="宋体" panose="02010600030101010101" pitchFamily="2" charset="-122"/>
                  <a:ea typeface="宋体" panose="02010600030101010101" pitchFamily="2" charset="-122"/>
                </a:rPr>
                <a:t>业务背景</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4. </a:t>
              </a:r>
              <a:r>
                <a:rPr lang="zh-CN" altLang="en-US" sz="1800" dirty="0" smtClean="0">
                  <a:solidFill>
                    <a:schemeClr val="bg1"/>
                  </a:solidFill>
                  <a:latin typeface="宋体" panose="02010600030101010101" pitchFamily="2" charset="-122"/>
                  <a:ea typeface="宋体" panose="02010600030101010101" pitchFamily="2" charset="-122"/>
                </a:rPr>
                <a:t>数据使用</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5. </a:t>
              </a:r>
              <a:r>
                <a:rPr lang="zh-CN" altLang="en-US" sz="1800" dirty="0" smtClean="0">
                  <a:solidFill>
                    <a:schemeClr val="bg1"/>
                  </a:solidFill>
                  <a:latin typeface="宋体" panose="02010600030101010101" pitchFamily="2" charset="-122"/>
                  <a:ea typeface="宋体" panose="02010600030101010101" pitchFamily="2" charset="-122"/>
                </a:rPr>
                <a:t>技术细节</a:t>
              </a:r>
              <a:endParaRPr lang="en-US" altLang="zh-CN" sz="1800" dirty="0" smtClean="0">
                <a:solidFill>
                  <a:schemeClr val="bg1"/>
                </a:solidFill>
                <a:latin typeface="宋体" panose="02010600030101010101" pitchFamily="2" charset="-122"/>
                <a:ea typeface="宋体" panose="02010600030101010101" pitchFamily="2" charset="-122"/>
              </a:endParaRPr>
            </a:p>
            <a:p>
              <a:pPr marL="0" indent="0">
                <a:buNone/>
              </a:pPr>
              <a:r>
                <a:rPr lang="en-US" sz="1800" dirty="0" smtClean="0">
                  <a:solidFill>
                    <a:schemeClr val="bg1"/>
                  </a:solidFill>
                  <a:latin typeface="宋体" panose="02010600030101010101" pitchFamily="2" charset="-122"/>
                  <a:ea typeface="宋体" panose="02010600030101010101" pitchFamily="2" charset="-122"/>
                </a:rPr>
                <a:t>6. </a:t>
              </a:r>
              <a:r>
                <a:rPr lang="zh-CN" altLang="en-US" sz="1800" dirty="0" smtClean="0">
                  <a:solidFill>
                    <a:schemeClr val="bg1"/>
                  </a:solidFill>
                  <a:latin typeface="宋体" panose="02010600030101010101" pitchFamily="2" charset="-122"/>
                  <a:ea typeface="宋体" panose="02010600030101010101" pitchFamily="2" charset="-122"/>
                </a:rPr>
                <a:t>商业应用成果</a:t>
              </a:r>
              <a:endParaRPr lang="en-US" sz="1800" dirty="0">
                <a:solidFill>
                  <a:schemeClr val="bg1"/>
                </a:solidFill>
                <a:latin typeface="宋体" panose="02010600030101010101" pitchFamily="2" charset="-122"/>
                <a:ea typeface="宋体" panose="02010600030101010101" pitchFamily="2" charset="-122"/>
              </a:endParaRPr>
            </a:p>
          </p:txBody>
        </p:sp>
        <p:sp>
          <p:nvSpPr>
            <p:cNvPr id="28" name="Freeform 7"/>
            <p:cNvSpPr>
              <a:spLocks/>
            </p:cNvSpPr>
            <p:nvPr/>
          </p:nvSpPr>
          <p:spPr bwMode="auto">
            <a:xfrm>
              <a:off x="2479402" y="3135538"/>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Tree>
    <p:extLst>
      <p:ext uri="{BB962C8B-B14F-4D97-AF65-F5344CB8AC3E}">
        <p14:creationId xmlns:p14="http://schemas.microsoft.com/office/powerpoint/2010/main" val="4046525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665710"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数据处理</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4555762" y="722506"/>
            <a:ext cx="3141324" cy="3234400"/>
          </a:xfrm>
          <a:prstGeom prst="rect">
            <a:avLst/>
          </a:prstGeom>
        </p:spPr>
      </p:pic>
      <p:grpSp>
        <p:nvGrpSpPr>
          <p:cNvPr id="6" name="组合 5"/>
          <p:cNvGrpSpPr/>
          <p:nvPr/>
        </p:nvGrpSpPr>
        <p:grpSpPr>
          <a:xfrm>
            <a:off x="4475153" y="3219781"/>
            <a:ext cx="2466397" cy="1271877"/>
            <a:chOff x="5613621" y="1661823"/>
            <a:chExt cx="3339548" cy="1979874"/>
          </a:xfrm>
        </p:grpSpPr>
        <p:sp>
          <p:nvSpPr>
            <p:cNvPr id="2" name="椭圆形标注 1"/>
            <p:cNvSpPr/>
            <p:nvPr/>
          </p:nvSpPr>
          <p:spPr>
            <a:xfrm>
              <a:off x="5613621" y="1661823"/>
              <a:ext cx="3339548" cy="1979874"/>
            </a:xfrm>
            <a:prstGeom prst="wedgeEllipseCallout">
              <a:avLst>
                <a:gd name="adj1" fmla="val -47156"/>
                <a:gd name="adj2" fmla="val -298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042991" y="2067339"/>
              <a:ext cx="2472856" cy="507831"/>
            </a:xfrm>
            <a:prstGeom prst="rect">
              <a:avLst/>
            </a:prstGeom>
            <a:noFill/>
          </p:spPr>
          <p:txBody>
            <a:bodyPr wrap="square" rtlCol="0">
              <a:spAutoFit/>
            </a:bodyPr>
            <a:lstStyle/>
            <a:p>
              <a:r>
                <a:rPr lang="zh-CN" altLang="en-US" dirty="0" smtClean="0"/>
                <a:t>从上边两个图中可以发现测试集、训练集都没有缺失值</a:t>
              </a:r>
              <a:endParaRPr lang="zh-CN" altLang="en-US" dirty="0"/>
            </a:p>
          </p:txBody>
        </p:sp>
      </p:grpSp>
      <p:pic>
        <p:nvPicPr>
          <p:cNvPr id="7" name="图片 6"/>
          <p:cNvPicPr>
            <a:picLocks noChangeAspect="1"/>
          </p:cNvPicPr>
          <p:nvPr/>
        </p:nvPicPr>
        <p:blipFill>
          <a:blip r:embed="rId4"/>
          <a:stretch>
            <a:fillRect/>
          </a:stretch>
        </p:blipFill>
        <p:spPr>
          <a:xfrm>
            <a:off x="1330813" y="621320"/>
            <a:ext cx="2967434" cy="3661120"/>
          </a:xfrm>
          <a:prstGeom prst="rect">
            <a:avLst/>
          </a:prstGeom>
        </p:spPr>
      </p:pic>
    </p:spTree>
    <p:extLst>
      <p:ext uri="{BB962C8B-B14F-4D97-AF65-F5344CB8AC3E}">
        <p14:creationId xmlns:p14="http://schemas.microsoft.com/office/powerpoint/2010/main" val="609456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130617" y="676141"/>
            <a:ext cx="6943725" cy="3819525"/>
          </a:xfrm>
          <a:prstGeom prst="rect">
            <a:avLst/>
          </a:prstGeom>
        </p:spPr>
      </p:pic>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665710"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数据处理</a:t>
            </a:r>
            <a:endParaRPr lang="en-US" altLang="zh-CN" sz="2000" dirty="0">
              <a:solidFill>
                <a:schemeClr val="bg1"/>
              </a:solidFill>
              <a:latin typeface="宋体" panose="02010600030101010101" pitchFamily="2" charset="-122"/>
              <a:ea typeface="宋体" panose="02010600030101010101" pitchFamily="2" charset="-122"/>
            </a:endParaRPr>
          </a:p>
        </p:txBody>
      </p:sp>
      <p:grpSp>
        <p:nvGrpSpPr>
          <p:cNvPr id="6" name="组合 5"/>
          <p:cNvGrpSpPr/>
          <p:nvPr/>
        </p:nvGrpSpPr>
        <p:grpSpPr>
          <a:xfrm>
            <a:off x="5348913" y="3795301"/>
            <a:ext cx="2466397" cy="955965"/>
            <a:chOff x="5627378" y="1646029"/>
            <a:chExt cx="3339548" cy="1979874"/>
          </a:xfrm>
        </p:grpSpPr>
        <p:sp>
          <p:nvSpPr>
            <p:cNvPr id="2" name="椭圆形标注 1"/>
            <p:cNvSpPr/>
            <p:nvPr/>
          </p:nvSpPr>
          <p:spPr>
            <a:xfrm>
              <a:off x="5627378" y="1646029"/>
              <a:ext cx="3339548" cy="1979874"/>
            </a:xfrm>
            <a:prstGeom prst="wedgeEllipseCallout">
              <a:avLst>
                <a:gd name="adj1" fmla="val -47156"/>
                <a:gd name="adj2" fmla="val -298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898626" y="1917312"/>
              <a:ext cx="2797050" cy="1113913"/>
            </a:xfrm>
            <a:prstGeom prst="rect">
              <a:avLst/>
            </a:prstGeom>
            <a:noFill/>
          </p:spPr>
          <p:txBody>
            <a:bodyPr wrap="square" rtlCol="0">
              <a:spAutoFit/>
            </a:bodyPr>
            <a:lstStyle/>
            <a:p>
              <a:r>
                <a:rPr lang="zh-CN" altLang="en-US" dirty="0" smtClean="0"/>
                <a:t>从上图可以发现</a:t>
              </a:r>
              <a:r>
                <a:rPr lang="zh-CN" altLang="en-US" dirty="0"/>
                <a:t>可以看出租赁额（</a:t>
              </a:r>
              <a:r>
                <a:rPr lang="en-US" altLang="zh-CN" dirty="0"/>
                <a:t>count</a:t>
              </a:r>
              <a:r>
                <a:rPr lang="zh-CN" altLang="en-US" dirty="0"/>
                <a:t>）数值差异</a:t>
              </a:r>
              <a:r>
                <a:rPr lang="zh-CN" altLang="en-US" dirty="0" smtClean="0"/>
                <a:t>大</a:t>
              </a:r>
              <a:endParaRPr lang="zh-CN" altLang="en-US" dirty="0"/>
            </a:p>
          </p:txBody>
        </p:sp>
      </p:grpSp>
      <p:sp>
        <p:nvSpPr>
          <p:cNvPr id="9" name="矩形 8"/>
          <p:cNvSpPr/>
          <p:nvPr/>
        </p:nvSpPr>
        <p:spPr>
          <a:xfrm>
            <a:off x="3839448" y="3982720"/>
            <a:ext cx="834152" cy="39624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9232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665710"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数据处理</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3"/>
          <a:stretch>
            <a:fillRect/>
          </a:stretch>
        </p:blipFill>
        <p:spPr>
          <a:xfrm>
            <a:off x="803965" y="741717"/>
            <a:ext cx="7686675" cy="3638550"/>
          </a:xfrm>
          <a:prstGeom prst="rect">
            <a:avLst/>
          </a:prstGeom>
        </p:spPr>
      </p:pic>
    </p:spTree>
    <p:extLst>
      <p:ext uri="{BB962C8B-B14F-4D97-AF65-F5344CB8AC3E}">
        <p14:creationId xmlns:p14="http://schemas.microsoft.com/office/powerpoint/2010/main" val="1120736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665710"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数据处理</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1385887" y="581025"/>
            <a:ext cx="6372225" cy="3981450"/>
          </a:xfrm>
          <a:prstGeom prst="rect">
            <a:avLst/>
          </a:prstGeom>
        </p:spPr>
      </p:pic>
    </p:spTree>
    <p:extLst>
      <p:ext uri="{BB962C8B-B14F-4D97-AF65-F5344CB8AC3E}">
        <p14:creationId xmlns:p14="http://schemas.microsoft.com/office/powerpoint/2010/main" val="618018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665710"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数据处理</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560440" y="1248844"/>
            <a:ext cx="7937905" cy="3231716"/>
          </a:xfrm>
          <a:prstGeom prst="rect">
            <a:avLst/>
          </a:prstGeom>
        </p:spPr>
      </p:pic>
    </p:spTree>
    <p:extLst>
      <p:ext uri="{BB962C8B-B14F-4D97-AF65-F5344CB8AC3E}">
        <p14:creationId xmlns:p14="http://schemas.microsoft.com/office/powerpoint/2010/main" val="3143586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665710"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数据处理</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702703" y="1005840"/>
            <a:ext cx="8001523" cy="3301999"/>
          </a:xfrm>
          <a:prstGeom prst="rect">
            <a:avLst/>
          </a:prstGeom>
        </p:spPr>
      </p:pic>
      <p:pic>
        <p:nvPicPr>
          <p:cNvPr id="2" name="图片 1"/>
          <p:cNvPicPr>
            <a:picLocks noChangeAspect="1"/>
          </p:cNvPicPr>
          <p:nvPr/>
        </p:nvPicPr>
        <p:blipFill>
          <a:blip r:embed="rId4"/>
          <a:stretch>
            <a:fillRect/>
          </a:stretch>
        </p:blipFill>
        <p:spPr>
          <a:xfrm>
            <a:off x="4714240" y="1014858"/>
            <a:ext cx="3979210" cy="3330648"/>
          </a:xfrm>
          <a:prstGeom prst="rect">
            <a:avLst/>
          </a:prstGeom>
        </p:spPr>
      </p:pic>
    </p:spTree>
    <p:extLst>
      <p:ext uri="{BB962C8B-B14F-4D97-AF65-F5344CB8AC3E}">
        <p14:creationId xmlns:p14="http://schemas.microsoft.com/office/powerpoint/2010/main" val="469918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灯片编号占位符 4"/>
          <p:cNvSpPr>
            <a:spLocks noGrp="1"/>
          </p:cNvSpPr>
          <p:nvPr>
            <p:ph type="sldNum" sz="quarter" idx="4294967295"/>
          </p:nvPr>
        </p:nvSpPr>
        <p:spPr>
          <a:xfrm>
            <a:off x="7086600" y="4767263"/>
            <a:ext cx="2057400" cy="274637"/>
          </a:xfrm>
        </p:spPr>
        <p:txBody>
          <a:bodyPr/>
          <a:lstStyle/>
          <a:p>
            <a:fld id="{D1F7FCA7-0CEF-4802-A071-5C904584CEC2}" type="slidenum">
              <a:rPr lang="zh-CN" altLang="en-US"/>
              <a:pPr/>
              <a:t>4</a:t>
            </a:fld>
            <a:endParaRPr lang="zh-CN" altLang="en-US" sz="1350">
              <a:solidFill>
                <a:schemeClr val="tx1"/>
              </a:solidFill>
              <a:latin typeface="Arial" panose="020B0604020202020204" pitchFamily="34" charset="0"/>
              <a:ea typeface="宋体" panose="02010600030101010101" pitchFamily="2" charset="-122"/>
            </a:endParaRPr>
          </a:p>
        </p:txBody>
      </p:sp>
      <p:sp>
        <p:nvSpPr>
          <p:cNvPr id="50178" name="任意多边形 4"/>
          <p:cNvSpPr>
            <a:spLocks noChangeArrowheads="1"/>
          </p:cNvSpPr>
          <p:nvPr/>
        </p:nvSpPr>
        <p:spPr bwMode="auto">
          <a:xfrm>
            <a:off x="8743950" y="4622006"/>
            <a:ext cx="476250" cy="300038"/>
          </a:xfrm>
          <a:custGeom>
            <a:avLst/>
            <a:gdLst>
              <a:gd name="T0" fmla="*/ 250256 w 808522"/>
              <a:gd name="T1" fmla="*/ 0 h 510140"/>
              <a:gd name="T2" fmla="*/ 255070 w 808522"/>
              <a:gd name="T3" fmla="*/ 0 h 510140"/>
              <a:gd name="T4" fmla="*/ 808522 w 808522"/>
              <a:gd name="T5" fmla="*/ 0 h 510140"/>
              <a:gd name="T6" fmla="*/ 808522 w 808522"/>
              <a:gd name="T7" fmla="*/ 510139 h 510140"/>
              <a:gd name="T8" fmla="*/ 255080 w 808522"/>
              <a:gd name="T9" fmla="*/ 510139 h 510140"/>
              <a:gd name="T10" fmla="*/ 255070 w 808522"/>
              <a:gd name="T11" fmla="*/ 510140 h 510140"/>
              <a:gd name="T12" fmla="*/ 255060 w 808522"/>
              <a:gd name="T13" fmla="*/ 510139 h 510140"/>
              <a:gd name="T14" fmla="*/ 250256 w 808522"/>
              <a:gd name="T15" fmla="*/ 510139 h 510140"/>
              <a:gd name="T16" fmla="*/ 250256 w 808522"/>
              <a:gd name="T17" fmla="*/ 509655 h 510140"/>
              <a:gd name="T18" fmla="*/ 203664 w 808522"/>
              <a:gd name="T19" fmla="*/ 504958 h 510140"/>
              <a:gd name="T20" fmla="*/ 0 w 808522"/>
              <a:gd name="T21" fmla="*/ 255070 h 510140"/>
              <a:gd name="T22" fmla="*/ 203664 w 808522"/>
              <a:gd name="T23" fmla="*/ 5182 h 510140"/>
              <a:gd name="T24" fmla="*/ 250256 w 808522"/>
              <a:gd name="T25" fmla="*/ 485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rgbClr val="F2F2F2">
              <a:alpha val="2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13">
              <a:solidFill>
                <a:srgbClr val="FFFFFF"/>
              </a:solidFill>
              <a:latin typeface="宋体" panose="02010600030101010101" pitchFamily="2" charset="-122"/>
              <a:sym typeface="宋体" panose="02010600030101010101" pitchFamily="2" charset="-122"/>
            </a:endParaRPr>
          </a:p>
        </p:txBody>
      </p:sp>
      <p:sp>
        <p:nvSpPr>
          <p:cNvPr id="50179" name="TextBox 15"/>
          <p:cNvSpPr>
            <a:spLocks noChangeArrowheads="1"/>
          </p:cNvSpPr>
          <p:nvPr/>
        </p:nvSpPr>
        <p:spPr bwMode="auto">
          <a:xfrm>
            <a:off x="8803482" y="4656535"/>
            <a:ext cx="340519" cy="213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19" tIns="25709" rIns="51419" bIns="25709">
            <a:spAutoFit/>
          </a:bodyPr>
          <a:lstStyle/>
          <a:p>
            <a:pPr algn="ctr"/>
            <a:r>
              <a:rPr lang="zh-CN" altLang="zh-CN" sz="105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zh-CN" sz="1050" b="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202" name="文本框 201"/>
          <p:cNvSpPr txBox="1"/>
          <p:nvPr/>
        </p:nvSpPr>
        <p:spPr>
          <a:xfrm>
            <a:off x="131740" y="82438"/>
            <a:ext cx="2687660" cy="607859"/>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id-ID" altLang="zh-CN" sz="2000" b="1" spc="-300" dirty="0" smtClean="0">
                <a:solidFill>
                  <a:schemeClr val="bg1"/>
                </a:solidFill>
                <a:latin typeface="宋体" panose="02010600030101010101" pitchFamily="2" charset="-122"/>
                <a:ea typeface="宋体" panose="02010600030101010101" pitchFamily="2" charset="-122"/>
              </a:rPr>
              <a:t>1</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smtClean="0">
                <a:solidFill>
                  <a:schemeClr val="bg1"/>
                </a:solidFill>
                <a:latin typeface="宋体" panose="02010600030101010101" pitchFamily="2" charset="-122"/>
                <a:ea typeface="宋体" panose="02010600030101010101" pitchFamily="2" charset="-122"/>
              </a:rPr>
              <a:t>LightGBM</a:t>
            </a:r>
            <a:r>
              <a:rPr lang="zh-CN" altLang="en-US" sz="2000" b="1" dirty="0" smtClean="0">
                <a:solidFill>
                  <a:schemeClr val="bg1"/>
                </a:solidFill>
                <a:latin typeface="宋体" panose="02010600030101010101" pitchFamily="2" charset="-122"/>
                <a:ea typeface="宋体" panose="02010600030101010101" pitchFamily="2" charset="-122"/>
              </a:rPr>
              <a:t>概述</a:t>
            </a:r>
            <a:endParaRPr lang="en-US" altLang="zh-CN" sz="2000" b="1" spc="-300" dirty="0">
              <a:solidFill>
                <a:schemeClr val="bg1"/>
              </a:solidFill>
              <a:latin typeface="宋体" panose="02010600030101010101" pitchFamily="2" charset="-122"/>
              <a:ea typeface="宋体" panose="02010600030101010101" pitchFamily="2" charset="-122"/>
            </a:endParaRPr>
          </a:p>
          <a:p>
            <a:endParaRPr lang="zh-CN" altLang="en-US" dirty="0"/>
          </a:p>
        </p:txBody>
      </p:sp>
      <p:sp>
        <p:nvSpPr>
          <p:cNvPr id="2" name="文本框 1"/>
          <p:cNvSpPr txBox="1"/>
          <p:nvPr/>
        </p:nvSpPr>
        <p:spPr>
          <a:xfrm>
            <a:off x="684633" y="1924843"/>
            <a:ext cx="9643781" cy="646331"/>
          </a:xfrm>
          <a:prstGeom prst="rect">
            <a:avLst/>
          </a:prstGeom>
          <a:noFill/>
        </p:spPr>
        <p:txBody>
          <a:bodyPr wrap="square" rtlCol="0">
            <a:spAutoFit/>
          </a:bodyPr>
          <a:lstStyle/>
          <a:p>
            <a:r>
              <a:rPr lang="zh-CN" altLang="en-US" sz="1800" b="1" dirty="0">
                <a:solidFill>
                  <a:schemeClr val="bg1"/>
                </a:solidFill>
                <a:latin typeface="宋体" panose="02010600030101010101" pitchFamily="2" charset="-122"/>
                <a:ea typeface="宋体" panose="02010600030101010101" pitchFamily="2" charset="-122"/>
              </a:rPr>
              <a:t>（</a:t>
            </a:r>
            <a:r>
              <a:rPr lang="en-US" altLang="zh-CN" sz="1800" b="1" dirty="0">
                <a:solidFill>
                  <a:schemeClr val="bg1"/>
                </a:solidFill>
                <a:latin typeface="宋体" panose="02010600030101010101" pitchFamily="2" charset="-122"/>
                <a:ea typeface="宋体" panose="02010600030101010101" pitchFamily="2" charset="-122"/>
              </a:rPr>
              <a:t>Light Gradient Boosting Machine</a:t>
            </a:r>
            <a:r>
              <a:rPr lang="zh-CN" altLang="en-US" sz="1800" b="1" dirty="0">
                <a:solidFill>
                  <a:schemeClr val="bg1"/>
                </a:solidFill>
                <a:latin typeface="宋体" panose="02010600030101010101" pitchFamily="2" charset="-122"/>
                <a:ea typeface="宋体" panose="02010600030101010101" pitchFamily="2" charset="-122"/>
              </a:rPr>
              <a:t>）是一款基于决策</a:t>
            </a:r>
            <a:r>
              <a:rPr lang="zh-CN" altLang="en-US" sz="1800" b="1" dirty="0" smtClean="0">
                <a:solidFill>
                  <a:schemeClr val="bg1"/>
                </a:solidFill>
                <a:latin typeface="宋体" panose="02010600030101010101" pitchFamily="2" charset="-122"/>
                <a:ea typeface="宋体" panose="02010600030101010101" pitchFamily="2" charset="-122"/>
              </a:rPr>
              <a:t>树算法（包括</a:t>
            </a:r>
            <a:r>
              <a:rPr lang="en-US" altLang="zh-CN" sz="1800" b="1" dirty="0" smtClean="0">
                <a:solidFill>
                  <a:schemeClr val="bg1"/>
                </a:solidFill>
                <a:latin typeface="宋体" panose="02010600030101010101" pitchFamily="2" charset="-122"/>
                <a:ea typeface="宋体" panose="02010600030101010101" pitchFamily="2" charset="-122"/>
              </a:rPr>
              <a:t>GBDT</a:t>
            </a:r>
            <a:r>
              <a:rPr lang="zh-CN" altLang="en-US" sz="1800" b="1" dirty="0" smtClean="0">
                <a:solidFill>
                  <a:schemeClr val="bg1"/>
                </a:solidFill>
                <a:latin typeface="宋体" panose="02010600030101010101" pitchFamily="2" charset="-122"/>
                <a:ea typeface="宋体" panose="02010600030101010101" pitchFamily="2" charset="-122"/>
              </a:rPr>
              <a:t>、</a:t>
            </a:r>
            <a:endParaRPr lang="en-US" altLang="zh-CN" sz="1800" b="1" dirty="0" smtClean="0">
              <a:solidFill>
                <a:schemeClr val="bg1"/>
              </a:solidFill>
              <a:latin typeface="宋体" panose="02010600030101010101" pitchFamily="2" charset="-122"/>
              <a:ea typeface="宋体" panose="02010600030101010101" pitchFamily="2" charset="-122"/>
            </a:endParaRPr>
          </a:p>
          <a:p>
            <a:r>
              <a:rPr lang="zh-CN" altLang="en-US" sz="1800" b="1" dirty="0" smtClean="0">
                <a:solidFill>
                  <a:schemeClr val="bg1"/>
                </a:solidFill>
                <a:latin typeface="宋体" panose="02010600030101010101" pitchFamily="2" charset="-122"/>
                <a:ea typeface="宋体" panose="02010600030101010101" pitchFamily="2" charset="-122"/>
              </a:rPr>
              <a:t>随机</a:t>
            </a:r>
            <a:r>
              <a:rPr lang="zh-CN" altLang="en-US" sz="1800" b="1" dirty="0">
                <a:solidFill>
                  <a:schemeClr val="bg1"/>
                </a:solidFill>
                <a:latin typeface="宋体" panose="02010600030101010101" pitchFamily="2" charset="-122"/>
                <a:ea typeface="宋体" panose="02010600030101010101" pitchFamily="2" charset="-122"/>
              </a:rPr>
              <a:t>森林、基于梯度的单面采样等提升</a:t>
            </a:r>
            <a:r>
              <a:rPr lang="zh-CN" altLang="en-US" sz="1800" b="1" dirty="0" smtClean="0">
                <a:solidFill>
                  <a:schemeClr val="bg1"/>
                </a:solidFill>
                <a:latin typeface="宋体" panose="02010600030101010101" pitchFamily="2" charset="-122"/>
                <a:ea typeface="宋体" panose="02010600030101010101" pitchFamily="2" charset="-122"/>
              </a:rPr>
              <a:t>方法）的</a:t>
            </a:r>
            <a:r>
              <a:rPr lang="zh-CN" altLang="en-US" sz="1800" b="1" dirty="0">
                <a:solidFill>
                  <a:schemeClr val="bg1"/>
                </a:solidFill>
                <a:latin typeface="宋体" panose="02010600030101010101" pitchFamily="2" charset="-122"/>
                <a:ea typeface="宋体" panose="02010600030101010101" pitchFamily="2" charset="-122"/>
              </a:rPr>
              <a:t>分布式</a:t>
            </a:r>
            <a:r>
              <a:rPr lang="zh-CN" altLang="en-US" sz="1800" b="1" dirty="0" smtClean="0">
                <a:solidFill>
                  <a:schemeClr val="bg1"/>
                </a:solidFill>
                <a:latin typeface="宋体" panose="02010600030101010101" pitchFamily="2" charset="-122"/>
                <a:ea typeface="宋体" panose="02010600030101010101" pitchFamily="2" charset="-122"/>
              </a:rPr>
              <a:t>梯度提升</a:t>
            </a:r>
            <a:r>
              <a:rPr lang="zh-CN" altLang="en-US" sz="1800" b="1" dirty="0">
                <a:solidFill>
                  <a:schemeClr val="bg1"/>
                </a:solidFill>
                <a:latin typeface="宋体" panose="02010600030101010101" pitchFamily="2" charset="-122"/>
                <a:ea typeface="宋体" panose="02010600030101010101" pitchFamily="2" charset="-122"/>
              </a:rPr>
              <a:t>框架。</a:t>
            </a:r>
          </a:p>
        </p:txBody>
      </p:sp>
    </p:spTree>
    <p:extLst>
      <p:ext uri="{BB962C8B-B14F-4D97-AF65-F5344CB8AC3E}">
        <p14:creationId xmlns:p14="http://schemas.microsoft.com/office/powerpoint/2010/main" val="1830283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665710"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数据处理</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742950" y="1571625"/>
            <a:ext cx="7658100" cy="2000250"/>
          </a:xfrm>
          <a:prstGeom prst="rect">
            <a:avLst/>
          </a:prstGeom>
        </p:spPr>
      </p:pic>
    </p:spTree>
    <p:extLst>
      <p:ext uri="{BB962C8B-B14F-4D97-AF65-F5344CB8AC3E}">
        <p14:creationId xmlns:p14="http://schemas.microsoft.com/office/powerpoint/2010/main" val="3147553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rotWithShape="1">
          <a:blip r:embed="rId3"/>
          <a:srcRect t="1" r="48737" b="-814"/>
          <a:stretch/>
        </p:blipFill>
        <p:spPr>
          <a:xfrm>
            <a:off x="1139424" y="490401"/>
            <a:ext cx="7258127" cy="4322717"/>
          </a:xfrm>
          <a:prstGeom prst="rect">
            <a:avLst/>
          </a:prstGeom>
        </p:spPr>
      </p:pic>
    </p:spTree>
    <p:extLst>
      <p:ext uri="{BB962C8B-B14F-4D97-AF65-F5344CB8AC3E}">
        <p14:creationId xmlns:p14="http://schemas.microsoft.com/office/powerpoint/2010/main" val="216172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rotWithShape="1">
          <a:blip r:embed="rId3"/>
          <a:srcRect l="50799"/>
          <a:stretch/>
        </p:blipFill>
        <p:spPr>
          <a:xfrm>
            <a:off x="1290917" y="565233"/>
            <a:ext cx="7089289" cy="4363548"/>
          </a:xfrm>
          <a:prstGeom prst="rect">
            <a:avLst/>
          </a:prstGeom>
        </p:spPr>
      </p:pic>
    </p:spTree>
    <p:extLst>
      <p:ext uri="{BB962C8B-B14F-4D97-AF65-F5344CB8AC3E}">
        <p14:creationId xmlns:p14="http://schemas.microsoft.com/office/powerpoint/2010/main" val="373618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3"/>
          <a:stretch>
            <a:fillRect/>
          </a:stretch>
        </p:blipFill>
        <p:spPr>
          <a:xfrm>
            <a:off x="2009663" y="470455"/>
            <a:ext cx="5595993" cy="4561485"/>
          </a:xfrm>
          <a:prstGeom prst="rect">
            <a:avLst/>
          </a:prstGeom>
        </p:spPr>
      </p:pic>
    </p:spTree>
    <p:extLst>
      <p:ext uri="{BB962C8B-B14F-4D97-AF65-F5344CB8AC3E}">
        <p14:creationId xmlns:p14="http://schemas.microsoft.com/office/powerpoint/2010/main" val="2775155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395287" y="981075"/>
            <a:ext cx="8892176" cy="3386530"/>
          </a:xfrm>
          <a:prstGeom prst="rect">
            <a:avLst/>
          </a:prstGeom>
        </p:spPr>
      </p:pic>
    </p:spTree>
    <p:extLst>
      <p:ext uri="{BB962C8B-B14F-4D97-AF65-F5344CB8AC3E}">
        <p14:creationId xmlns:p14="http://schemas.microsoft.com/office/powerpoint/2010/main" val="3472578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131739" y="865911"/>
            <a:ext cx="8911288" cy="3199144"/>
          </a:xfrm>
          <a:prstGeom prst="rect">
            <a:avLst/>
          </a:prstGeom>
        </p:spPr>
      </p:pic>
      <p:sp>
        <p:nvSpPr>
          <p:cNvPr id="7" name="Freeform 7">
            <a:hlinkClick r:id="rId4" action="ppaction://hlinksldjump"/>
          </p:cNvPr>
          <p:cNvSpPr>
            <a:spLocks/>
          </p:cNvSpPr>
          <p:nvPr/>
        </p:nvSpPr>
        <p:spPr bwMode="auto">
          <a:xfrm>
            <a:off x="8003690" y="4448418"/>
            <a:ext cx="710004" cy="438090"/>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Tree>
    <p:extLst>
      <p:ext uri="{BB962C8B-B14F-4D97-AF65-F5344CB8AC3E}">
        <p14:creationId xmlns:p14="http://schemas.microsoft.com/office/powerpoint/2010/main" val="532296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2495775" y="773330"/>
            <a:ext cx="5357307" cy="3985836"/>
          </a:xfrm>
          <a:prstGeom prst="rect">
            <a:avLst/>
          </a:prstGeom>
        </p:spPr>
      </p:pic>
    </p:spTree>
    <p:extLst>
      <p:ext uri="{BB962C8B-B14F-4D97-AF65-F5344CB8AC3E}">
        <p14:creationId xmlns:p14="http://schemas.microsoft.com/office/powerpoint/2010/main" val="3821915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2388196" y="579366"/>
            <a:ext cx="5569356" cy="4143601"/>
          </a:xfrm>
          <a:prstGeom prst="rect">
            <a:avLst/>
          </a:prstGeom>
        </p:spPr>
      </p:pic>
    </p:spTree>
    <p:extLst>
      <p:ext uri="{BB962C8B-B14F-4D97-AF65-F5344CB8AC3E}">
        <p14:creationId xmlns:p14="http://schemas.microsoft.com/office/powerpoint/2010/main" val="3795978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1837587" y="482548"/>
            <a:ext cx="6049853" cy="4489119"/>
          </a:xfrm>
          <a:prstGeom prst="rect">
            <a:avLst/>
          </a:prstGeom>
        </p:spPr>
      </p:pic>
    </p:spTree>
    <p:extLst>
      <p:ext uri="{BB962C8B-B14F-4D97-AF65-F5344CB8AC3E}">
        <p14:creationId xmlns:p14="http://schemas.microsoft.com/office/powerpoint/2010/main" val="3549913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2140773" y="568609"/>
            <a:ext cx="5551113" cy="4159634"/>
          </a:xfrm>
          <a:prstGeom prst="rect">
            <a:avLst/>
          </a:prstGeom>
        </p:spPr>
      </p:pic>
      <p:sp>
        <p:nvSpPr>
          <p:cNvPr id="7" name="Freeform 7">
            <a:hlinkClick r:id="rId4" action="ppaction://hlinksldjump"/>
          </p:cNvPr>
          <p:cNvSpPr>
            <a:spLocks/>
          </p:cNvSpPr>
          <p:nvPr/>
        </p:nvSpPr>
        <p:spPr bwMode="auto">
          <a:xfrm flipH="1">
            <a:off x="8086981" y="4373101"/>
            <a:ext cx="599666" cy="513407"/>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Tree>
    <p:extLst>
      <p:ext uri="{BB962C8B-B14F-4D97-AF65-F5344CB8AC3E}">
        <p14:creationId xmlns:p14="http://schemas.microsoft.com/office/powerpoint/2010/main" val="1976690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TextBox 36"/>
          <p:cNvSpPr txBox="1"/>
          <p:nvPr/>
        </p:nvSpPr>
        <p:spPr>
          <a:xfrm>
            <a:off x="574962" y="3255818"/>
            <a:ext cx="7938655" cy="1015663"/>
          </a:xfrm>
          <a:prstGeom prst="rect">
            <a:avLst/>
          </a:prstGeom>
          <a:noFill/>
        </p:spPr>
        <p:txBody>
          <a:bodyPr wrap="square" rtlCol="0">
            <a:spAutoFit/>
          </a:bodyPr>
          <a:lstStyle/>
          <a:p>
            <a:r>
              <a:rPr lang="id-ID" sz="6000" b="1" spc="-300" dirty="0" smtClean="0">
                <a:solidFill>
                  <a:schemeClr val="bg1"/>
                </a:solidFill>
                <a:latin typeface="宋体" panose="02010600030101010101" pitchFamily="2" charset="-122"/>
                <a:ea typeface="宋体" panose="02010600030101010101" pitchFamily="2" charset="-122"/>
              </a:rPr>
              <a:t>02</a:t>
            </a:r>
            <a:r>
              <a:rPr lang="en-US" sz="6000" b="1" spc="-300" dirty="0" smtClean="0">
                <a:solidFill>
                  <a:schemeClr val="bg1"/>
                </a:solidFill>
                <a:latin typeface="宋体" panose="02010600030101010101" pitchFamily="2" charset="-122"/>
                <a:ea typeface="宋体" panose="02010600030101010101" pitchFamily="2" charset="-122"/>
              </a:rPr>
              <a:t> </a:t>
            </a:r>
            <a:r>
              <a:rPr lang="en-US" altLang="zh-CN" sz="6000" b="1" dirty="0" err="1" smtClean="0">
                <a:solidFill>
                  <a:schemeClr val="bg1"/>
                </a:solidFill>
                <a:latin typeface="宋体" panose="02010600030101010101" pitchFamily="2" charset="-122"/>
                <a:ea typeface="宋体" panose="02010600030101010101" pitchFamily="2" charset="-122"/>
              </a:rPr>
              <a:t>LightGBM</a:t>
            </a:r>
            <a:r>
              <a:rPr lang="zh-CN" altLang="en-US" sz="6000" b="1" spc="-300" dirty="0" smtClean="0">
                <a:solidFill>
                  <a:schemeClr val="bg1"/>
                </a:solidFill>
                <a:latin typeface="宋体" panose="02010600030101010101" pitchFamily="2" charset="-122"/>
                <a:ea typeface="宋体" panose="02010600030101010101" pitchFamily="2" charset="-122"/>
              </a:rPr>
              <a:t>原理</a:t>
            </a:r>
            <a:endParaRPr lang="en-US" sz="6000" b="1" spc="-300"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04330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3"/>
          <a:stretch>
            <a:fillRect/>
          </a:stretch>
        </p:blipFill>
        <p:spPr>
          <a:xfrm>
            <a:off x="225911" y="1065880"/>
            <a:ext cx="8724452" cy="3240510"/>
          </a:xfrm>
          <a:prstGeom prst="rect">
            <a:avLst/>
          </a:prstGeom>
        </p:spPr>
      </p:pic>
    </p:spTree>
    <p:extLst>
      <p:ext uri="{BB962C8B-B14F-4D97-AF65-F5344CB8AC3E}">
        <p14:creationId xmlns:p14="http://schemas.microsoft.com/office/powerpoint/2010/main" val="1172502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131739" y="1041970"/>
            <a:ext cx="8904685" cy="3342471"/>
          </a:xfrm>
          <a:prstGeom prst="rect">
            <a:avLst/>
          </a:prstGeom>
        </p:spPr>
      </p:pic>
    </p:spTree>
    <p:extLst>
      <p:ext uri="{BB962C8B-B14F-4D97-AF65-F5344CB8AC3E}">
        <p14:creationId xmlns:p14="http://schemas.microsoft.com/office/powerpoint/2010/main" val="2800226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1424673" y="482548"/>
            <a:ext cx="4829549" cy="3567427"/>
          </a:xfrm>
          <a:prstGeom prst="rect">
            <a:avLst/>
          </a:prstGeom>
        </p:spPr>
      </p:pic>
      <p:pic>
        <p:nvPicPr>
          <p:cNvPr id="7" name="Picture 2" descr="https://img-blog.csdnimg.cn/20200409110620960.png?x-oss-process=image/watermark,type_ZmFuZ3poZW5naGVpdGk,shadow_10,text_aHR0cHM6Ly9ibG9nLmNzZG4ubmV0L3dlaXhpbl80MTg4Mjg5MA==,size_16,color_FFFFFF,t_70"/>
          <p:cNvPicPr>
            <a:picLocks noChangeAspect="1" noChangeArrowheads="1"/>
          </p:cNvPicPr>
          <p:nvPr/>
        </p:nvPicPr>
        <p:blipFill rotWithShape="1">
          <a:blip r:embed="rId4">
            <a:extLst>
              <a:ext uri="{28A0092B-C50C-407E-A947-70E740481C1C}">
                <a14:useLocalDpi xmlns:a14="http://schemas.microsoft.com/office/drawing/2010/main" val="0"/>
              </a:ext>
            </a:extLst>
          </a:blip>
          <a:srcRect l="24703" t="43507" r="29374" b="33676"/>
          <a:stretch/>
        </p:blipFill>
        <p:spPr bwMode="auto">
          <a:xfrm>
            <a:off x="6810551" y="2396134"/>
            <a:ext cx="1797939" cy="102197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376516" y="4195012"/>
            <a:ext cx="8106629" cy="830154"/>
          </a:xfrm>
          <a:prstGeom prst="rect">
            <a:avLst/>
          </a:prstGeom>
        </p:spPr>
      </p:pic>
    </p:spTree>
    <p:extLst>
      <p:ext uri="{BB962C8B-B14F-4D97-AF65-F5344CB8AC3E}">
        <p14:creationId xmlns:p14="http://schemas.microsoft.com/office/powerpoint/2010/main" val="149078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2202044" y="496234"/>
            <a:ext cx="4779670" cy="3568821"/>
          </a:xfrm>
          <a:prstGeom prst="rect">
            <a:avLst/>
          </a:prstGeom>
        </p:spPr>
      </p:pic>
      <p:pic>
        <p:nvPicPr>
          <p:cNvPr id="5" name="图片 4"/>
          <p:cNvPicPr>
            <a:picLocks noChangeAspect="1"/>
          </p:cNvPicPr>
          <p:nvPr/>
        </p:nvPicPr>
        <p:blipFill>
          <a:blip r:embed="rId4"/>
          <a:stretch>
            <a:fillRect/>
          </a:stretch>
        </p:blipFill>
        <p:spPr>
          <a:xfrm>
            <a:off x="193642" y="4078741"/>
            <a:ext cx="8796474" cy="917758"/>
          </a:xfrm>
          <a:prstGeom prst="rect">
            <a:avLst/>
          </a:prstGeom>
        </p:spPr>
      </p:pic>
    </p:spTree>
    <p:extLst>
      <p:ext uri="{BB962C8B-B14F-4D97-AF65-F5344CB8AC3E}">
        <p14:creationId xmlns:p14="http://schemas.microsoft.com/office/powerpoint/2010/main" val="567445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1989884" y="568530"/>
            <a:ext cx="5266161" cy="4121804"/>
          </a:xfrm>
          <a:prstGeom prst="rect">
            <a:avLst/>
          </a:prstGeom>
        </p:spPr>
      </p:pic>
    </p:spTree>
    <p:extLst>
      <p:ext uri="{BB962C8B-B14F-4D97-AF65-F5344CB8AC3E}">
        <p14:creationId xmlns:p14="http://schemas.microsoft.com/office/powerpoint/2010/main" val="3518394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1818043" y="917961"/>
            <a:ext cx="5219370" cy="3804646"/>
          </a:xfrm>
          <a:prstGeom prst="rect">
            <a:avLst/>
          </a:prstGeom>
        </p:spPr>
      </p:pic>
    </p:spTree>
    <p:extLst>
      <p:ext uri="{BB962C8B-B14F-4D97-AF65-F5344CB8AC3E}">
        <p14:creationId xmlns:p14="http://schemas.microsoft.com/office/powerpoint/2010/main" val="565777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560440" y="1749191"/>
            <a:ext cx="6558016" cy="2315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solidFill>
                <a:latin typeface="宋体" panose="02010600030101010101" pitchFamily="2" charset="-122"/>
                <a:ea typeface="宋体" panose="02010600030101010101" pitchFamily="2" charset="-122"/>
              </a:rPr>
              <a:t>    </a:t>
            </a:r>
            <a:endParaRPr lang="en-US" sz="1800" dirty="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131739" y="82438"/>
            <a:ext cx="3579649"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b="1"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探索性分析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1921563" y="807116"/>
            <a:ext cx="5163671" cy="3764044"/>
          </a:xfrm>
          <a:prstGeom prst="rect">
            <a:avLst/>
          </a:prstGeom>
        </p:spPr>
      </p:pic>
    </p:spTree>
    <p:extLst>
      <p:ext uri="{BB962C8B-B14F-4D97-AF65-F5344CB8AC3E}">
        <p14:creationId xmlns:p14="http://schemas.microsoft.com/office/powerpoint/2010/main" val="1989057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10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4564952"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预测性分析</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550337" y="1071984"/>
            <a:ext cx="8048625" cy="3648075"/>
          </a:xfrm>
          <a:prstGeom prst="rect">
            <a:avLst/>
          </a:prstGeom>
        </p:spPr>
      </p:pic>
      <p:sp>
        <p:nvSpPr>
          <p:cNvPr id="6" name="矩形 5"/>
          <p:cNvSpPr/>
          <p:nvPr/>
        </p:nvSpPr>
        <p:spPr>
          <a:xfrm>
            <a:off x="247481" y="623377"/>
            <a:ext cx="902811" cy="307777"/>
          </a:xfrm>
          <a:prstGeom prst="rect">
            <a:avLst/>
          </a:prstGeom>
        </p:spPr>
        <p:txBody>
          <a:bodyPr wrap="none">
            <a:spAutoFit/>
          </a:bodyPr>
          <a:lstStyle/>
          <a:p>
            <a:r>
              <a:rPr lang="zh-CN" altLang="en-US" sz="1400" dirty="0" smtClean="0">
                <a:solidFill>
                  <a:schemeClr val="bg1"/>
                </a:solidFill>
                <a:latin typeface="宋体" panose="02010600030101010101" pitchFamily="2" charset="-122"/>
                <a:ea typeface="宋体" panose="02010600030101010101" pitchFamily="2" charset="-122"/>
              </a:rPr>
              <a:t>特征选择</a:t>
            </a:r>
            <a:endParaRPr lang="zh-CN" altLang="en-US" dirty="0"/>
          </a:p>
        </p:txBody>
      </p:sp>
    </p:spTree>
    <p:extLst>
      <p:ext uri="{BB962C8B-B14F-4D97-AF65-F5344CB8AC3E}">
        <p14:creationId xmlns:p14="http://schemas.microsoft.com/office/powerpoint/2010/main" val="1053172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51"/>
          <p:cNvGrpSpPr/>
          <p:nvPr/>
        </p:nvGrpSpPr>
        <p:grpSpPr>
          <a:xfrm>
            <a:off x="7177088" y="1990847"/>
            <a:ext cx="1676400" cy="2209800"/>
            <a:chOff x="6178550" y="4186238"/>
            <a:chExt cx="998538" cy="957262"/>
          </a:xfrm>
          <a:noFill/>
        </p:grpSpPr>
        <p:sp>
          <p:nvSpPr>
            <p:cNvPr id="53" name="Freeform 5"/>
            <p:cNvSpPr>
              <a:spLocks/>
            </p:cNvSpPr>
            <p:nvPr/>
          </p:nvSpPr>
          <p:spPr bwMode="auto">
            <a:xfrm>
              <a:off x="6692900" y="4186238"/>
              <a:ext cx="131763" cy="295275"/>
            </a:xfrm>
            <a:custGeom>
              <a:avLst/>
              <a:gdLst/>
              <a:ahLst/>
              <a:cxnLst>
                <a:cxn ang="0">
                  <a:pos x="42" y="103"/>
                </a:cxn>
                <a:cxn ang="0">
                  <a:pos x="47" y="102"/>
                </a:cxn>
                <a:cxn ang="0">
                  <a:pos x="33" y="58"/>
                </a:cxn>
                <a:cxn ang="0">
                  <a:pos x="4" y="2"/>
                </a:cxn>
                <a:cxn ang="0">
                  <a:pos x="19" y="63"/>
                </a:cxn>
                <a:cxn ang="0">
                  <a:pos x="38" y="106"/>
                </a:cxn>
                <a:cxn ang="0">
                  <a:pos x="42" y="103"/>
                </a:cxn>
              </a:cxnLst>
              <a:rect l="0" t="0" r="r" b="b"/>
              <a:pathLst>
                <a:path w="47" h="106">
                  <a:moveTo>
                    <a:pt x="42" y="103"/>
                  </a:moveTo>
                  <a:cubicBezTo>
                    <a:pt x="43" y="103"/>
                    <a:pt x="45" y="102"/>
                    <a:pt x="47" y="102"/>
                  </a:cubicBezTo>
                  <a:cubicBezTo>
                    <a:pt x="44" y="91"/>
                    <a:pt x="39" y="75"/>
                    <a:pt x="33" y="58"/>
                  </a:cubicBezTo>
                  <a:cubicBezTo>
                    <a:pt x="21" y="26"/>
                    <a:pt x="8" y="0"/>
                    <a:pt x="4" y="2"/>
                  </a:cubicBezTo>
                  <a:cubicBezTo>
                    <a:pt x="0" y="3"/>
                    <a:pt x="7" y="31"/>
                    <a:pt x="19" y="63"/>
                  </a:cubicBezTo>
                  <a:cubicBezTo>
                    <a:pt x="26" y="80"/>
                    <a:pt x="32" y="95"/>
                    <a:pt x="38" y="106"/>
                  </a:cubicBezTo>
                  <a:cubicBezTo>
                    <a:pt x="39" y="105"/>
                    <a:pt x="40" y="104"/>
                    <a:pt x="42" y="1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6"/>
            <p:cNvSpPr>
              <a:spLocks/>
            </p:cNvSpPr>
            <p:nvPr/>
          </p:nvSpPr>
          <p:spPr bwMode="auto">
            <a:xfrm>
              <a:off x="6569075" y="4537075"/>
              <a:ext cx="233363" cy="230188"/>
            </a:xfrm>
            <a:custGeom>
              <a:avLst/>
              <a:gdLst/>
              <a:ahLst/>
              <a:cxnLst>
                <a:cxn ang="0">
                  <a:pos x="80" y="4"/>
                </a:cxn>
                <a:cxn ang="0">
                  <a:pos x="77" y="0"/>
                </a:cxn>
                <a:cxn ang="0">
                  <a:pos x="43" y="31"/>
                </a:cxn>
                <a:cxn ang="0">
                  <a:pos x="3" y="80"/>
                </a:cxn>
                <a:cxn ang="0">
                  <a:pos x="53" y="41"/>
                </a:cxn>
                <a:cxn ang="0">
                  <a:pos x="84" y="6"/>
                </a:cxn>
                <a:cxn ang="0">
                  <a:pos x="80" y="4"/>
                </a:cxn>
              </a:cxnLst>
              <a:rect l="0" t="0" r="r" b="b"/>
              <a:pathLst>
                <a:path w="84" h="83">
                  <a:moveTo>
                    <a:pt x="80" y="4"/>
                  </a:moveTo>
                  <a:cubicBezTo>
                    <a:pt x="78" y="2"/>
                    <a:pt x="77" y="1"/>
                    <a:pt x="77" y="0"/>
                  </a:cubicBezTo>
                  <a:cubicBezTo>
                    <a:pt x="68" y="7"/>
                    <a:pt x="55" y="18"/>
                    <a:pt x="43" y="31"/>
                  </a:cubicBezTo>
                  <a:cubicBezTo>
                    <a:pt x="18" y="55"/>
                    <a:pt x="0" y="77"/>
                    <a:pt x="3" y="80"/>
                  </a:cubicBezTo>
                  <a:cubicBezTo>
                    <a:pt x="6" y="83"/>
                    <a:pt x="28" y="65"/>
                    <a:pt x="53" y="41"/>
                  </a:cubicBezTo>
                  <a:cubicBezTo>
                    <a:pt x="66" y="28"/>
                    <a:pt x="76" y="15"/>
                    <a:pt x="84" y="6"/>
                  </a:cubicBezTo>
                  <a:cubicBezTo>
                    <a:pt x="82" y="6"/>
                    <a:pt x="81" y="5"/>
                    <a:pt x="80"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5" name="Freeform 7"/>
            <p:cNvSpPr>
              <a:spLocks/>
            </p:cNvSpPr>
            <p:nvPr/>
          </p:nvSpPr>
          <p:spPr bwMode="auto">
            <a:xfrm>
              <a:off x="6873875" y="4508500"/>
              <a:ext cx="303213" cy="69850"/>
            </a:xfrm>
            <a:custGeom>
              <a:avLst/>
              <a:gdLst/>
              <a:ahLst/>
              <a:cxnLst>
                <a:cxn ang="0">
                  <a:pos x="1" y="5"/>
                </a:cxn>
                <a:cxn ang="0">
                  <a:pos x="0" y="9"/>
                </a:cxn>
                <a:cxn ang="0">
                  <a:pos x="45" y="19"/>
                </a:cxn>
                <a:cxn ang="0">
                  <a:pos x="108" y="21"/>
                </a:cxn>
                <a:cxn ang="0">
                  <a:pos x="47" y="5"/>
                </a:cxn>
                <a:cxn ang="0">
                  <a:pos x="1" y="0"/>
                </a:cxn>
                <a:cxn ang="0">
                  <a:pos x="1" y="5"/>
                </a:cxn>
              </a:cxnLst>
              <a:rect l="0" t="0" r="r" b="b"/>
              <a:pathLst>
                <a:path w="109" h="25">
                  <a:moveTo>
                    <a:pt x="1" y="5"/>
                  </a:moveTo>
                  <a:cubicBezTo>
                    <a:pt x="1" y="6"/>
                    <a:pt x="1" y="8"/>
                    <a:pt x="0" y="9"/>
                  </a:cubicBezTo>
                  <a:cubicBezTo>
                    <a:pt x="11" y="13"/>
                    <a:pt x="27" y="16"/>
                    <a:pt x="45" y="19"/>
                  </a:cubicBezTo>
                  <a:cubicBezTo>
                    <a:pt x="79" y="24"/>
                    <a:pt x="108" y="25"/>
                    <a:pt x="108" y="21"/>
                  </a:cubicBezTo>
                  <a:cubicBezTo>
                    <a:pt x="109" y="17"/>
                    <a:pt x="82" y="10"/>
                    <a:pt x="47" y="5"/>
                  </a:cubicBezTo>
                  <a:cubicBezTo>
                    <a:pt x="29" y="2"/>
                    <a:pt x="13" y="0"/>
                    <a:pt x="1" y="0"/>
                  </a:cubicBezTo>
                  <a:cubicBezTo>
                    <a:pt x="2" y="2"/>
                    <a:pt x="2" y="3"/>
                    <a:pt x="1"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6" name="Freeform 8"/>
            <p:cNvSpPr>
              <a:spLocks/>
            </p:cNvSpPr>
            <p:nvPr/>
          </p:nvSpPr>
          <p:spPr bwMode="auto">
            <a:xfrm>
              <a:off x="6770688" y="4876800"/>
              <a:ext cx="114300" cy="266700"/>
            </a:xfrm>
            <a:custGeom>
              <a:avLst/>
              <a:gdLst/>
              <a:ahLst/>
              <a:cxnLst>
                <a:cxn ang="0">
                  <a:pos x="67" y="159"/>
                </a:cxn>
                <a:cxn ang="0">
                  <a:pos x="60" y="159"/>
                </a:cxn>
                <a:cxn ang="0">
                  <a:pos x="57" y="0"/>
                </a:cxn>
                <a:cxn ang="0">
                  <a:pos x="16" y="0"/>
                </a:cxn>
                <a:cxn ang="0">
                  <a:pos x="13" y="159"/>
                </a:cxn>
                <a:cxn ang="0">
                  <a:pos x="6" y="159"/>
                </a:cxn>
                <a:cxn ang="0">
                  <a:pos x="0" y="168"/>
                </a:cxn>
                <a:cxn ang="0">
                  <a:pos x="72" y="168"/>
                </a:cxn>
                <a:cxn ang="0">
                  <a:pos x="67" y="159"/>
                </a:cxn>
              </a:cxnLst>
              <a:rect l="0" t="0" r="r" b="b"/>
              <a:pathLst>
                <a:path w="72" h="168">
                  <a:moveTo>
                    <a:pt x="67" y="159"/>
                  </a:moveTo>
                  <a:lnTo>
                    <a:pt x="60" y="159"/>
                  </a:lnTo>
                  <a:lnTo>
                    <a:pt x="57" y="0"/>
                  </a:lnTo>
                  <a:lnTo>
                    <a:pt x="16" y="0"/>
                  </a:lnTo>
                  <a:lnTo>
                    <a:pt x="13" y="159"/>
                  </a:lnTo>
                  <a:lnTo>
                    <a:pt x="6" y="159"/>
                  </a:lnTo>
                  <a:lnTo>
                    <a:pt x="0" y="168"/>
                  </a:lnTo>
                  <a:lnTo>
                    <a:pt x="72" y="168"/>
                  </a:lnTo>
                  <a:lnTo>
                    <a:pt x="67" y="15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7" name="Freeform 9"/>
            <p:cNvSpPr>
              <a:spLocks/>
            </p:cNvSpPr>
            <p:nvPr/>
          </p:nvSpPr>
          <p:spPr bwMode="auto">
            <a:xfrm>
              <a:off x="6799263" y="4559300"/>
              <a:ext cx="58738" cy="277813"/>
            </a:xfrm>
            <a:custGeom>
              <a:avLst/>
              <a:gdLst/>
              <a:ahLst/>
              <a:cxnLst>
                <a:cxn ang="0">
                  <a:pos x="21" y="100"/>
                </a:cxn>
                <a:cxn ang="0">
                  <a:pos x="16" y="0"/>
                </a:cxn>
                <a:cxn ang="0">
                  <a:pos x="10" y="1"/>
                </a:cxn>
                <a:cxn ang="0">
                  <a:pos x="5" y="0"/>
                </a:cxn>
                <a:cxn ang="0">
                  <a:pos x="0" y="100"/>
                </a:cxn>
                <a:cxn ang="0">
                  <a:pos x="21" y="100"/>
                </a:cxn>
              </a:cxnLst>
              <a:rect l="0" t="0" r="r" b="b"/>
              <a:pathLst>
                <a:path w="21" h="100">
                  <a:moveTo>
                    <a:pt x="21" y="100"/>
                  </a:moveTo>
                  <a:cubicBezTo>
                    <a:pt x="16" y="0"/>
                    <a:pt x="16" y="0"/>
                    <a:pt x="16" y="0"/>
                  </a:cubicBezTo>
                  <a:cubicBezTo>
                    <a:pt x="14" y="1"/>
                    <a:pt x="12" y="1"/>
                    <a:pt x="10" y="1"/>
                  </a:cubicBezTo>
                  <a:cubicBezTo>
                    <a:pt x="8" y="1"/>
                    <a:pt x="7" y="1"/>
                    <a:pt x="5" y="0"/>
                  </a:cubicBezTo>
                  <a:cubicBezTo>
                    <a:pt x="0" y="100"/>
                    <a:pt x="0" y="100"/>
                    <a:pt x="0" y="100"/>
                  </a:cubicBezTo>
                  <a:lnTo>
                    <a:pt x="21"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8" name="Freeform 10"/>
            <p:cNvSpPr>
              <a:spLocks/>
            </p:cNvSpPr>
            <p:nvPr/>
          </p:nvSpPr>
          <p:spPr bwMode="auto">
            <a:xfrm>
              <a:off x="6796088" y="4845050"/>
              <a:ext cx="65088" cy="22225"/>
            </a:xfrm>
            <a:custGeom>
              <a:avLst/>
              <a:gdLst/>
              <a:ahLst/>
              <a:cxnLst>
                <a:cxn ang="0">
                  <a:pos x="41" y="14"/>
                </a:cxn>
                <a:cxn ang="0">
                  <a:pos x="39" y="0"/>
                </a:cxn>
                <a:cxn ang="0">
                  <a:pos x="2" y="0"/>
                </a:cxn>
                <a:cxn ang="0">
                  <a:pos x="0" y="14"/>
                </a:cxn>
                <a:cxn ang="0">
                  <a:pos x="41" y="14"/>
                </a:cxn>
              </a:cxnLst>
              <a:rect l="0" t="0" r="r" b="b"/>
              <a:pathLst>
                <a:path w="41" h="14">
                  <a:moveTo>
                    <a:pt x="41" y="14"/>
                  </a:moveTo>
                  <a:lnTo>
                    <a:pt x="39" y="0"/>
                  </a:lnTo>
                  <a:lnTo>
                    <a:pt x="2" y="0"/>
                  </a:lnTo>
                  <a:lnTo>
                    <a:pt x="0" y="14"/>
                  </a:lnTo>
                  <a:lnTo>
                    <a:pt x="41"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1"/>
            <p:cNvSpPr>
              <a:spLocks noEditPoints="1"/>
            </p:cNvSpPr>
            <p:nvPr/>
          </p:nvSpPr>
          <p:spPr bwMode="auto">
            <a:xfrm>
              <a:off x="6791325" y="4478338"/>
              <a:ext cx="74613" cy="74613"/>
            </a:xfrm>
            <a:custGeom>
              <a:avLst/>
              <a:gdLst/>
              <a:ahLst/>
              <a:cxnLst>
                <a:cxn ang="0">
                  <a:pos x="13" y="0"/>
                </a:cxn>
                <a:cxn ang="0">
                  <a:pos x="0" y="13"/>
                </a:cxn>
                <a:cxn ang="0">
                  <a:pos x="13" y="27"/>
                </a:cxn>
                <a:cxn ang="0">
                  <a:pos x="27" y="13"/>
                </a:cxn>
                <a:cxn ang="0">
                  <a:pos x="13" y="0"/>
                </a:cxn>
                <a:cxn ang="0">
                  <a:pos x="8" y="12"/>
                </a:cxn>
                <a:cxn ang="0">
                  <a:pos x="5" y="8"/>
                </a:cxn>
                <a:cxn ang="0">
                  <a:pos x="8" y="5"/>
                </a:cxn>
                <a:cxn ang="0">
                  <a:pos x="12" y="8"/>
                </a:cxn>
                <a:cxn ang="0">
                  <a:pos x="8" y="12"/>
                </a:cxn>
              </a:cxnLst>
              <a:rect l="0" t="0" r="r" b="b"/>
              <a:pathLst>
                <a:path w="27" h="27">
                  <a:moveTo>
                    <a:pt x="13" y="0"/>
                  </a:moveTo>
                  <a:cubicBezTo>
                    <a:pt x="6" y="0"/>
                    <a:pt x="0" y="6"/>
                    <a:pt x="0" y="13"/>
                  </a:cubicBezTo>
                  <a:cubicBezTo>
                    <a:pt x="0" y="21"/>
                    <a:pt x="6" y="27"/>
                    <a:pt x="13" y="27"/>
                  </a:cubicBezTo>
                  <a:cubicBezTo>
                    <a:pt x="21" y="27"/>
                    <a:pt x="27" y="21"/>
                    <a:pt x="27" y="13"/>
                  </a:cubicBezTo>
                  <a:cubicBezTo>
                    <a:pt x="27" y="6"/>
                    <a:pt x="21" y="0"/>
                    <a:pt x="13" y="0"/>
                  </a:cubicBezTo>
                  <a:close/>
                  <a:moveTo>
                    <a:pt x="8" y="12"/>
                  </a:moveTo>
                  <a:cubicBezTo>
                    <a:pt x="6" y="12"/>
                    <a:pt x="5" y="10"/>
                    <a:pt x="5" y="8"/>
                  </a:cubicBezTo>
                  <a:cubicBezTo>
                    <a:pt x="5" y="6"/>
                    <a:pt x="6" y="5"/>
                    <a:pt x="8" y="5"/>
                  </a:cubicBezTo>
                  <a:cubicBezTo>
                    <a:pt x="11" y="5"/>
                    <a:pt x="12" y="6"/>
                    <a:pt x="12" y="8"/>
                  </a:cubicBezTo>
                  <a:cubicBezTo>
                    <a:pt x="12" y="10"/>
                    <a:pt x="11" y="12"/>
                    <a:pt x="8"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0" name="Freeform 12"/>
            <p:cNvSpPr>
              <a:spLocks/>
            </p:cNvSpPr>
            <p:nvPr/>
          </p:nvSpPr>
          <p:spPr bwMode="auto">
            <a:xfrm>
              <a:off x="6226175" y="4686300"/>
              <a:ext cx="47625" cy="112713"/>
            </a:xfrm>
            <a:custGeom>
              <a:avLst/>
              <a:gdLst/>
              <a:ahLst/>
              <a:cxnLst>
                <a:cxn ang="0">
                  <a:pos x="16" y="39"/>
                </a:cxn>
                <a:cxn ang="0">
                  <a:pos x="17" y="39"/>
                </a:cxn>
                <a:cxn ang="0">
                  <a:pos x="12" y="22"/>
                </a:cxn>
                <a:cxn ang="0">
                  <a:pos x="1" y="0"/>
                </a:cxn>
                <a:cxn ang="0">
                  <a:pos x="7" y="24"/>
                </a:cxn>
                <a:cxn ang="0">
                  <a:pos x="14" y="40"/>
                </a:cxn>
                <a:cxn ang="0">
                  <a:pos x="16" y="39"/>
                </a:cxn>
              </a:cxnLst>
              <a:rect l="0" t="0" r="r" b="b"/>
              <a:pathLst>
                <a:path w="17" h="40">
                  <a:moveTo>
                    <a:pt x="16" y="39"/>
                  </a:moveTo>
                  <a:cubicBezTo>
                    <a:pt x="16" y="39"/>
                    <a:pt x="17" y="39"/>
                    <a:pt x="17" y="39"/>
                  </a:cubicBezTo>
                  <a:cubicBezTo>
                    <a:pt x="16" y="34"/>
                    <a:pt x="15" y="28"/>
                    <a:pt x="12" y="22"/>
                  </a:cubicBezTo>
                  <a:cubicBezTo>
                    <a:pt x="8" y="10"/>
                    <a:pt x="3" y="0"/>
                    <a:pt x="1" y="0"/>
                  </a:cubicBezTo>
                  <a:cubicBezTo>
                    <a:pt x="0" y="1"/>
                    <a:pt x="3" y="11"/>
                    <a:pt x="7" y="24"/>
                  </a:cubicBezTo>
                  <a:cubicBezTo>
                    <a:pt x="9" y="30"/>
                    <a:pt x="12" y="36"/>
                    <a:pt x="14" y="40"/>
                  </a:cubicBezTo>
                  <a:cubicBezTo>
                    <a:pt x="14" y="39"/>
                    <a:pt x="15" y="39"/>
                    <a:pt x="16"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Freeform 13"/>
            <p:cNvSpPr>
              <a:spLocks/>
            </p:cNvSpPr>
            <p:nvPr/>
          </p:nvSpPr>
          <p:spPr bwMode="auto">
            <a:xfrm>
              <a:off x="6178550" y="4818063"/>
              <a:ext cx="85725" cy="88900"/>
            </a:xfrm>
            <a:custGeom>
              <a:avLst/>
              <a:gdLst/>
              <a:ahLst/>
              <a:cxnLst>
                <a:cxn ang="0">
                  <a:pos x="30" y="2"/>
                </a:cxn>
                <a:cxn ang="0">
                  <a:pos x="29" y="0"/>
                </a:cxn>
                <a:cxn ang="0">
                  <a:pos x="16" y="12"/>
                </a:cxn>
                <a:cxn ang="0">
                  <a:pos x="1" y="31"/>
                </a:cxn>
                <a:cxn ang="0">
                  <a:pos x="20" y="16"/>
                </a:cxn>
                <a:cxn ang="0">
                  <a:pos x="31" y="3"/>
                </a:cxn>
                <a:cxn ang="0">
                  <a:pos x="30" y="2"/>
                </a:cxn>
              </a:cxnLst>
              <a:rect l="0" t="0" r="r" b="b"/>
              <a:pathLst>
                <a:path w="31" h="32">
                  <a:moveTo>
                    <a:pt x="30" y="2"/>
                  </a:moveTo>
                  <a:cubicBezTo>
                    <a:pt x="29" y="2"/>
                    <a:pt x="29" y="1"/>
                    <a:pt x="29" y="0"/>
                  </a:cubicBezTo>
                  <a:cubicBezTo>
                    <a:pt x="25" y="3"/>
                    <a:pt x="21" y="7"/>
                    <a:pt x="16" y="12"/>
                  </a:cubicBezTo>
                  <a:cubicBezTo>
                    <a:pt x="7" y="22"/>
                    <a:pt x="0" y="30"/>
                    <a:pt x="1" y="31"/>
                  </a:cubicBezTo>
                  <a:cubicBezTo>
                    <a:pt x="2" y="32"/>
                    <a:pt x="10" y="25"/>
                    <a:pt x="20" y="16"/>
                  </a:cubicBezTo>
                  <a:cubicBezTo>
                    <a:pt x="25" y="11"/>
                    <a:pt x="29" y="6"/>
                    <a:pt x="31" y="3"/>
                  </a:cubicBezTo>
                  <a:cubicBezTo>
                    <a:pt x="31" y="3"/>
                    <a:pt x="30" y="2"/>
                    <a:pt x="30"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Freeform 14"/>
            <p:cNvSpPr>
              <a:spLocks/>
            </p:cNvSpPr>
            <p:nvPr/>
          </p:nvSpPr>
          <p:spPr bwMode="auto">
            <a:xfrm>
              <a:off x="6292850" y="4810125"/>
              <a:ext cx="117475" cy="23813"/>
            </a:xfrm>
            <a:custGeom>
              <a:avLst/>
              <a:gdLst/>
              <a:ahLst/>
              <a:cxnLst>
                <a:cxn ang="0">
                  <a:pos x="1" y="2"/>
                </a:cxn>
                <a:cxn ang="0">
                  <a:pos x="0" y="3"/>
                </a:cxn>
                <a:cxn ang="0">
                  <a:pos x="18" y="7"/>
                </a:cxn>
                <a:cxn ang="0">
                  <a:pos x="41" y="8"/>
                </a:cxn>
                <a:cxn ang="0">
                  <a:pos x="18" y="2"/>
                </a:cxn>
                <a:cxn ang="0">
                  <a:pos x="1" y="0"/>
                </a:cxn>
                <a:cxn ang="0">
                  <a:pos x="1" y="2"/>
                </a:cxn>
              </a:cxnLst>
              <a:rect l="0" t="0" r="r" b="b"/>
              <a:pathLst>
                <a:path w="42" h="9">
                  <a:moveTo>
                    <a:pt x="1" y="2"/>
                  </a:moveTo>
                  <a:cubicBezTo>
                    <a:pt x="1" y="2"/>
                    <a:pt x="1" y="3"/>
                    <a:pt x="0" y="3"/>
                  </a:cubicBezTo>
                  <a:cubicBezTo>
                    <a:pt x="5" y="5"/>
                    <a:pt x="11" y="6"/>
                    <a:pt x="18" y="7"/>
                  </a:cubicBezTo>
                  <a:cubicBezTo>
                    <a:pt x="31" y="9"/>
                    <a:pt x="41" y="9"/>
                    <a:pt x="41" y="8"/>
                  </a:cubicBezTo>
                  <a:cubicBezTo>
                    <a:pt x="42" y="6"/>
                    <a:pt x="31" y="4"/>
                    <a:pt x="18" y="2"/>
                  </a:cubicBezTo>
                  <a:cubicBezTo>
                    <a:pt x="11" y="1"/>
                    <a:pt x="5" y="0"/>
                    <a:pt x="1" y="0"/>
                  </a:cubicBezTo>
                  <a:cubicBezTo>
                    <a:pt x="1" y="0"/>
                    <a:pt x="1" y="1"/>
                    <a:pt x="1"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15"/>
            <p:cNvSpPr>
              <a:spLocks/>
            </p:cNvSpPr>
            <p:nvPr/>
          </p:nvSpPr>
          <p:spPr bwMode="auto">
            <a:xfrm>
              <a:off x="6253163" y="4948238"/>
              <a:ext cx="46038" cy="100013"/>
            </a:xfrm>
            <a:custGeom>
              <a:avLst/>
              <a:gdLst/>
              <a:ahLst/>
              <a:cxnLst>
                <a:cxn ang="0">
                  <a:pos x="27" y="60"/>
                </a:cxn>
                <a:cxn ang="0">
                  <a:pos x="23" y="60"/>
                </a:cxn>
                <a:cxn ang="0">
                  <a:pos x="22" y="0"/>
                </a:cxn>
                <a:cxn ang="0">
                  <a:pos x="7" y="0"/>
                </a:cxn>
                <a:cxn ang="0">
                  <a:pos x="6" y="60"/>
                </a:cxn>
                <a:cxn ang="0">
                  <a:pos x="2" y="60"/>
                </a:cxn>
                <a:cxn ang="0">
                  <a:pos x="0" y="63"/>
                </a:cxn>
                <a:cxn ang="0">
                  <a:pos x="29" y="63"/>
                </a:cxn>
                <a:cxn ang="0">
                  <a:pos x="27" y="60"/>
                </a:cxn>
              </a:cxnLst>
              <a:rect l="0" t="0" r="r" b="b"/>
              <a:pathLst>
                <a:path w="29" h="63">
                  <a:moveTo>
                    <a:pt x="27" y="60"/>
                  </a:moveTo>
                  <a:lnTo>
                    <a:pt x="23" y="60"/>
                  </a:lnTo>
                  <a:lnTo>
                    <a:pt x="22" y="0"/>
                  </a:lnTo>
                  <a:lnTo>
                    <a:pt x="7" y="0"/>
                  </a:lnTo>
                  <a:lnTo>
                    <a:pt x="6" y="60"/>
                  </a:lnTo>
                  <a:lnTo>
                    <a:pt x="2" y="60"/>
                  </a:lnTo>
                  <a:lnTo>
                    <a:pt x="0" y="63"/>
                  </a:lnTo>
                  <a:lnTo>
                    <a:pt x="29" y="63"/>
                  </a:lnTo>
                  <a:lnTo>
                    <a:pt x="27"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4" name="Freeform 16"/>
            <p:cNvSpPr>
              <a:spLocks/>
            </p:cNvSpPr>
            <p:nvPr/>
          </p:nvSpPr>
          <p:spPr bwMode="auto">
            <a:xfrm>
              <a:off x="6264275" y="4829175"/>
              <a:ext cx="23813" cy="106363"/>
            </a:xfrm>
            <a:custGeom>
              <a:avLst/>
              <a:gdLst/>
              <a:ahLst/>
              <a:cxnLst>
                <a:cxn ang="0">
                  <a:pos x="8" y="38"/>
                </a:cxn>
                <a:cxn ang="0">
                  <a:pos x="6" y="0"/>
                </a:cxn>
                <a:cxn ang="0">
                  <a:pos x="4" y="0"/>
                </a:cxn>
                <a:cxn ang="0">
                  <a:pos x="2" y="0"/>
                </a:cxn>
                <a:cxn ang="0">
                  <a:pos x="0" y="38"/>
                </a:cxn>
                <a:cxn ang="0">
                  <a:pos x="8" y="38"/>
                </a:cxn>
              </a:cxnLst>
              <a:rect l="0" t="0" r="r" b="b"/>
              <a:pathLst>
                <a:path w="8" h="38">
                  <a:moveTo>
                    <a:pt x="8" y="38"/>
                  </a:moveTo>
                  <a:cubicBezTo>
                    <a:pt x="6" y="0"/>
                    <a:pt x="6" y="0"/>
                    <a:pt x="6" y="0"/>
                  </a:cubicBezTo>
                  <a:cubicBezTo>
                    <a:pt x="6" y="0"/>
                    <a:pt x="5" y="0"/>
                    <a:pt x="4" y="0"/>
                  </a:cubicBezTo>
                  <a:cubicBezTo>
                    <a:pt x="3" y="0"/>
                    <a:pt x="3" y="0"/>
                    <a:pt x="2" y="0"/>
                  </a:cubicBezTo>
                  <a:cubicBezTo>
                    <a:pt x="0" y="38"/>
                    <a:pt x="0" y="38"/>
                    <a:pt x="0" y="38"/>
                  </a:cubicBezTo>
                  <a:lnTo>
                    <a:pt x="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5" name="Rectangle 17"/>
            <p:cNvSpPr>
              <a:spLocks noChangeArrowheads="1"/>
            </p:cNvSpPr>
            <p:nvPr/>
          </p:nvSpPr>
          <p:spPr bwMode="auto">
            <a:xfrm>
              <a:off x="6264275" y="4937125"/>
              <a:ext cx="23813" cy="9525"/>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6" name="Freeform 18"/>
            <p:cNvSpPr>
              <a:spLocks noEditPoints="1"/>
            </p:cNvSpPr>
            <p:nvPr/>
          </p:nvSpPr>
          <p:spPr bwMode="auto">
            <a:xfrm>
              <a:off x="6262688" y="4799013"/>
              <a:ext cx="26988" cy="26988"/>
            </a:xfrm>
            <a:custGeom>
              <a:avLst/>
              <a:gdLst/>
              <a:ahLst/>
              <a:cxnLst>
                <a:cxn ang="0">
                  <a:pos x="5" y="0"/>
                </a:cxn>
                <a:cxn ang="0">
                  <a:pos x="0" y="5"/>
                </a:cxn>
                <a:cxn ang="0">
                  <a:pos x="5" y="10"/>
                </a:cxn>
                <a:cxn ang="0">
                  <a:pos x="10" y="5"/>
                </a:cxn>
                <a:cxn ang="0">
                  <a:pos x="5" y="0"/>
                </a:cxn>
                <a:cxn ang="0">
                  <a:pos x="3" y="4"/>
                </a:cxn>
                <a:cxn ang="0">
                  <a:pos x="2" y="3"/>
                </a:cxn>
                <a:cxn ang="0">
                  <a:pos x="3" y="1"/>
                </a:cxn>
                <a:cxn ang="0">
                  <a:pos x="5" y="3"/>
                </a:cxn>
                <a:cxn ang="0">
                  <a:pos x="3" y="4"/>
                </a:cxn>
              </a:cxnLst>
              <a:rect l="0" t="0" r="r" b="b"/>
              <a:pathLst>
                <a:path w="10" h="10">
                  <a:moveTo>
                    <a:pt x="5" y="0"/>
                  </a:moveTo>
                  <a:cubicBezTo>
                    <a:pt x="2" y="0"/>
                    <a:pt x="0" y="2"/>
                    <a:pt x="0" y="5"/>
                  </a:cubicBezTo>
                  <a:cubicBezTo>
                    <a:pt x="0" y="8"/>
                    <a:pt x="2" y="10"/>
                    <a:pt x="5" y="10"/>
                  </a:cubicBezTo>
                  <a:cubicBezTo>
                    <a:pt x="8" y="10"/>
                    <a:pt x="10" y="8"/>
                    <a:pt x="10" y="5"/>
                  </a:cubicBezTo>
                  <a:cubicBezTo>
                    <a:pt x="10" y="2"/>
                    <a:pt x="8" y="0"/>
                    <a:pt x="5" y="0"/>
                  </a:cubicBezTo>
                  <a:close/>
                  <a:moveTo>
                    <a:pt x="3" y="4"/>
                  </a:moveTo>
                  <a:cubicBezTo>
                    <a:pt x="2" y="4"/>
                    <a:pt x="2" y="4"/>
                    <a:pt x="2" y="3"/>
                  </a:cubicBezTo>
                  <a:cubicBezTo>
                    <a:pt x="2" y="2"/>
                    <a:pt x="2" y="1"/>
                    <a:pt x="3" y="1"/>
                  </a:cubicBezTo>
                  <a:cubicBezTo>
                    <a:pt x="4" y="1"/>
                    <a:pt x="5" y="2"/>
                    <a:pt x="5" y="3"/>
                  </a:cubicBezTo>
                  <a:cubicBezTo>
                    <a:pt x="5" y="4"/>
                    <a:pt x="4" y="4"/>
                    <a:pt x="3"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7" name="Freeform 19"/>
            <p:cNvSpPr>
              <a:spLocks/>
            </p:cNvSpPr>
            <p:nvPr/>
          </p:nvSpPr>
          <p:spPr bwMode="auto">
            <a:xfrm>
              <a:off x="6503988" y="4948238"/>
              <a:ext cx="55563" cy="136525"/>
            </a:xfrm>
            <a:custGeom>
              <a:avLst/>
              <a:gdLst/>
              <a:ahLst/>
              <a:cxnLst>
                <a:cxn ang="0">
                  <a:pos x="4" y="0"/>
                </a:cxn>
                <a:cxn ang="0">
                  <a:pos x="0" y="86"/>
                </a:cxn>
                <a:cxn ang="0">
                  <a:pos x="35" y="86"/>
                </a:cxn>
                <a:cxn ang="0">
                  <a:pos x="32" y="0"/>
                </a:cxn>
                <a:cxn ang="0">
                  <a:pos x="4" y="0"/>
                </a:cxn>
              </a:cxnLst>
              <a:rect l="0" t="0" r="r" b="b"/>
              <a:pathLst>
                <a:path w="35" h="86">
                  <a:moveTo>
                    <a:pt x="4" y="0"/>
                  </a:moveTo>
                  <a:lnTo>
                    <a:pt x="0" y="86"/>
                  </a:lnTo>
                  <a:lnTo>
                    <a:pt x="35" y="86"/>
                  </a:lnTo>
                  <a:lnTo>
                    <a:pt x="32" y="0"/>
                  </a:lnTo>
                  <a:lnTo>
                    <a:pt x="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8" name="Freeform 21"/>
            <p:cNvSpPr>
              <a:spLocks/>
            </p:cNvSpPr>
            <p:nvPr/>
          </p:nvSpPr>
          <p:spPr bwMode="auto">
            <a:xfrm>
              <a:off x="6510338" y="4718050"/>
              <a:ext cx="44450" cy="203200"/>
            </a:xfrm>
            <a:custGeom>
              <a:avLst/>
              <a:gdLst/>
              <a:ahLst/>
              <a:cxnLst>
                <a:cxn ang="0">
                  <a:pos x="16" y="73"/>
                </a:cxn>
                <a:cxn ang="0">
                  <a:pos x="12" y="0"/>
                </a:cxn>
                <a:cxn ang="0">
                  <a:pos x="8" y="1"/>
                </a:cxn>
                <a:cxn ang="0">
                  <a:pos x="4" y="0"/>
                </a:cxn>
                <a:cxn ang="0">
                  <a:pos x="0" y="73"/>
                </a:cxn>
                <a:cxn ang="0">
                  <a:pos x="16" y="73"/>
                </a:cxn>
              </a:cxnLst>
              <a:rect l="0" t="0" r="r" b="b"/>
              <a:pathLst>
                <a:path w="16" h="73">
                  <a:moveTo>
                    <a:pt x="16" y="73"/>
                  </a:moveTo>
                  <a:cubicBezTo>
                    <a:pt x="12" y="0"/>
                    <a:pt x="12" y="0"/>
                    <a:pt x="12" y="0"/>
                  </a:cubicBezTo>
                  <a:cubicBezTo>
                    <a:pt x="11" y="1"/>
                    <a:pt x="9" y="1"/>
                    <a:pt x="8" y="1"/>
                  </a:cubicBezTo>
                  <a:cubicBezTo>
                    <a:pt x="6" y="1"/>
                    <a:pt x="5" y="1"/>
                    <a:pt x="4" y="0"/>
                  </a:cubicBezTo>
                  <a:cubicBezTo>
                    <a:pt x="0" y="73"/>
                    <a:pt x="0" y="73"/>
                    <a:pt x="0" y="73"/>
                  </a:cubicBezTo>
                  <a:lnTo>
                    <a:pt x="16" y="7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9" name="Rectangle 22"/>
            <p:cNvSpPr>
              <a:spLocks noChangeArrowheads="1"/>
            </p:cNvSpPr>
            <p:nvPr/>
          </p:nvSpPr>
          <p:spPr bwMode="auto">
            <a:xfrm>
              <a:off x="6510338" y="4926013"/>
              <a:ext cx="44450" cy="17463"/>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0" name="Freeform 23"/>
            <p:cNvSpPr>
              <a:spLocks noEditPoints="1"/>
            </p:cNvSpPr>
            <p:nvPr/>
          </p:nvSpPr>
          <p:spPr bwMode="auto">
            <a:xfrm>
              <a:off x="6503988" y="4659313"/>
              <a:ext cx="55563" cy="55563"/>
            </a:xfrm>
            <a:custGeom>
              <a:avLst/>
              <a:gdLst/>
              <a:ahLst/>
              <a:cxnLst>
                <a:cxn ang="0">
                  <a:pos x="10" y="0"/>
                </a:cxn>
                <a:cxn ang="0">
                  <a:pos x="0" y="10"/>
                </a:cxn>
                <a:cxn ang="0">
                  <a:pos x="10" y="20"/>
                </a:cxn>
                <a:cxn ang="0">
                  <a:pos x="20" y="10"/>
                </a:cxn>
                <a:cxn ang="0">
                  <a:pos x="10" y="0"/>
                </a:cxn>
                <a:cxn ang="0">
                  <a:pos x="6" y="9"/>
                </a:cxn>
                <a:cxn ang="0">
                  <a:pos x="4" y="6"/>
                </a:cxn>
                <a:cxn ang="0">
                  <a:pos x="6" y="3"/>
                </a:cxn>
                <a:cxn ang="0">
                  <a:pos x="9" y="6"/>
                </a:cxn>
                <a:cxn ang="0">
                  <a:pos x="6" y="9"/>
                </a:cxn>
              </a:cxnLst>
              <a:rect l="0" t="0" r="r" b="b"/>
              <a:pathLst>
                <a:path w="20" h="20">
                  <a:moveTo>
                    <a:pt x="10" y="0"/>
                  </a:moveTo>
                  <a:cubicBezTo>
                    <a:pt x="5" y="0"/>
                    <a:pt x="0" y="4"/>
                    <a:pt x="0" y="10"/>
                  </a:cubicBezTo>
                  <a:cubicBezTo>
                    <a:pt x="0" y="15"/>
                    <a:pt x="5" y="20"/>
                    <a:pt x="10" y="20"/>
                  </a:cubicBezTo>
                  <a:cubicBezTo>
                    <a:pt x="15" y="20"/>
                    <a:pt x="20" y="15"/>
                    <a:pt x="20" y="10"/>
                  </a:cubicBezTo>
                  <a:cubicBezTo>
                    <a:pt x="20" y="4"/>
                    <a:pt x="15" y="0"/>
                    <a:pt x="10" y="0"/>
                  </a:cubicBezTo>
                  <a:close/>
                  <a:moveTo>
                    <a:pt x="6" y="9"/>
                  </a:moveTo>
                  <a:cubicBezTo>
                    <a:pt x="5" y="9"/>
                    <a:pt x="4" y="7"/>
                    <a:pt x="4" y="6"/>
                  </a:cubicBezTo>
                  <a:cubicBezTo>
                    <a:pt x="4" y="4"/>
                    <a:pt x="5" y="3"/>
                    <a:pt x="6" y="3"/>
                  </a:cubicBezTo>
                  <a:cubicBezTo>
                    <a:pt x="8" y="3"/>
                    <a:pt x="9" y="4"/>
                    <a:pt x="9" y="6"/>
                  </a:cubicBezTo>
                  <a:cubicBezTo>
                    <a:pt x="9" y="7"/>
                    <a:pt x="8" y="9"/>
                    <a:pt x="6"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1" name="Freeform 24"/>
            <p:cNvSpPr>
              <a:spLocks/>
            </p:cNvSpPr>
            <p:nvPr/>
          </p:nvSpPr>
          <p:spPr bwMode="auto">
            <a:xfrm>
              <a:off x="6526213" y="4433888"/>
              <a:ext cx="47625" cy="219075"/>
            </a:xfrm>
            <a:custGeom>
              <a:avLst/>
              <a:gdLst/>
              <a:ahLst/>
              <a:cxnLst>
                <a:cxn ang="0">
                  <a:pos x="4" y="78"/>
                </a:cxn>
                <a:cxn ang="0">
                  <a:pos x="7" y="79"/>
                </a:cxn>
                <a:cxn ang="0">
                  <a:pos x="13" y="46"/>
                </a:cxn>
                <a:cxn ang="0">
                  <a:pos x="14" y="0"/>
                </a:cxn>
                <a:cxn ang="0">
                  <a:pos x="3" y="45"/>
                </a:cxn>
                <a:cxn ang="0">
                  <a:pos x="0" y="78"/>
                </a:cxn>
                <a:cxn ang="0">
                  <a:pos x="4" y="78"/>
                </a:cxn>
              </a:cxnLst>
              <a:rect l="0" t="0" r="r" b="b"/>
              <a:pathLst>
                <a:path w="17" h="79">
                  <a:moveTo>
                    <a:pt x="4" y="78"/>
                  </a:moveTo>
                  <a:cubicBezTo>
                    <a:pt x="5" y="78"/>
                    <a:pt x="6" y="79"/>
                    <a:pt x="7" y="79"/>
                  </a:cubicBezTo>
                  <a:cubicBezTo>
                    <a:pt x="9" y="71"/>
                    <a:pt x="11" y="59"/>
                    <a:pt x="13" y="46"/>
                  </a:cubicBezTo>
                  <a:cubicBezTo>
                    <a:pt x="17" y="21"/>
                    <a:pt x="17" y="1"/>
                    <a:pt x="14" y="0"/>
                  </a:cubicBezTo>
                  <a:cubicBezTo>
                    <a:pt x="11" y="0"/>
                    <a:pt x="6" y="20"/>
                    <a:pt x="3" y="45"/>
                  </a:cubicBezTo>
                  <a:cubicBezTo>
                    <a:pt x="1" y="58"/>
                    <a:pt x="0" y="70"/>
                    <a:pt x="0" y="78"/>
                  </a:cubicBezTo>
                  <a:cubicBezTo>
                    <a:pt x="1" y="78"/>
                    <a:pt x="2" y="78"/>
                    <a:pt x="4" y="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2" name="Freeform 25"/>
            <p:cNvSpPr>
              <a:spLocks/>
            </p:cNvSpPr>
            <p:nvPr/>
          </p:nvSpPr>
          <p:spPr bwMode="auto">
            <a:xfrm>
              <a:off x="6284913" y="4686300"/>
              <a:ext cx="215900" cy="80963"/>
            </a:xfrm>
            <a:custGeom>
              <a:avLst/>
              <a:gdLst/>
              <a:ahLst/>
              <a:cxnLst>
                <a:cxn ang="0">
                  <a:pos x="76" y="3"/>
                </a:cxn>
                <a:cxn ang="0">
                  <a:pos x="76" y="0"/>
                </a:cxn>
                <a:cxn ang="0">
                  <a:pos x="43" y="8"/>
                </a:cxn>
                <a:cxn ang="0">
                  <a:pos x="1" y="26"/>
                </a:cxn>
                <a:cxn ang="0">
                  <a:pos x="46" y="18"/>
                </a:cxn>
                <a:cxn ang="0">
                  <a:pos x="78" y="6"/>
                </a:cxn>
                <a:cxn ang="0">
                  <a:pos x="76" y="3"/>
                </a:cxn>
              </a:cxnLst>
              <a:rect l="0" t="0" r="r" b="b"/>
              <a:pathLst>
                <a:path w="78" h="29">
                  <a:moveTo>
                    <a:pt x="76" y="3"/>
                  </a:moveTo>
                  <a:cubicBezTo>
                    <a:pt x="76" y="2"/>
                    <a:pt x="75" y="1"/>
                    <a:pt x="76" y="0"/>
                  </a:cubicBezTo>
                  <a:cubicBezTo>
                    <a:pt x="67" y="1"/>
                    <a:pt x="56" y="4"/>
                    <a:pt x="43" y="8"/>
                  </a:cubicBezTo>
                  <a:cubicBezTo>
                    <a:pt x="19" y="15"/>
                    <a:pt x="0" y="24"/>
                    <a:pt x="1" y="26"/>
                  </a:cubicBezTo>
                  <a:cubicBezTo>
                    <a:pt x="1" y="29"/>
                    <a:pt x="22" y="25"/>
                    <a:pt x="46" y="18"/>
                  </a:cubicBezTo>
                  <a:cubicBezTo>
                    <a:pt x="59" y="14"/>
                    <a:pt x="70" y="10"/>
                    <a:pt x="78" y="6"/>
                  </a:cubicBezTo>
                  <a:cubicBezTo>
                    <a:pt x="77" y="5"/>
                    <a:pt x="76" y="4"/>
                    <a:pt x="76" y="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3" name="Freeform 26"/>
            <p:cNvSpPr>
              <a:spLocks/>
            </p:cNvSpPr>
            <p:nvPr/>
          </p:nvSpPr>
          <p:spPr bwMode="auto">
            <a:xfrm>
              <a:off x="6557963" y="4697413"/>
              <a:ext cx="38100" cy="36513"/>
            </a:xfrm>
            <a:custGeom>
              <a:avLst/>
              <a:gdLst/>
              <a:ahLst/>
              <a:cxnLst>
                <a:cxn ang="0">
                  <a:pos x="14" y="6"/>
                </a:cxn>
                <a:cxn ang="0">
                  <a:pos x="4" y="0"/>
                </a:cxn>
                <a:cxn ang="0">
                  <a:pos x="2" y="3"/>
                </a:cxn>
                <a:cxn ang="0">
                  <a:pos x="0" y="5"/>
                </a:cxn>
                <a:cxn ang="0">
                  <a:pos x="9" y="13"/>
                </a:cxn>
                <a:cxn ang="0">
                  <a:pos x="14" y="6"/>
                </a:cxn>
              </a:cxnLst>
              <a:rect l="0" t="0" r="r" b="b"/>
              <a:pathLst>
                <a:path w="14" h="13">
                  <a:moveTo>
                    <a:pt x="14" y="6"/>
                  </a:moveTo>
                  <a:cubicBezTo>
                    <a:pt x="10" y="4"/>
                    <a:pt x="7" y="2"/>
                    <a:pt x="4" y="0"/>
                  </a:cubicBezTo>
                  <a:cubicBezTo>
                    <a:pt x="4" y="1"/>
                    <a:pt x="3" y="2"/>
                    <a:pt x="2" y="3"/>
                  </a:cubicBezTo>
                  <a:cubicBezTo>
                    <a:pt x="2" y="4"/>
                    <a:pt x="1" y="5"/>
                    <a:pt x="0" y="5"/>
                  </a:cubicBezTo>
                  <a:cubicBezTo>
                    <a:pt x="2" y="8"/>
                    <a:pt x="5" y="11"/>
                    <a:pt x="9" y="13"/>
                  </a:cubicBezTo>
                  <a:cubicBezTo>
                    <a:pt x="10" y="11"/>
                    <a:pt x="12" y="9"/>
                    <a:pt x="14"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27"/>
            <p:cNvSpPr>
              <a:spLocks/>
            </p:cNvSpPr>
            <p:nvPr/>
          </p:nvSpPr>
          <p:spPr bwMode="auto">
            <a:xfrm>
              <a:off x="6604000" y="4737100"/>
              <a:ext cx="139700" cy="107950"/>
            </a:xfrm>
            <a:custGeom>
              <a:avLst/>
              <a:gdLst/>
              <a:ahLst/>
              <a:cxnLst>
                <a:cxn ang="0">
                  <a:pos x="15" y="5"/>
                </a:cxn>
                <a:cxn ang="0">
                  <a:pos x="8" y="0"/>
                </a:cxn>
                <a:cxn ang="0">
                  <a:pos x="0" y="6"/>
                </a:cxn>
                <a:cxn ang="0">
                  <a:pos x="9" y="13"/>
                </a:cxn>
                <a:cxn ang="0">
                  <a:pos x="48" y="36"/>
                </a:cxn>
                <a:cxn ang="0">
                  <a:pos x="15" y="5"/>
                </a:cxn>
              </a:cxnLst>
              <a:rect l="0" t="0" r="r" b="b"/>
              <a:pathLst>
                <a:path w="50" h="39">
                  <a:moveTo>
                    <a:pt x="15" y="5"/>
                  </a:moveTo>
                  <a:cubicBezTo>
                    <a:pt x="13" y="3"/>
                    <a:pt x="11" y="2"/>
                    <a:pt x="8" y="0"/>
                  </a:cubicBezTo>
                  <a:cubicBezTo>
                    <a:pt x="5" y="2"/>
                    <a:pt x="3" y="5"/>
                    <a:pt x="0" y="6"/>
                  </a:cubicBezTo>
                  <a:cubicBezTo>
                    <a:pt x="3" y="8"/>
                    <a:pt x="6" y="11"/>
                    <a:pt x="9" y="13"/>
                  </a:cubicBezTo>
                  <a:cubicBezTo>
                    <a:pt x="29" y="28"/>
                    <a:pt x="47" y="39"/>
                    <a:pt x="48" y="36"/>
                  </a:cubicBezTo>
                  <a:cubicBezTo>
                    <a:pt x="50" y="34"/>
                    <a:pt x="35" y="20"/>
                    <a:pt x="15"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 name="文本框 2"/>
          <p:cNvSpPr txBox="1"/>
          <p:nvPr/>
        </p:nvSpPr>
        <p:spPr>
          <a:xfrm>
            <a:off x="131738" y="82438"/>
            <a:ext cx="5892543"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预测性分析</a:t>
            </a:r>
            <a:endParaRPr lang="en-US" altLang="zh-CN" sz="2000" dirty="0">
              <a:solidFill>
                <a:schemeClr val="bg1"/>
              </a:solidFill>
              <a:latin typeface="宋体" panose="02010600030101010101" pitchFamily="2" charset="-122"/>
              <a:ea typeface="宋体" panose="02010600030101010101" pitchFamily="2" charset="-122"/>
            </a:endParaRPr>
          </a:p>
        </p:txBody>
      </p:sp>
      <p:grpSp>
        <p:nvGrpSpPr>
          <p:cNvPr id="8" name="组合 7"/>
          <p:cNvGrpSpPr/>
          <p:nvPr/>
        </p:nvGrpSpPr>
        <p:grpSpPr>
          <a:xfrm>
            <a:off x="258661" y="1292158"/>
            <a:ext cx="5852160" cy="1344531"/>
            <a:chOff x="258661" y="603667"/>
            <a:chExt cx="5852160" cy="1344531"/>
          </a:xfrm>
        </p:grpSpPr>
        <p:sp>
          <p:nvSpPr>
            <p:cNvPr id="2" name="文本框 1"/>
            <p:cNvSpPr txBox="1"/>
            <p:nvPr/>
          </p:nvSpPr>
          <p:spPr>
            <a:xfrm>
              <a:off x="258661" y="1024868"/>
              <a:ext cx="5852160" cy="923330"/>
            </a:xfrm>
            <a:prstGeom prst="rect">
              <a:avLst/>
            </a:prstGeom>
            <a:noFill/>
          </p:spPr>
          <p:txBody>
            <a:bodyPr wrap="square" rtlCol="0">
              <a:spAutoFit/>
            </a:bodyPr>
            <a:lstStyle/>
            <a:p>
              <a:r>
                <a:rPr lang="en-US" altLang="zh-CN" dirty="0">
                  <a:solidFill>
                    <a:schemeClr val="bg1"/>
                  </a:solidFill>
                </a:rPr>
                <a:t>from </a:t>
              </a:r>
              <a:r>
                <a:rPr lang="en-US" altLang="zh-CN" dirty="0" err="1">
                  <a:solidFill>
                    <a:schemeClr val="bg1"/>
                  </a:solidFill>
                </a:rPr>
                <a:t>sklearn.model_selection</a:t>
              </a:r>
              <a:r>
                <a:rPr lang="en-US" altLang="zh-CN" dirty="0">
                  <a:solidFill>
                    <a:schemeClr val="bg1"/>
                  </a:solidFill>
                </a:rPr>
                <a:t> import </a:t>
              </a:r>
              <a:r>
                <a:rPr lang="en-US" altLang="zh-CN" dirty="0" err="1">
                  <a:solidFill>
                    <a:schemeClr val="bg1"/>
                  </a:solidFill>
                </a:rPr>
                <a:t>train_test_split</a:t>
              </a:r>
              <a:endParaRPr lang="en-US" altLang="zh-CN" dirty="0">
                <a:solidFill>
                  <a:schemeClr val="bg1"/>
                </a:solidFill>
              </a:endParaRPr>
            </a:p>
            <a:p>
              <a:r>
                <a:rPr lang="en-US" altLang="zh-CN" dirty="0" err="1">
                  <a:solidFill>
                    <a:schemeClr val="bg1"/>
                  </a:solidFill>
                </a:rPr>
                <a:t>train_X</a:t>
              </a:r>
              <a:r>
                <a:rPr lang="en-US" altLang="zh-CN" dirty="0">
                  <a:solidFill>
                    <a:schemeClr val="bg1"/>
                  </a:solidFill>
                </a:rPr>
                <a:t>, </a:t>
              </a:r>
              <a:r>
                <a:rPr lang="en-US" altLang="zh-CN" dirty="0" err="1">
                  <a:solidFill>
                    <a:schemeClr val="bg1"/>
                  </a:solidFill>
                </a:rPr>
                <a:t>test_X</a:t>
              </a:r>
              <a:r>
                <a:rPr lang="en-US" altLang="zh-CN" dirty="0">
                  <a:solidFill>
                    <a:schemeClr val="bg1"/>
                  </a:solidFill>
                </a:rPr>
                <a:t>, </a:t>
              </a:r>
              <a:r>
                <a:rPr lang="en-US" altLang="zh-CN" dirty="0" err="1">
                  <a:solidFill>
                    <a:schemeClr val="bg1"/>
                  </a:solidFill>
                </a:rPr>
                <a:t>train_y</a:t>
              </a:r>
              <a:r>
                <a:rPr lang="en-US" altLang="zh-CN" dirty="0">
                  <a:solidFill>
                    <a:schemeClr val="bg1"/>
                  </a:solidFill>
                </a:rPr>
                <a:t>, </a:t>
              </a:r>
              <a:r>
                <a:rPr lang="en-US" altLang="zh-CN" dirty="0" err="1">
                  <a:solidFill>
                    <a:schemeClr val="bg1"/>
                  </a:solidFill>
                </a:rPr>
                <a:t>test_y</a:t>
              </a:r>
              <a:r>
                <a:rPr lang="en-US" altLang="zh-CN" dirty="0">
                  <a:solidFill>
                    <a:schemeClr val="bg1"/>
                  </a:solidFill>
                </a:rPr>
                <a:t> = </a:t>
              </a:r>
              <a:r>
                <a:rPr lang="en-US" altLang="zh-CN" dirty="0" err="1">
                  <a:solidFill>
                    <a:schemeClr val="bg1"/>
                  </a:solidFill>
                </a:rPr>
                <a:t>train_test_split</a:t>
              </a:r>
              <a:r>
                <a:rPr lang="en-US" altLang="zh-CN" dirty="0">
                  <a:solidFill>
                    <a:schemeClr val="bg1"/>
                  </a:solidFill>
                </a:rPr>
                <a:t>(</a:t>
              </a:r>
              <a:r>
                <a:rPr lang="en-US" altLang="zh-CN" dirty="0" err="1">
                  <a:solidFill>
                    <a:schemeClr val="bg1"/>
                  </a:solidFill>
                </a:rPr>
                <a:t>X.values</a:t>
              </a:r>
              <a:r>
                <a:rPr lang="en-US" altLang="zh-CN" dirty="0">
                  <a:solidFill>
                    <a:schemeClr val="bg1"/>
                  </a:solidFill>
                </a:rPr>
                <a:t>, </a:t>
              </a:r>
              <a:r>
                <a:rPr lang="en-US" altLang="zh-CN" dirty="0" err="1">
                  <a:solidFill>
                    <a:schemeClr val="bg1"/>
                  </a:solidFill>
                </a:rPr>
                <a:t>y.values</a:t>
              </a:r>
              <a:r>
                <a:rPr lang="en-US" altLang="zh-CN" dirty="0">
                  <a:solidFill>
                    <a:schemeClr val="bg1"/>
                  </a:solidFill>
                </a:rPr>
                <a:t>, </a:t>
              </a:r>
              <a:r>
                <a:rPr lang="en-US" altLang="zh-CN" dirty="0" err="1">
                  <a:solidFill>
                    <a:schemeClr val="bg1"/>
                  </a:solidFill>
                </a:rPr>
                <a:t>test_size</a:t>
              </a:r>
              <a:r>
                <a:rPr lang="en-US" altLang="zh-CN" dirty="0">
                  <a:solidFill>
                    <a:schemeClr val="bg1"/>
                  </a:solidFill>
                </a:rPr>
                <a:t>=0.3</a:t>
              </a:r>
              <a:r>
                <a:rPr lang="en-US" altLang="zh-CN" dirty="0" smtClean="0">
                  <a:solidFill>
                    <a:schemeClr val="bg1"/>
                  </a:solidFill>
                </a:rPr>
                <a:t>)</a:t>
              </a:r>
            </a:p>
            <a:p>
              <a:r>
                <a:rPr lang="en-US" altLang="zh-CN" dirty="0" err="1">
                  <a:solidFill>
                    <a:schemeClr val="bg1"/>
                  </a:solidFill>
                </a:rPr>
                <a:t>lgb_train</a:t>
              </a:r>
              <a:r>
                <a:rPr lang="en-US" altLang="zh-CN" dirty="0">
                  <a:solidFill>
                    <a:schemeClr val="bg1"/>
                  </a:solidFill>
                </a:rPr>
                <a:t> = </a:t>
              </a:r>
              <a:r>
                <a:rPr lang="en-US" altLang="zh-CN" dirty="0" err="1">
                  <a:solidFill>
                    <a:schemeClr val="bg1"/>
                  </a:solidFill>
                </a:rPr>
                <a:t>lgb.Dataset</a:t>
              </a:r>
              <a:r>
                <a:rPr lang="en-US" altLang="zh-CN" dirty="0">
                  <a:solidFill>
                    <a:schemeClr val="bg1"/>
                  </a:solidFill>
                </a:rPr>
                <a:t>(</a:t>
              </a:r>
              <a:r>
                <a:rPr lang="en-US" altLang="zh-CN" dirty="0" err="1">
                  <a:solidFill>
                    <a:schemeClr val="bg1"/>
                  </a:solidFill>
                </a:rPr>
                <a:t>train_X</a:t>
              </a:r>
              <a:r>
                <a:rPr lang="en-US" altLang="zh-CN" dirty="0">
                  <a:solidFill>
                    <a:schemeClr val="bg1"/>
                  </a:solidFill>
                </a:rPr>
                <a:t>, </a:t>
              </a:r>
              <a:r>
                <a:rPr lang="en-US" altLang="zh-CN" dirty="0" err="1">
                  <a:solidFill>
                    <a:schemeClr val="bg1"/>
                  </a:solidFill>
                </a:rPr>
                <a:t>train_y</a:t>
              </a:r>
              <a:r>
                <a:rPr lang="en-US" altLang="zh-CN" dirty="0">
                  <a:solidFill>
                    <a:schemeClr val="bg1"/>
                  </a:solidFill>
                </a:rPr>
                <a:t>)</a:t>
              </a:r>
            </a:p>
            <a:p>
              <a:r>
                <a:rPr lang="en-US" altLang="zh-CN" dirty="0" err="1">
                  <a:solidFill>
                    <a:schemeClr val="bg1"/>
                  </a:solidFill>
                </a:rPr>
                <a:t>lgb_eval</a:t>
              </a:r>
              <a:r>
                <a:rPr lang="en-US" altLang="zh-CN" dirty="0">
                  <a:solidFill>
                    <a:schemeClr val="bg1"/>
                  </a:solidFill>
                </a:rPr>
                <a:t> = </a:t>
              </a:r>
              <a:r>
                <a:rPr lang="en-US" altLang="zh-CN" dirty="0" err="1">
                  <a:solidFill>
                    <a:schemeClr val="bg1"/>
                  </a:solidFill>
                </a:rPr>
                <a:t>lgb.Dataset</a:t>
              </a:r>
              <a:r>
                <a:rPr lang="en-US" altLang="zh-CN" dirty="0">
                  <a:solidFill>
                    <a:schemeClr val="bg1"/>
                  </a:solidFill>
                </a:rPr>
                <a:t>(</a:t>
              </a:r>
              <a:r>
                <a:rPr lang="en-US" altLang="zh-CN" dirty="0" err="1">
                  <a:solidFill>
                    <a:schemeClr val="bg1"/>
                  </a:solidFill>
                </a:rPr>
                <a:t>test_X</a:t>
              </a:r>
              <a:r>
                <a:rPr lang="en-US" altLang="zh-CN" dirty="0">
                  <a:solidFill>
                    <a:schemeClr val="bg1"/>
                  </a:solidFill>
                </a:rPr>
                <a:t>, </a:t>
              </a:r>
              <a:r>
                <a:rPr lang="en-US" altLang="zh-CN" dirty="0" err="1">
                  <a:solidFill>
                    <a:schemeClr val="bg1"/>
                  </a:solidFill>
                </a:rPr>
                <a:t>test_y</a:t>
              </a:r>
              <a:r>
                <a:rPr lang="en-US" altLang="zh-CN" dirty="0">
                  <a:solidFill>
                    <a:schemeClr val="bg1"/>
                  </a:solidFill>
                </a:rPr>
                <a:t>, reference=</a:t>
              </a:r>
              <a:r>
                <a:rPr lang="en-US" altLang="zh-CN" dirty="0" err="1">
                  <a:solidFill>
                    <a:schemeClr val="bg1"/>
                  </a:solidFill>
                </a:rPr>
                <a:t>lgb_train</a:t>
              </a:r>
              <a:r>
                <a:rPr lang="en-US" altLang="zh-CN" dirty="0">
                  <a:solidFill>
                    <a:schemeClr val="bg1"/>
                  </a:solidFill>
                </a:rPr>
                <a:t>)</a:t>
              </a:r>
              <a:endParaRPr lang="zh-CN" altLang="en-US" dirty="0">
                <a:solidFill>
                  <a:schemeClr val="bg1"/>
                </a:solidFill>
              </a:endParaRPr>
            </a:p>
          </p:txBody>
        </p:sp>
        <p:sp>
          <p:nvSpPr>
            <p:cNvPr id="4" name="矩形 3"/>
            <p:cNvSpPr/>
            <p:nvPr/>
          </p:nvSpPr>
          <p:spPr>
            <a:xfrm>
              <a:off x="258661" y="603667"/>
              <a:ext cx="1569660" cy="300082"/>
            </a:xfrm>
            <a:prstGeom prst="rect">
              <a:avLst/>
            </a:prstGeom>
          </p:spPr>
          <p:txBody>
            <a:bodyPr wrap="none">
              <a:spAutoFit/>
            </a:bodyPr>
            <a:lstStyle/>
            <a:p>
              <a:r>
                <a:rPr lang="zh-CN" altLang="en-US" b="1" i="1" dirty="0">
                  <a:solidFill>
                    <a:schemeClr val="bg1"/>
                  </a:solidFill>
                  <a:latin typeface="Helvetica Neue"/>
                </a:rPr>
                <a:t>训练集验证集分离</a:t>
              </a:r>
              <a:endParaRPr lang="zh-CN" altLang="en-US" b="1" i="1" dirty="0">
                <a:solidFill>
                  <a:schemeClr val="bg1"/>
                </a:solidFill>
                <a:effectLst/>
                <a:latin typeface="Helvetica Neue"/>
              </a:endParaRPr>
            </a:p>
          </p:txBody>
        </p:sp>
      </p:grpSp>
      <p:grpSp>
        <p:nvGrpSpPr>
          <p:cNvPr id="9" name="组合 8"/>
          <p:cNvGrpSpPr/>
          <p:nvPr/>
        </p:nvGrpSpPr>
        <p:grpSpPr>
          <a:xfrm>
            <a:off x="258661" y="3225172"/>
            <a:ext cx="4577790" cy="944122"/>
            <a:chOff x="258661" y="2601227"/>
            <a:chExt cx="4577790" cy="944122"/>
          </a:xfrm>
        </p:grpSpPr>
        <p:sp>
          <p:nvSpPr>
            <p:cNvPr id="6" name="矩形 5"/>
            <p:cNvSpPr/>
            <p:nvPr/>
          </p:nvSpPr>
          <p:spPr>
            <a:xfrm>
              <a:off x="264451" y="3037518"/>
              <a:ext cx="4572000" cy="507831"/>
            </a:xfrm>
            <a:prstGeom prst="rect">
              <a:avLst/>
            </a:prstGeom>
          </p:spPr>
          <p:txBody>
            <a:bodyPr>
              <a:spAutoFit/>
            </a:bodyPr>
            <a:lstStyle/>
            <a:p>
              <a:r>
                <a:rPr lang="zh-CN" altLang="en-US" dirty="0" smtClean="0">
                  <a:solidFill>
                    <a:schemeClr val="bg1"/>
                  </a:solidFill>
                </a:rPr>
                <a:t>lgb_train = lgb.Dataset(train_X, train_y)</a:t>
              </a:r>
            </a:p>
            <a:p>
              <a:r>
                <a:rPr lang="zh-CN" altLang="en-US" dirty="0" smtClean="0">
                  <a:solidFill>
                    <a:schemeClr val="bg1"/>
                  </a:solidFill>
                </a:rPr>
                <a:t>lgb_eval = lgb.Dataset(test_X, test_y, reference=lgb_train)</a:t>
              </a:r>
              <a:endParaRPr lang="zh-CN" altLang="en-US" dirty="0">
                <a:solidFill>
                  <a:schemeClr val="bg1"/>
                </a:solidFill>
              </a:endParaRPr>
            </a:p>
          </p:txBody>
        </p:sp>
        <p:sp>
          <p:nvSpPr>
            <p:cNvPr id="32" name="矩形 31"/>
            <p:cNvSpPr/>
            <p:nvPr/>
          </p:nvSpPr>
          <p:spPr>
            <a:xfrm>
              <a:off x="258661" y="2601227"/>
              <a:ext cx="877163" cy="300082"/>
            </a:xfrm>
            <a:prstGeom prst="rect">
              <a:avLst/>
            </a:prstGeom>
          </p:spPr>
          <p:txBody>
            <a:bodyPr wrap="none">
              <a:spAutoFit/>
            </a:bodyPr>
            <a:lstStyle/>
            <a:p>
              <a:r>
                <a:rPr lang="zh-CN" altLang="en-US" b="1" i="1" dirty="0" smtClean="0">
                  <a:solidFill>
                    <a:schemeClr val="bg1"/>
                  </a:solidFill>
                  <a:latin typeface="Helvetica Neue"/>
                </a:rPr>
                <a:t>数据转换</a:t>
              </a:r>
              <a:endParaRPr lang="zh-CN" altLang="en-US" b="1" i="1" dirty="0">
                <a:solidFill>
                  <a:schemeClr val="bg1"/>
                </a:solidFill>
                <a:effectLst/>
                <a:latin typeface="Helvetica Neue"/>
              </a:endParaRPr>
            </a:p>
          </p:txBody>
        </p:sp>
      </p:grpSp>
    </p:spTree>
    <p:extLst>
      <p:ext uri="{BB962C8B-B14F-4D97-AF65-F5344CB8AC3E}">
        <p14:creationId xmlns:p14="http://schemas.microsoft.com/office/powerpoint/2010/main" val="925531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51"/>
          <p:cNvGrpSpPr/>
          <p:nvPr/>
        </p:nvGrpSpPr>
        <p:grpSpPr>
          <a:xfrm>
            <a:off x="7177088" y="1990847"/>
            <a:ext cx="1676400" cy="2209800"/>
            <a:chOff x="6178550" y="4186238"/>
            <a:chExt cx="998538" cy="957262"/>
          </a:xfrm>
          <a:noFill/>
        </p:grpSpPr>
        <p:sp>
          <p:nvSpPr>
            <p:cNvPr id="53" name="Freeform 5"/>
            <p:cNvSpPr>
              <a:spLocks/>
            </p:cNvSpPr>
            <p:nvPr/>
          </p:nvSpPr>
          <p:spPr bwMode="auto">
            <a:xfrm>
              <a:off x="6692900" y="4186238"/>
              <a:ext cx="131763" cy="295275"/>
            </a:xfrm>
            <a:custGeom>
              <a:avLst/>
              <a:gdLst/>
              <a:ahLst/>
              <a:cxnLst>
                <a:cxn ang="0">
                  <a:pos x="42" y="103"/>
                </a:cxn>
                <a:cxn ang="0">
                  <a:pos x="47" y="102"/>
                </a:cxn>
                <a:cxn ang="0">
                  <a:pos x="33" y="58"/>
                </a:cxn>
                <a:cxn ang="0">
                  <a:pos x="4" y="2"/>
                </a:cxn>
                <a:cxn ang="0">
                  <a:pos x="19" y="63"/>
                </a:cxn>
                <a:cxn ang="0">
                  <a:pos x="38" y="106"/>
                </a:cxn>
                <a:cxn ang="0">
                  <a:pos x="42" y="103"/>
                </a:cxn>
              </a:cxnLst>
              <a:rect l="0" t="0" r="r" b="b"/>
              <a:pathLst>
                <a:path w="47" h="106">
                  <a:moveTo>
                    <a:pt x="42" y="103"/>
                  </a:moveTo>
                  <a:cubicBezTo>
                    <a:pt x="43" y="103"/>
                    <a:pt x="45" y="102"/>
                    <a:pt x="47" y="102"/>
                  </a:cubicBezTo>
                  <a:cubicBezTo>
                    <a:pt x="44" y="91"/>
                    <a:pt x="39" y="75"/>
                    <a:pt x="33" y="58"/>
                  </a:cubicBezTo>
                  <a:cubicBezTo>
                    <a:pt x="21" y="26"/>
                    <a:pt x="8" y="0"/>
                    <a:pt x="4" y="2"/>
                  </a:cubicBezTo>
                  <a:cubicBezTo>
                    <a:pt x="0" y="3"/>
                    <a:pt x="7" y="31"/>
                    <a:pt x="19" y="63"/>
                  </a:cubicBezTo>
                  <a:cubicBezTo>
                    <a:pt x="26" y="80"/>
                    <a:pt x="32" y="95"/>
                    <a:pt x="38" y="106"/>
                  </a:cubicBezTo>
                  <a:cubicBezTo>
                    <a:pt x="39" y="105"/>
                    <a:pt x="40" y="104"/>
                    <a:pt x="42" y="1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6"/>
            <p:cNvSpPr>
              <a:spLocks/>
            </p:cNvSpPr>
            <p:nvPr/>
          </p:nvSpPr>
          <p:spPr bwMode="auto">
            <a:xfrm>
              <a:off x="6569075" y="4537075"/>
              <a:ext cx="233363" cy="230188"/>
            </a:xfrm>
            <a:custGeom>
              <a:avLst/>
              <a:gdLst/>
              <a:ahLst/>
              <a:cxnLst>
                <a:cxn ang="0">
                  <a:pos x="80" y="4"/>
                </a:cxn>
                <a:cxn ang="0">
                  <a:pos x="77" y="0"/>
                </a:cxn>
                <a:cxn ang="0">
                  <a:pos x="43" y="31"/>
                </a:cxn>
                <a:cxn ang="0">
                  <a:pos x="3" y="80"/>
                </a:cxn>
                <a:cxn ang="0">
                  <a:pos x="53" y="41"/>
                </a:cxn>
                <a:cxn ang="0">
                  <a:pos x="84" y="6"/>
                </a:cxn>
                <a:cxn ang="0">
                  <a:pos x="80" y="4"/>
                </a:cxn>
              </a:cxnLst>
              <a:rect l="0" t="0" r="r" b="b"/>
              <a:pathLst>
                <a:path w="84" h="83">
                  <a:moveTo>
                    <a:pt x="80" y="4"/>
                  </a:moveTo>
                  <a:cubicBezTo>
                    <a:pt x="78" y="2"/>
                    <a:pt x="77" y="1"/>
                    <a:pt x="77" y="0"/>
                  </a:cubicBezTo>
                  <a:cubicBezTo>
                    <a:pt x="68" y="7"/>
                    <a:pt x="55" y="18"/>
                    <a:pt x="43" y="31"/>
                  </a:cubicBezTo>
                  <a:cubicBezTo>
                    <a:pt x="18" y="55"/>
                    <a:pt x="0" y="77"/>
                    <a:pt x="3" y="80"/>
                  </a:cubicBezTo>
                  <a:cubicBezTo>
                    <a:pt x="6" y="83"/>
                    <a:pt x="28" y="65"/>
                    <a:pt x="53" y="41"/>
                  </a:cubicBezTo>
                  <a:cubicBezTo>
                    <a:pt x="66" y="28"/>
                    <a:pt x="76" y="15"/>
                    <a:pt x="84" y="6"/>
                  </a:cubicBezTo>
                  <a:cubicBezTo>
                    <a:pt x="82" y="6"/>
                    <a:pt x="81" y="5"/>
                    <a:pt x="80"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5" name="Freeform 7"/>
            <p:cNvSpPr>
              <a:spLocks/>
            </p:cNvSpPr>
            <p:nvPr/>
          </p:nvSpPr>
          <p:spPr bwMode="auto">
            <a:xfrm>
              <a:off x="6873875" y="4508500"/>
              <a:ext cx="303213" cy="69850"/>
            </a:xfrm>
            <a:custGeom>
              <a:avLst/>
              <a:gdLst/>
              <a:ahLst/>
              <a:cxnLst>
                <a:cxn ang="0">
                  <a:pos x="1" y="5"/>
                </a:cxn>
                <a:cxn ang="0">
                  <a:pos x="0" y="9"/>
                </a:cxn>
                <a:cxn ang="0">
                  <a:pos x="45" y="19"/>
                </a:cxn>
                <a:cxn ang="0">
                  <a:pos x="108" y="21"/>
                </a:cxn>
                <a:cxn ang="0">
                  <a:pos x="47" y="5"/>
                </a:cxn>
                <a:cxn ang="0">
                  <a:pos x="1" y="0"/>
                </a:cxn>
                <a:cxn ang="0">
                  <a:pos x="1" y="5"/>
                </a:cxn>
              </a:cxnLst>
              <a:rect l="0" t="0" r="r" b="b"/>
              <a:pathLst>
                <a:path w="109" h="25">
                  <a:moveTo>
                    <a:pt x="1" y="5"/>
                  </a:moveTo>
                  <a:cubicBezTo>
                    <a:pt x="1" y="6"/>
                    <a:pt x="1" y="8"/>
                    <a:pt x="0" y="9"/>
                  </a:cubicBezTo>
                  <a:cubicBezTo>
                    <a:pt x="11" y="13"/>
                    <a:pt x="27" y="16"/>
                    <a:pt x="45" y="19"/>
                  </a:cubicBezTo>
                  <a:cubicBezTo>
                    <a:pt x="79" y="24"/>
                    <a:pt x="108" y="25"/>
                    <a:pt x="108" y="21"/>
                  </a:cubicBezTo>
                  <a:cubicBezTo>
                    <a:pt x="109" y="17"/>
                    <a:pt x="82" y="10"/>
                    <a:pt x="47" y="5"/>
                  </a:cubicBezTo>
                  <a:cubicBezTo>
                    <a:pt x="29" y="2"/>
                    <a:pt x="13" y="0"/>
                    <a:pt x="1" y="0"/>
                  </a:cubicBezTo>
                  <a:cubicBezTo>
                    <a:pt x="2" y="2"/>
                    <a:pt x="2" y="3"/>
                    <a:pt x="1"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6" name="Freeform 8"/>
            <p:cNvSpPr>
              <a:spLocks/>
            </p:cNvSpPr>
            <p:nvPr/>
          </p:nvSpPr>
          <p:spPr bwMode="auto">
            <a:xfrm>
              <a:off x="6770688" y="4876800"/>
              <a:ext cx="114300" cy="266700"/>
            </a:xfrm>
            <a:custGeom>
              <a:avLst/>
              <a:gdLst/>
              <a:ahLst/>
              <a:cxnLst>
                <a:cxn ang="0">
                  <a:pos x="67" y="159"/>
                </a:cxn>
                <a:cxn ang="0">
                  <a:pos x="60" y="159"/>
                </a:cxn>
                <a:cxn ang="0">
                  <a:pos x="57" y="0"/>
                </a:cxn>
                <a:cxn ang="0">
                  <a:pos x="16" y="0"/>
                </a:cxn>
                <a:cxn ang="0">
                  <a:pos x="13" y="159"/>
                </a:cxn>
                <a:cxn ang="0">
                  <a:pos x="6" y="159"/>
                </a:cxn>
                <a:cxn ang="0">
                  <a:pos x="0" y="168"/>
                </a:cxn>
                <a:cxn ang="0">
                  <a:pos x="72" y="168"/>
                </a:cxn>
                <a:cxn ang="0">
                  <a:pos x="67" y="159"/>
                </a:cxn>
              </a:cxnLst>
              <a:rect l="0" t="0" r="r" b="b"/>
              <a:pathLst>
                <a:path w="72" h="168">
                  <a:moveTo>
                    <a:pt x="67" y="159"/>
                  </a:moveTo>
                  <a:lnTo>
                    <a:pt x="60" y="159"/>
                  </a:lnTo>
                  <a:lnTo>
                    <a:pt x="57" y="0"/>
                  </a:lnTo>
                  <a:lnTo>
                    <a:pt x="16" y="0"/>
                  </a:lnTo>
                  <a:lnTo>
                    <a:pt x="13" y="159"/>
                  </a:lnTo>
                  <a:lnTo>
                    <a:pt x="6" y="159"/>
                  </a:lnTo>
                  <a:lnTo>
                    <a:pt x="0" y="168"/>
                  </a:lnTo>
                  <a:lnTo>
                    <a:pt x="72" y="168"/>
                  </a:lnTo>
                  <a:lnTo>
                    <a:pt x="67" y="15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7" name="Freeform 9"/>
            <p:cNvSpPr>
              <a:spLocks/>
            </p:cNvSpPr>
            <p:nvPr/>
          </p:nvSpPr>
          <p:spPr bwMode="auto">
            <a:xfrm>
              <a:off x="6799263" y="4559300"/>
              <a:ext cx="58738" cy="277813"/>
            </a:xfrm>
            <a:custGeom>
              <a:avLst/>
              <a:gdLst/>
              <a:ahLst/>
              <a:cxnLst>
                <a:cxn ang="0">
                  <a:pos x="21" y="100"/>
                </a:cxn>
                <a:cxn ang="0">
                  <a:pos x="16" y="0"/>
                </a:cxn>
                <a:cxn ang="0">
                  <a:pos x="10" y="1"/>
                </a:cxn>
                <a:cxn ang="0">
                  <a:pos x="5" y="0"/>
                </a:cxn>
                <a:cxn ang="0">
                  <a:pos x="0" y="100"/>
                </a:cxn>
                <a:cxn ang="0">
                  <a:pos x="21" y="100"/>
                </a:cxn>
              </a:cxnLst>
              <a:rect l="0" t="0" r="r" b="b"/>
              <a:pathLst>
                <a:path w="21" h="100">
                  <a:moveTo>
                    <a:pt x="21" y="100"/>
                  </a:moveTo>
                  <a:cubicBezTo>
                    <a:pt x="16" y="0"/>
                    <a:pt x="16" y="0"/>
                    <a:pt x="16" y="0"/>
                  </a:cubicBezTo>
                  <a:cubicBezTo>
                    <a:pt x="14" y="1"/>
                    <a:pt x="12" y="1"/>
                    <a:pt x="10" y="1"/>
                  </a:cubicBezTo>
                  <a:cubicBezTo>
                    <a:pt x="8" y="1"/>
                    <a:pt x="7" y="1"/>
                    <a:pt x="5" y="0"/>
                  </a:cubicBezTo>
                  <a:cubicBezTo>
                    <a:pt x="0" y="100"/>
                    <a:pt x="0" y="100"/>
                    <a:pt x="0" y="100"/>
                  </a:cubicBezTo>
                  <a:lnTo>
                    <a:pt x="21"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8" name="Freeform 10"/>
            <p:cNvSpPr>
              <a:spLocks/>
            </p:cNvSpPr>
            <p:nvPr/>
          </p:nvSpPr>
          <p:spPr bwMode="auto">
            <a:xfrm>
              <a:off x="6796088" y="4845050"/>
              <a:ext cx="65088" cy="22225"/>
            </a:xfrm>
            <a:custGeom>
              <a:avLst/>
              <a:gdLst/>
              <a:ahLst/>
              <a:cxnLst>
                <a:cxn ang="0">
                  <a:pos x="41" y="14"/>
                </a:cxn>
                <a:cxn ang="0">
                  <a:pos x="39" y="0"/>
                </a:cxn>
                <a:cxn ang="0">
                  <a:pos x="2" y="0"/>
                </a:cxn>
                <a:cxn ang="0">
                  <a:pos x="0" y="14"/>
                </a:cxn>
                <a:cxn ang="0">
                  <a:pos x="41" y="14"/>
                </a:cxn>
              </a:cxnLst>
              <a:rect l="0" t="0" r="r" b="b"/>
              <a:pathLst>
                <a:path w="41" h="14">
                  <a:moveTo>
                    <a:pt x="41" y="14"/>
                  </a:moveTo>
                  <a:lnTo>
                    <a:pt x="39" y="0"/>
                  </a:lnTo>
                  <a:lnTo>
                    <a:pt x="2" y="0"/>
                  </a:lnTo>
                  <a:lnTo>
                    <a:pt x="0" y="14"/>
                  </a:lnTo>
                  <a:lnTo>
                    <a:pt x="41"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1"/>
            <p:cNvSpPr>
              <a:spLocks noEditPoints="1"/>
            </p:cNvSpPr>
            <p:nvPr/>
          </p:nvSpPr>
          <p:spPr bwMode="auto">
            <a:xfrm>
              <a:off x="6791325" y="4478338"/>
              <a:ext cx="74613" cy="74613"/>
            </a:xfrm>
            <a:custGeom>
              <a:avLst/>
              <a:gdLst/>
              <a:ahLst/>
              <a:cxnLst>
                <a:cxn ang="0">
                  <a:pos x="13" y="0"/>
                </a:cxn>
                <a:cxn ang="0">
                  <a:pos x="0" y="13"/>
                </a:cxn>
                <a:cxn ang="0">
                  <a:pos x="13" y="27"/>
                </a:cxn>
                <a:cxn ang="0">
                  <a:pos x="27" y="13"/>
                </a:cxn>
                <a:cxn ang="0">
                  <a:pos x="13" y="0"/>
                </a:cxn>
                <a:cxn ang="0">
                  <a:pos x="8" y="12"/>
                </a:cxn>
                <a:cxn ang="0">
                  <a:pos x="5" y="8"/>
                </a:cxn>
                <a:cxn ang="0">
                  <a:pos x="8" y="5"/>
                </a:cxn>
                <a:cxn ang="0">
                  <a:pos x="12" y="8"/>
                </a:cxn>
                <a:cxn ang="0">
                  <a:pos x="8" y="12"/>
                </a:cxn>
              </a:cxnLst>
              <a:rect l="0" t="0" r="r" b="b"/>
              <a:pathLst>
                <a:path w="27" h="27">
                  <a:moveTo>
                    <a:pt x="13" y="0"/>
                  </a:moveTo>
                  <a:cubicBezTo>
                    <a:pt x="6" y="0"/>
                    <a:pt x="0" y="6"/>
                    <a:pt x="0" y="13"/>
                  </a:cubicBezTo>
                  <a:cubicBezTo>
                    <a:pt x="0" y="21"/>
                    <a:pt x="6" y="27"/>
                    <a:pt x="13" y="27"/>
                  </a:cubicBezTo>
                  <a:cubicBezTo>
                    <a:pt x="21" y="27"/>
                    <a:pt x="27" y="21"/>
                    <a:pt x="27" y="13"/>
                  </a:cubicBezTo>
                  <a:cubicBezTo>
                    <a:pt x="27" y="6"/>
                    <a:pt x="21" y="0"/>
                    <a:pt x="13" y="0"/>
                  </a:cubicBezTo>
                  <a:close/>
                  <a:moveTo>
                    <a:pt x="8" y="12"/>
                  </a:moveTo>
                  <a:cubicBezTo>
                    <a:pt x="6" y="12"/>
                    <a:pt x="5" y="10"/>
                    <a:pt x="5" y="8"/>
                  </a:cubicBezTo>
                  <a:cubicBezTo>
                    <a:pt x="5" y="6"/>
                    <a:pt x="6" y="5"/>
                    <a:pt x="8" y="5"/>
                  </a:cubicBezTo>
                  <a:cubicBezTo>
                    <a:pt x="11" y="5"/>
                    <a:pt x="12" y="6"/>
                    <a:pt x="12" y="8"/>
                  </a:cubicBezTo>
                  <a:cubicBezTo>
                    <a:pt x="12" y="10"/>
                    <a:pt x="11" y="12"/>
                    <a:pt x="8"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0" name="Freeform 12"/>
            <p:cNvSpPr>
              <a:spLocks/>
            </p:cNvSpPr>
            <p:nvPr/>
          </p:nvSpPr>
          <p:spPr bwMode="auto">
            <a:xfrm>
              <a:off x="6226175" y="4686300"/>
              <a:ext cx="47625" cy="112713"/>
            </a:xfrm>
            <a:custGeom>
              <a:avLst/>
              <a:gdLst/>
              <a:ahLst/>
              <a:cxnLst>
                <a:cxn ang="0">
                  <a:pos x="16" y="39"/>
                </a:cxn>
                <a:cxn ang="0">
                  <a:pos x="17" y="39"/>
                </a:cxn>
                <a:cxn ang="0">
                  <a:pos x="12" y="22"/>
                </a:cxn>
                <a:cxn ang="0">
                  <a:pos x="1" y="0"/>
                </a:cxn>
                <a:cxn ang="0">
                  <a:pos x="7" y="24"/>
                </a:cxn>
                <a:cxn ang="0">
                  <a:pos x="14" y="40"/>
                </a:cxn>
                <a:cxn ang="0">
                  <a:pos x="16" y="39"/>
                </a:cxn>
              </a:cxnLst>
              <a:rect l="0" t="0" r="r" b="b"/>
              <a:pathLst>
                <a:path w="17" h="40">
                  <a:moveTo>
                    <a:pt x="16" y="39"/>
                  </a:moveTo>
                  <a:cubicBezTo>
                    <a:pt x="16" y="39"/>
                    <a:pt x="17" y="39"/>
                    <a:pt x="17" y="39"/>
                  </a:cubicBezTo>
                  <a:cubicBezTo>
                    <a:pt x="16" y="34"/>
                    <a:pt x="15" y="28"/>
                    <a:pt x="12" y="22"/>
                  </a:cubicBezTo>
                  <a:cubicBezTo>
                    <a:pt x="8" y="10"/>
                    <a:pt x="3" y="0"/>
                    <a:pt x="1" y="0"/>
                  </a:cubicBezTo>
                  <a:cubicBezTo>
                    <a:pt x="0" y="1"/>
                    <a:pt x="3" y="11"/>
                    <a:pt x="7" y="24"/>
                  </a:cubicBezTo>
                  <a:cubicBezTo>
                    <a:pt x="9" y="30"/>
                    <a:pt x="12" y="36"/>
                    <a:pt x="14" y="40"/>
                  </a:cubicBezTo>
                  <a:cubicBezTo>
                    <a:pt x="14" y="39"/>
                    <a:pt x="15" y="39"/>
                    <a:pt x="16"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Freeform 13"/>
            <p:cNvSpPr>
              <a:spLocks/>
            </p:cNvSpPr>
            <p:nvPr/>
          </p:nvSpPr>
          <p:spPr bwMode="auto">
            <a:xfrm>
              <a:off x="6178550" y="4818063"/>
              <a:ext cx="85725" cy="88900"/>
            </a:xfrm>
            <a:custGeom>
              <a:avLst/>
              <a:gdLst/>
              <a:ahLst/>
              <a:cxnLst>
                <a:cxn ang="0">
                  <a:pos x="30" y="2"/>
                </a:cxn>
                <a:cxn ang="0">
                  <a:pos x="29" y="0"/>
                </a:cxn>
                <a:cxn ang="0">
                  <a:pos x="16" y="12"/>
                </a:cxn>
                <a:cxn ang="0">
                  <a:pos x="1" y="31"/>
                </a:cxn>
                <a:cxn ang="0">
                  <a:pos x="20" y="16"/>
                </a:cxn>
                <a:cxn ang="0">
                  <a:pos x="31" y="3"/>
                </a:cxn>
                <a:cxn ang="0">
                  <a:pos x="30" y="2"/>
                </a:cxn>
              </a:cxnLst>
              <a:rect l="0" t="0" r="r" b="b"/>
              <a:pathLst>
                <a:path w="31" h="32">
                  <a:moveTo>
                    <a:pt x="30" y="2"/>
                  </a:moveTo>
                  <a:cubicBezTo>
                    <a:pt x="29" y="2"/>
                    <a:pt x="29" y="1"/>
                    <a:pt x="29" y="0"/>
                  </a:cubicBezTo>
                  <a:cubicBezTo>
                    <a:pt x="25" y="3"/>
                    <a:pt x="21" y="7"/>
                    <a:pt x="16" y="12"/>
                  </a:cubicBezTo>
                  <a:cubicBezTo>
                    <a:pt x="7" y="22"/>
                    <a:pt x="0" y="30"/>
                    <a:pt x="1" y="31"/>
                  </a:cubicBezTo>
                  <a:cubicBezTo>
                    <a:pt x="2" y="32"/>
                    <a:pt x="10" y="25"/>
                    <a:pt x="20" y="16"/>
                  </a:cubicBezTo>
                  <a:cubicBezTo>
                    <a:pt x="25" y="11"/>
                    <a:pt x="29" y="6"/>
                    <a:pt x="31" y="3"/>
                  </a:cubicBezTo>
                  <a:cubicBezTo>
                    <a:pt x="31" y="3"/>
                    <a:pt x="30" y="2"/>
                    <a:pt x="30"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Freeform 14"/>
            <p:cNvSpPr>
              <a:spLocks/>
            </p:cNvSpPr>
            <p:nvPr/>
          </p:nvSpPr>
          <p:spPr bwMode="auto">
            <a:xfrm>
              <a:off x="6292850" y="4810125"/>
              <a:ext cx="117475" cy="23813"/>
            </a:xfrm>
            <a:custGeom>
              <a:avLst/>
              <a:gdLst/>
              <a:ahLst/>
              <a:cxnLst>
                <a:cxn ang="0">
                  <a:pos x="1" y="2"/>
                </a:cxn>
                <a:cxn ang="0">
                  <a:pos x="0" y="3"/>
                </a:cxn>
                <a:cxn ang="0">
                  <a:pos x="18" y="7"/>
                </a:cxn>
                <a:cxn ang="0">
                  <a:pos x="41" y="8"/>
                </a:cxn>
                <a:cxn ang="0">
                  <a:pos x="18" y="2"/>
                </a:cxn>
                <a:cxn ang="0">
                  <a:pos x="1" y="0"/>
                </a:cxn>
                <a:cxn ang="0">
                  <a:pos x="1" y="2"/>
                </a:cxn>
              </a:cxnLst>
              <a:rect l="0" t="0" r="r" b="b"/>
              <a:pathLst>
                <a:path w="42" h="9">
                  <a:moveTo>
                    <a:pt x="1" y="2"/>
                  </a:moveTo>
                  <a:cubicBezTo>
                    <a:pt x="1" y="2"/>
                    <a:pt x="1" y="3"/>
                    <a:pt x="0" y="3"/>
                  </a:cubicBezTo>
                  <a:cubicBezTo>
                    <a:pt x="5" y="5"/>
                    <a:pt x="11" y="6"/>
                    <a:pt x="18" y="7"/>
                  </a:cubicBezTo>
                  <a:cubicBezTo>
                    <a:pt x="31" y="9"/>
                    <a:pt x="41" y="9"/>
                    <a:pt x="41" y="8"/>
                  </a:cubicBezTo>
                  <a:cubicBezTo>
                    <a:pt x="42" y="6"/>
                    <a:pt x="31" y="4"/>
                    <a:pt x="18" y="2"/>
                  </a:cubicBezTo>
                  <a:cubicBezTo>
                    <a:pt x="11" y="1"/>
                    <a:pt x="5" y="0"/>
                    <a:pt x="1" y="0"/>
                  </a:cubicBezTo>
                  <a:cubicBezTo>
                    <a:pt x="1" y="0"/>
                    <a:pt x="1" y="1"/>
                    <a:pt x="1"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15"/>
            <p:cNvSpPr>
              <a:spLocks/>
            </p:cNvSpPr>
            <p:nvPr/>
          </p:nvSpPr>
          <p:spPr bwMode="auto">
            <a:xfrm>
              <a:off x="6253163" y="4948238"/>
              <a:ext cx="46038" cy="100013"/>
            </a:xfrm>
            <a:custGeom>
              <a:avLst/>
              <a:gdLst/>
              <a:ahLst/>
              <a:cxnLst>
                <a:cxn ang="0">
                  <a:pos x="27" y="60"/>
                </a:cxn>
                <a:cxn ang="0">
                  <a:pos x="23" y="60"/>
                </a:cxn>
                <a:cxn ang="0">
                  <a:pos x="22" y="0"/>
                </a:cxn>
                <a:cxn ang="0">
                  <a:pos x="7" y="0"/>
                </a:cxn>
                <a:cxn ang="0">
                  <a:pos x="6" y="60"/>
                </a:cxn>
                <a:cxn ang="0">
                  <a:pos x="2" y="60"/>
                </a:cxn>
                <a:cxn ang="0">
                  <a:pos x="0" y="63"/>
                </a:cxn>
                <a:cxn ang="0">
                  <a:pos x="29" y="63"/>
                </a:cxn>
                <a:cxn ang="0">
                  <a:pos x="27" y="60"/>
                </a:cxn>
              </a:cxnLst>
              <a:rect l="0" t="0" r="r" b="b"/>
              <a:pathLst>
                <a:path w="29" h="63">
                  <a:moveTo>
                    <a:pt x="27" y="60"/>
                  </a:moveTo>
                  <a:lnTo>
                    <a:pt x="23" y="60"/>
                  </a:lnTo>
                  <a:lnTo>
                    <a:pt x="22" y="0"/>
                  </a:lnTo>
                  <a:lnTo>
                    <a:pt x="7" y="0"/>
                  </a:lnTo>
                  <a:lnTo>
                    <a:pt x="6" y="60"/>
                  </a:lnTo>
                  <a:lnTo>
                    <a:pt x="2" y="60"/>
                  </a:lnTo>
                  <a:lnTo>
                    <a:pt x="0" y="63"/>
                  </a:lnTo>
                  <a:lnTo>
                    <a:pt x="29" y="63"/>
                  </a:lnTo>
                  <a:lnTo>
                    <a:pt x="27"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4" name="Freeform 16"/>
            <p:cNvSpPr>
              <a:spLocks/>
            </p:cNvSpPr>
            <p:nvPr/>
          </p:nvSpPr>
          <p:spPr bwMode="auto">
            <a:xfrm>
              <a:off x="6264275" y="4829175"/>
              <a:ext cx="23813" cy="106363"/>
            </a:xfrm>
            <a:custGeom>
              <a:avLst/>
              <a:gdLst/>
              <a:ahLst/>
              <a:cxnLst>
                <a:cxn ang="0">
                  <a:pos x="8" y="38"/>
                </a:cxn>
                <a:cxn ang="0">
                  <a:pos x="6" y="0"/>
                </a:cxn>
                <a:cxn ang="0">
                  <a:pos x="4" y="0"/>
                </a:cxn>
                <a:cxn ang="0">
                  <a:pos x="2" y="0"/>
                </a:cxn>
                <a:cxn ang="0">
                  <a:pos x="0" y="38"/>
                </a:cxn>
                <a:cxn ang="0">
                  <a:pos x="8" y="38"/>
                </a:cxn>
              </a:cxnLst>
              <a:rect l="0" t="0" r="r" b="b"/>
              <a:pathLst>
                <a:path w="8" h="38">
                  <a:moveTo>
                    <a:pt x="8" y="38"/>
                  </a:moveTo>
                  <a:cubicBezTo>
                    <a:pt x="6" y="0"/>
                    <a:pt x="6" y="0"/>
                    <a:pt x="6" y="0"/>
                  </a:cubicBezTo>
                  <a:cubicBezTo>
                    <a:pt x="6" y="0"/>
                    <a:pt x="5" y="0"/>
                    <a:pt x="4" y="0"/>
                  </a:cubicBezTo>
                  <a:cubicBezTo>
                    <a:pt x="3" y="0"/>
                    <a:pt x="3" y="0"/>
                    <a:pt x="2" y="0"/>
                  </a:cubicBezTo>
                  <a:cubicBezTo>
                    <a:pt x="0" y="38"/>
                    <a:pt x="0" y="38"/>
                    <a:pt x="0" y="38"/>
                  </a:cubicBezTo>
                  <a:lnTo>
                    <a:pt x="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5" name="Rectangle 17"/>
            <p:cNvSpPr>
              <a:spLocks noChangeArrowheads="1"/>
            </p:cNvSpPr>
            <p:nvPr/>
          </p:nvSpPr>
          <p:spPr bwMode="auto">
            <a:xfrm>
              <a:off x="6264275" y="4937125"/>
              <a:ext cx="23813" cy="9525"/>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6" name="Freeform 18"/>
            <p:cNvSpPr>
              <a:spLocks noEditPoints="1"/>
            </p:cNvSpPr>
            <p:nvPr/>
          </p:nvSpPr>
          <p:spPr bwMode="auto">
            <a:xfrm>
              <a:off x="6262688" y="4799013"/>
              <a:ext cx="26988" cy="26988"/>
            </a:xfrm>
            <a:custGeom>
              <a:avLst/>
              <a:gdLst/>
              <a:ahLst/>
              <a:cxnLst>
                <a:cxn ang="0">
                  <a:pos x="5" y="0"/>
                </a:cxn>
                <a:cxn ang="0">
                  <a:pos x="0" y="5"/>
                </a:cxn>
                <a:cxn ang="0">
                  <a:pos x="5" y="10"/>
                </a:cxn>
                <a:cxn ang="0">
                  <a:pos x="10" y="5"/>
                </a:cxn>
                <a:cxn ang="0">
                  <a:pos x="5" y="0"/>
                </a:cxn>
                <a:cxn ang="0">
                  <a:pos x="3" y="4"/>
                </a:cxn>
                <a:cxn ang="0">
                  <a:pos x="2" y="3"/>
                </a:cxn>
                <a:cxn ang="0">
                  <a:pos x="3" y="1"/>
                </a:cxn>
                <a:cxn ang="0">
                  <a:pos x="5" y="3"/>
                </a:cxn>
                <a:cxn ang="0">
                  <a:pos x="3" y="4"/>
                </a:cxn>
              </a:cxnLst>
              <a:rect l="0" t="0" r="r" b="b"/>
              <a:pathLst>
                <a:path w="10" h="10">
                  <a:moveTo>
                    <a:pt x="5" y="0"/>
                  </a:moveTo>
                  <a:cubicBezTo>
                    <a:pt x="2" y="0"/>
                    <a:pt x="0" y="2"/>
                    <a:pt x="0" y="5"/>
                  </a:cubicBezTo>
                  <a:cubicBezTo>
                    <a:pt x="0" y="8"/>
                    <a:pt x="2" y="10"/>
                    <a:pt x="5" y="10"/>
                  </a:cubicBezTo>
                  <a:cubicBezTo>
                    <a:pt x="8" y="10"/>
                    <a:pt x="10" y="8"/>
                    <a:pt x="10" y="5"/>
                  </a:cubicBezTo>
                  <a:cubicBezTo>
                    <a:pt x="10" y="2"/>
                    <a:pt x="8" y="0"/>
                    <a:pt x="5" y="0"/>
                  </a:cubicBezTo>
                  <a:close/>
                  <a:moveTo>
                    <a:pt x="3" y="4"/>
                  </a:moveTo>
                  <a:cubicBezTo>
                    <a:pt x="2" y="4"/>
                    <a:pt x="2" y="4"/>
                    <a:pt x="2" y="3"/>
                  </a:cubicBezTo>
                  <a:cubicBezTo>
                    <a:pt x="2" y="2"/>
                    <a:pt x="2" y="1"/>
                    <a:pt x="3" y="1"/>
                  </a:cubicBezTo>
                  <a:cubicBezTo>
                    <a:pt x="4" y="1"/>
                    <a:pt x="5" y="2"/>
                    <a:pt x="5" y="3"/>
                  </a:cubicBezTo>
                  <a:cubicBezTo>
                    <a:pt x="5" y="4"/>
                    <a:pt x="4" y="4"/>
                    <a:pt x="3"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7" name="Freeform 19"/>
            <p:cNvSpPr>
              <a:spLocks/>
            </p:cNvSpPr>
            <p:nvPr/>
          </p:nvSpPr>
          <p:spPr bwMode="auto">
            <a:xfrm>
              <a:off x="6503988" y="4948238"/>
              <a:ext cx="55563" cy="136525"/>
            </a:xfrm>
            <a:custGeom>
              <a:avLst/>
              <a:gdLst/>
              <a:ahLst/>
              <a:cxnLst>
                <a:cxn ang="0">
                  <a:pos x="4" y="0"/>
                </a:cxn>
                <a:cxn ang="0">
                  <a:pos x="0" y="86"/>
                </a:cxn>
                <a:cxn ang="0">
                  <a:pos x="35" y="86"/>
                </a:cxn>
                <a:cxn ang="0">
                  <a:pos x="32" y="0"/>
                </a:cxn>
                <a:cxn ang="0">
                  <a:pos x="4" y="0"/>
                </a:cxn>
              </a:cxnLst>
              <a:rect l="0" t="0" r="r" b="b"/>
              <a:pathLst>
                <a:path w="35" h="86">
                  <a:moveTo>
                    <a:pt x="4" y="0"/>
                  </a:moveTo>
                  <a:lnTo>
                    <a:pt x="0" y="86"/>
                  </a:lnTo>
                  <a:lnTo>
                    <a:pt x="35" y="86"/>
                  </a:lnTo>
                  <a:lnTo>
                    <a:pt x="32" y="0"/>
                  </a:lnTo>
                  <a:lnTo>
                    <a:pt x="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8" name="Freeform 21"/>
            <p:cNvSpPr>
              <a:spLocks/>
            </p:cNvSpPr>
            <p:nvPr/>
          </p:nvSpPr>
          <p:spPr bwMode="auto">
            <a:xfrm>
              <a:off x="6510338" y="4718050"/>
              <a:ext cx="44450" cy="203200"/>
            </a:xfrm>
            <a:custGeom>
              <a:avLst/>
              <a:gdLst/>
              <a:ahLst/>
              <a:cxnLst>
                <a:cxn ang="0">
                  <a:pos x="16" y="73"/>
                </a:cxn>
                <a:cxn ang="0">
                  <a:pos x="12" y="0"/>
                </a:cxn>
                <a:cxn ang="0">
                  <a:pos x="8" y="1"/>
                </a:cxn>
                <a:cxn ang="0">
                  <a:pos x="4" y="0"/>
                </a:cxn>
                <a:cxn ang="0">
                  <a:pos x="0" y="73"/>
                </a:cxn>
                <a:cxn ang="0">
                  <a:pos x="16" y="73"/>
                </a:cxn>
              </a:cxnLst>
              <a:rect l="0" t="0" r="r" b="b"/>
              <a:pathLst>
                <a:path w="16" h="73">
                  <a:moveTo>
                    <a:pt x="16" y="73"/>
                  </a:moveTo>
                  <a:cubicBezTo>
                    <a:pt x="12" y="0"/>
                    <a:pt x="12" y="0"/>
                    <a:pt x="12" y="0"/>
                  </a:cubicBezTo>
                  <a:cubicBezTo>
                    <a:pt x="11" y="1"/>
                    <a:pt x="9" y="1"/>
                    <a:pt x="8" y="1"/>
                  </a:cubicBezTo>
                  <a:cubicBezTo>
                    <a:pt x="6" y="1"/>
                    <a:pt x="5" y="1"/>
                    <a:pt x="4" y="0"/>
                  </a:cubicBezTo>
                  <a:cubicBezTo>
                    <a:pt x="0" y="73"/>
                    <a:pt x="0" y="73"/>
                    <a:pt x="0" y="73"/>
                  </a:cubicBezTo>
                  <a:lnTo>
                    <a:pt x="16" y="7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9" name="Rectangle 22"/>
            <p:cNvSpPr>
              <a:spLocks noChangeArrowheads="1"/>
            </p:cNvSpPr>
            <p:nvPr/>
          </p:nvSpPr>
          <p:spPr bwMode="auto">
            <a:xfrm>
              <a:off x="6510338" y="4926013"/>
              <a:ext cx="44450" cy="17463"/>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0" name="Freeform 23"/>
            <p:cNvSpPr>
              <a:spLocks noEditPoints="1"/>
            </p:cNvSpPr>
            <p:nvPr/>
          </p:nvSpPr>
          <p:spPr bwMode="auto">
            <a:xfrm>
              <a:off x="6503988" y="4659313"/>
              <a:ext cx="55563" cy="55563"/>
            </a:xfrm>
            <a:custGeom>
              <a:avLst/>
              <a:gdLst/>
              <a:ahLst/>
              <a:cxnLst>
                <a:cxn ang="0">
                  <a:pos x="10" y="0"/>
                </a:cxn>
                <a:cxn ang="0">
                  <a:pos x="0" y="10"/>
                </a:cxn>
                <a:cxn ang="0">
                  <a:pos x="10" y="20"/>
                </a:cxn>
                <a:cxn ang="0">
                  <a:pos x="20" y="10"/>
                </a:cxn>
                <a:cxn ang="0">
                  <a:pos x="10" y="0"/>
                </a:cxn>
                <a:cxn ang="0">
                  <a:pos x="6" y="9"/>
                </a:cxn>
                <a:cxn ang="0">
                  <a:pos x="4" y="6"/>
                </a:cxn>
                <a:cxn ang="0">
                  <a:pos x="6" y="3"/>
                </a:cxn>
                <a:cxn ang="0">
                  <a:pos x="9" y="6"/>
                </a:cxn>
                <a:cxn ang="0">
                  <a:pos x="6" y="9"/>
                </a:cxn>
              </a:cxnLst>
              <a:rect l="0" t="0" r="r" b="b"/>
              <a:pathLst>
                <a:path w="20" h="20">
                  <a:moveTo>
                    <a:pt x="10" y="0"/>
                  </a:moveTo>
                  <a:cubicBezTo>
                    <a:pt x="5" y="0"/>
                    <a:pt x="0" y="4"/>
                    <a:pt x="0" y="10"/>
                  </a:cubicBezTo>
                  <a:cubicBezTo>
                    <a:pt x="0" y="15"/>
                    <a:pt x="5" y="20"/>
                    <a:pt x="10" y="20"/>
                  </a:cubicBezTo>
                  <a:cubicBezTo>
                    <a:pt x="15" y="20"/>
                    <a:pt x="20" y="15"/>
                    <a:pt x="20" y="10"/>
                  </a:cubicBezTo>
                  <a:cubicBezTo>
                    <a:pt x="20" y="4"/>
                    <a:pt x="15" y="0"/>
                    <a:pt x="10" y="0"/>
                  </a:cubicBezTo>
                  <a:close/>
                  <a:moveTo>
                    <a:pt x="6" y="9"/>
                  </a:moveTo>
                  <a:cubicBezTo>
                    <a:pt x="5" y="9"/>
                    <a:pt x="4" y="7"/>
                    <a:pt x="4" y="6"/>
                  </a:cubicBezTo>
                  <a:cubicBezTo>
                    <a:pt x="4" y="4"/>
                    <a:pt x="5" y="3"/>
                    <a:pt x="6" y="3"/>
                  </a:cubicBezTo>
                  <a:cubicBezTo>
                    <a:pt x="8" y="3"/>
                    <a:pt x="9" y="4"/>
                    <a:pt x="9" y="6"/>
                  </a:cubicBezTo>
                  <a:cubicBezTo>
                    <a:pt x="9" y="7"/>
                    <a:pt x="8" y="9"/>
                    <a:pt x="6"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1" name="Freeform 24"/>
            <p:cNvSpPr>
              <a:spLocks/>
            </p:cNvSpPr>
            <p:nvPr/>
          </p:nvSpPr>
          <p:spPr bwMode="auto">
            <a:xfrm>
              <a:off x="6526213" y="4433888"/>
              <a:ext cx="47625" cy="219075"/>
            </a:xfrm>
            <a:custGeom>
              <a:avLst/>
              <a:gdLst/>
              <a:ahLst/>
              <a:cxnLst>
                <a:cxn ang="0">
                  <a:pos x="4" y="78"/>
                </a:cxn>
                <a:cxn ang="0">
                  <a:pos x="7" y="79"/>
                </a:cxn>
                <a:cxn ang="0">
                  <a:pos x="13" y="46"/>
                </a:cxn>
                <a:cxn ang="0">
                  <a:pos x="14" y="0"/>
                </a:cxn>
                <a:cxn ang="0">
                  <a:pos x="3" y="45"/>
                </a:cxn>
                <a:cxn ang="0">
                  <a:pos x="0" y="78"/>
                </a:cxn>
                <a:cxn ang="0">
                  <a:pos x="4" y="78"/>
                </a:cxn>
              </a:cxnLst>
              <a:rect l="0" t="0" r="r" b="b"/>
              <a:pathLst>
                <a:path w="17" h="79">
                  <a:moveTo>
                    <a:pt x="4" y="78"/>
                  </a:moveTo>
                  <a:cubicBezTo>
                    <a:pt x="5" y="78"/>
                    <a:pt x="6" y="79"/>
                    <a:pt x="7" y="79"/>
                  </a:cubicBezTo>
                  <a:cubicBezTo>
                    <a:pt x="9" y="71"/>
                    <a:pt x="11" y="59"/>
                    <a:pt x="13" y="46"/>
                  </a:cubicBezTo>
                  <a:cubicBezTo>
                    <a:pt x="17" y="21"/>
                    <a:pt x="17" y="1"/>
                    <a:pt x="14" y="0"/>
                  </a:cubicBezTo>
                  <a:cubicBezTo>
                    <a:pt x="11" y="0"/>
                    <a:pt x="6" y="20"/>
                    <a:pt x="3" y="45"/>
                  </a:cubicBezTo>
                  <a:cubicBezTo>
                    <a:pt x="1" y="58"/>
                    <a:pt x="0" y="70"/>
                    <a:pt x="0" y="78"/>
                  </a:cubicBezTo>
                  <a:cubicBezTo>
                    <a:pt x="1" y="78"/>
                    <a:pt x="2" y="78"/>
                    <a:pt x="4" y="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2" name="Freeform 25"/>
            <p:cNvSpPr>
              <a:spLocks/>
            </p:cNvSpPr>
            <p:nvPr/>
          </p:nvSpPr>
          <p:spPr bwMode="auto">
            <a:xfrm>
              <a:off x="6284913" y="4686300"/>
              <a:ext cx="215900" cy="80963"/>
            </a:xfrm>
            <a:custGeom>
              <a:avLst/>
              <a:gdLst/>
              <a:ahLst/>
              <a:cxnLst>
                <a:cxn ang="0">
                  <a:pos x="76" y="3"/>
                </a:cxn>
                <a:cxn ang="0">
                  <a:pos x="76" y="0"/>
                </a:cxn>
                <a:cxn ang="0">
                  <a:pos x="43" y="8"/>
                </a:cxn>
                <a:cxn ang="0">
                  <a:pos x="1" y="26"/>
                </a:cxn>
                <a:cxn ang="0">
                  <a:pos x="46" y="18"/>
                </a:cxn>
                <a:cxn ang="0">
                  <a:pos x="78" y="6"/>
                </a:cxn>
                <a:cxn ang="0">
                  <a:pos x="76" y="3"/>
                </a:cxn>
              </a:cxnLst>
              <a:rect l="0" t="0" r="r" b="b"/>
              <a:pathLst>
                <a:path w="78" h="29">
                  <a:moveTo>
                    <a:pt x="76" y="3"/>
                  </a:moveTo>
                  <a:cubicBezTo>
                    <a:pt x="76" y="2"/>
                    <a:pt x="75" y="1"/>
                    <a:pt x="76" y="0"/>
                  </a:cubicBezTo>
                  <a:cubicBezTo>
                    <a:pt x="67" y="1"/>
                    <a:pt x="56" y="4"/>
                    <a:pt x="43" y="8"/>
                  </a:cubicBezTo>
                  <a:cubicBezTo>
                    <a:pt x="19" y="15"/>
                    <a:pt x="0" y="24"/>
                    <a:pt x="1" y="26"/>
                  </a:cubicBezTo>
                  <a:cubicBezTo>
                    <a:pt x="1" y="29"/>
                    <a:pt x="22" y="25"/>
                    <a:pt x="46" y="18"/>
                  </a:cubicBezTo>
                  <a:cubicBezTo>
                    <a:pt x="59" y="14"/>
                    <a:pt x="70" y="10"/>
                    <a:pt x="78" y="6"/>
                  </a:cubicBezTo>
                  <a:cubicBezTo>
                    <a:pt x="77" y="5"/>
                    <a:pt x="76" y="4"/>
                    <a:pt x="76" y="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3" name="Freeform 26"/>
            <p:cNvSpPr>
              <a:spLocks/>
            </p:cNvSpPr>
            <p:nvPr/>
          </p:nvSpPr>
          <p:spPr bwMode="auto">
            <a:xfrm>
              <a:off x="6557963" y="4697413"/>
              <a:ext cx="38100" cy="36513"/>
            </a:xfrm>
            <a:custGeom>
              <a:avLst/>
              <a:gdLst/>
              <a:ahLst/>
              <a:cxnLst>
                <a:cxn ang="0">
                  <a:pos x="14" y="6"/>
                </a:cxn>
                <a:cxn ang="0">
                  <a:pos x="4" y="0"/>
                </a:cxn>
                <a:cxn ang="0">
                  <a:pos x="2" y="3"/>
                </a:cxn>
                <a:cxn ang="0">
                  <a:pos x="0" y="5"/>
                </a:cxn>
                <a:cxn ang="0">
                  <a:pos x="9" y="13"/>
                </a:cxn>
                <a:cxn ang="0">
                  <a:pos x="14" y="6"/>
                </a:cxn>
              </a:cxnLst>
              <a:rect l="0" t="0" r="r" b="b"/>
              <a:pathLst>
                <a:path w="14" h="13">
                  <a:moveTo>
                    <a:pt x="14" y="6"/>
                  </a:moveTo>
                  <a:cubicBezTo>
                    <a:pt x="10" y="4"/>
                    <a:pt x="7" y="2"/>
                    <a:pt x="4" y="0"/>
                  </a:cubicBezTo>
                  <a:cubicBezTo>
                    <a:pt x="4" y="1"/>
                    <a:pt x="3" y="2"/>
                    <a:pt x="2" y="3"/>
                  </a:cubicBezTo>
                  <a:cubicBezTo>
                    <a:pt x="2" y="4"/>
                    <a:pt x="1" y="5"/>
                    <a:pt x="0" y="5"/>
                  </a:cubicBezTo>
                  <a:cubicBezTo>
                    <a:pt x="2" y="8"/>
                    <a:pt x="5" y="11"/>
                    <a:pt x="9" y="13"/>
                  </a:cubicBezTo>
                  <a:cubicBezTo>
                    <a:pt x="10" y="11"/>
                    <a:pt x="12" y="9"/>
                    <a:pt x="14"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27"/>
            <p:cNvSpPr>
              <a:spLocks/>
            </p:cNvSpPr>
            <p:nvPr/>
          </p:nvSpPr>
          <p:spPr bwMode="auto">
            <a:xfrm>
              <a:off x="6604000" y="4737100"/>
              <a:ext cx="139700" cy="107950"/>
            </a:xfrm>
            <a:custGeom>
              <a:avLst/>
              <a:gdLst/>
              <a:ahLst/>
              <a:cxnLst>
                <a:cxn ang="0">
                  <a:pos x="15" y="5"/>
                </a:cxn>
                <a:cxn ang="0">
                  <a:pos x="8" y="0"/>
                </a:cxn>
                <a:cxn ang="0">
                  <a:pos x="0" y="6"/>
                </a:cxn>
                <a:cxn ang="0">
                  <a:pos x="9" y="13"/>
                </a:cxn>
                <a:cxn ang="0">
                  <a:pos x="48" y="36"/>
                </a:cxn>
                <a:cxn ang="0">
                  <a:pos x="15" y="5"/>
                </a:cxn>
              </a:cxnLst>
              <a:rect l="0" t="0" r="r" b="b"/>
              <a:pathLst>
                <a:path w="50" h="39">
                  <a:moveTo>
                    <a:pt x="15" y="5"/>
                  </a:moveTo>
                  <a:cubicBezTo>
                    <a:pt x="13" y="3"/>
                    <a:pt x="11" y="2"/>
                    <a:pt x="8" y="0"/>
                  </a:cubicBezTo>
                  <a:cubicBezTo>
                    <a:pt x="5" y="2"/>
                    <a:pt x="3" y="5"/>
                    <a:pt x="0" y="6"/>
                  </a:cubicBezTo>
                  <a:cubicBezTo>
                    <a:pt x="3" y="8"/>
                    <a:pt x="6" y="11"/>
                    <a:pt x="9" y="13"/>
                  </a:cubicBezTo>
                  <a:cubicBezTo>
                    <a:pt x="29" y="28"/>
                    <a:pt x="47" y="39"/>
                    <a:pt x="48" y="36"/>
                  </a:cubicBezTo>
                  <a:cubicBezTo>
                    <a:pt x="50" y="34"/>
                    <a:pt x="35" y="20"/>
                    <a:pt x="15"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 name="文本框 2"/>
          <p:cNvSpPr txBox="1"/>
          <p:nvPr/>
        </p:nvSpPr>
        <p:spPr>
          <a:xfrm>
            <a:off x="131738" y="82438"/>
            <a:ext cx="5892543"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预测性分析</a:t>
            </a:r>
            <a:endParaRPr lang="en-US" altLang="zh-CN" sz="2000" dirty="0">
              <a:solidFill>
                <a:schemeClr val="bg1"/>
              </a:solidFill>
              <a:latin typeface="宋体" panose="02010600030101010101" pitchFamily="2" charset="-122"/>
              <a:ea typeface="宋体" panose="02010600030101010101" pitchFamily="2" charset="-122"/>
            </a:endParaRPr>
          </a:p>
        </p:txBody>
      </p:sp>
      <p:grpSp>
        <p:nvGrpSpPr>
          <p:cNvPr id="8" name="组合 7"/>
          <p:cNvGrpSpPr/>
          <p:nvPr/>
        </p:nvGrpSpPr>
        <p:grpSpPr>
          <a:xfrm>
            <a:off x="258661" y="1292158"/>
            <a:ext cx="5852160" cy="929032"/>
            <a:chOff x="258661" y="603667"/>
            <a:chExt cx="5852160" cy="929032"/>
          </a:xfrm>
        </p:grpSpPr>
        <p:sp>
          <p:nvSpPr>
            <p:cNvPr id="2" name="文本框 1"/>
            <p:cNvSpPr txBox="1"/>
            <p:nvPr/>
          </p:nvSpPr>
          <p:spPr>
            <a:xfrm>
              <a:off x="258661" y="1024868"/>
              <a:ext cx="5852160" cy="507831"/>
            </a:xfrm>
            <a:prstGeom prst="rect">
              <a:avLst/>
            </a:prstGeom>
            <a:noFill/>
          </p:spPr>
          <p:txBody>
            <a:bodyPr wrap="square" rtlCol="0">
              <a:spAutoFit/>
            </a:bodyPr>
            <a:lstStyle/>
            <a:p>
              <a:r>
                <a:rPr lang="zh-CN" altLang="en-US" dirty="0">
                  <a:solidFill>
                    <a:schemeClr val="bg1"/>
                  </a:solidFill>
                </a:rPr>
                <a:t>将原始数据（</a:t>
              </a:r>
              <a:r>
                <a:rPr lang="en-US" altLang="zh-CN" dirty="0">
                  <a:solidFill>
                    <a:schemeClr val="bg1"/>
                  </a:solidFill>
                </a:rPr>
                <a:t>dataset</a:t>
              </a:r>
              <a:r>
                <a:rPr lang="zh-CN" altLang="en-US" dirty="0">
                  <a:solidFill>
                    <a:schemeClr val="bg1"/>
                  </a:solidFill>
                </a:rPr>
                <a:t>）进行分组，一部分做为训练集来训练模型，另一部分做为测试集来评价模型。</a:t>
              </a:r>
            </a:p>
          </p:txBody>
        </p:sp>
        <p:sp>
          <p:nvSpPr>
            <p:cNvPr id="4" name="矩形 3"/>
            <p:cNvSpPr/>
            <p:nvPr/>
          </p:nvSpPr>
          <p:spPr>
            <a:xfrm>
              <a:off x="258661" y="603667"/>
              <a:ext cx="1223412" cy="300082"/>
            </a:xfrm>
            <a:prstGeom prst="rect">
              <a:avLst/>
            </a:prstGeom>
          </p:spPr>
          <p:txBody>
            <a:bodyPr wrap="none">
              <a:spAutoFit/>
            </a:bodyPr>
            <a:lstStyle/>
            <a:p>
              <a:r>
                <a:rPr lang="zh-CN" altLang="en-US" b="1" i="1" dirty="0" smtClean="0">
                  <a:solidFill>
                    <a:schemeClr val="bg1"/>
                  </a:solidFill>
                  <a:latin typeface="Helvetica Neue"/>
                </a:rPr>
                <a:t>交叉验证思想</a:t>
              </a:r>
              <a:endParaRPr lang="zh-CN" altLang="en-US" b="1" i="1" dirty="0">
                <a:solidFill>
                  <a:schemeClr val="bg1"/>
                </a:solidFill>
                <a:effectLst/>
                <a:latin typeface="Helvetica Neue"/>
              </a:endParaRPr>
            </a:p>
          </p:txBody>
        </p:sp>
      </p:grpSp>
      <p:grpSp>
        <p:nvGrpSpPr>
          <p:cNvPr id="9" name="组合 8"/>
          <p:cNvGrpSpPr/>
          <p:nvPr/>
        </p:nvGrpSpPr>
        <p:grpSpPr>
          <a:xfrm>
            <a:off x="258661" y="2655015"/>
            <a:ext cx="5852160" cy="1359621"/>
            <a:chOff x="258661" y="2601227"/>
            <a:chExt cx="4577790" cy="1359621"/>
          </a:xfrm>
        </p:grpSpPr>
        <p:sp>
          <p:nvSpPr>
            <p:cNvPr id="6" name="矩形 5"/>
            <p:cNvSpPr/>
            <p:nvPr/>
          </p:nvSpPr>
          <p:spPr>
            <a:xfrm>
              <a:off x="264451" y="3037518"/>
              <a:ext cx="4572000" cy="923330"/>
            </a:xfrm>
            <a:prstGeom prst="rect">
              <a:avLst/>
            </a:prstGeom>
          </p:spPr>
          <p:txBody>
            <a:bodyPr>
              <a:spAutoFit/>
            </a:bodyPr>
            <a:lstStyle/>
            <a:p>
              <a:r>
                <a:rPr lang="en-US" altLang="zh-CN" dirty="0" smtClean="0">
                  <a:solidFill>
                    <a:schemeClr val="bg1"/>
                  </a:solidFill>
                </a:rPr>
                <a:t>1. </a:t>
              </a:r>
              <a:r>
                <a:rPr lang="zh-CN" altLang="en-US" dirty="0" smtClean="0">
                  <a:solidFill>
                    <a:schemeClr val="bg1"/>
                  </a:solidFill>
                </a:rPr>
                <a:t>交叉</a:t>
              </a:r>
              <a:r>
                <a:rPr lang="zh-CN" altLang="en-US" dirty="0">
                  <a:solidFill>
                    <a:schemeClr val="bg1"/>
                  </a:solidFill>
                </a:rPr>
                <a:t>验证用于评估模型的预测性能</a:t>
              </a:r>
              <a:r>
                <a:rPr lang="zh-CN" altLang="en-US" dirty="0" smtClean="0">
                  <a:solidFill>
                    <a:schemeClr val="bg1"/>
                  </a:solidFill>
                </a:rPr>
                <a:t>，用训练集在不同条件下（</a:t>
              </a:r>
              <a:r>
                <a:rPr lang="en-US" altLang="zh-CN" dirty="0" err="1" smtClean="0">
                  <a:solidFill>
                    <a:schemeClr val="bg1"/>
                  </a:solidFill>
                </a:rPr>
                <a:t>eg</a:t>
              </a:r>
              <a:r>
                <a:rPr lang="zh-CN" altLang="en-US" dirty="0" smtClean="0">
                  <a:solidFill>
                    <a:schemeClr val="bg1"/>
                  </a:solidFill>
                </a:rPr>
                <a:t>：参数不同的取值）训练模型，从而得到不同的模型，在测试集上评价各个模型的测试误差。</a:t>
              </a:r>
            </a:p>
            <a:p>
              <a:r>
                <a:rPr lang="en-US" altLang="zh-CN" dirty="0" smtClean="0">
                  <a:solidFill>
                    <a:schemeClr val="bg1"/>
                  </a:solidFill>
                </a:rPr>
                <a:t>2. </a:t>
              </a:r>
              <a:r>
                <a:rPr lang="zh-CN" altLang="en-US" dirty="0" smtClean="0">
                  <a:solidFill>
                    <a:schemeClr val="bg1"/>
                  </a:solidFill>
                </a:rPr>
                <a:t>重复使用数据，使数据得到充分利用</a:t>
              </a:r>
              <a:endParaRPr lang="zh-CN" altLang="en-US" dirty="0">
                <a:solidFill>
                  <a:schemeClr val="bg1"/>
                </a:solidFill>
              </a:endParaRPr>
            </a:p>
          </p:txBody>
        </p:sp>
        <p:sp>
          <p:nvSpPr>
            <p:cNvPr id="32" name="矩形 31"/>
            <p:cNvSpPr/>
            <p:nvPr/>
          </p:nvSpPr>
          <p:spPr>
            <a:xfrm>
              <a:off x="258661" y="2601227"/>
              <a:ext cx="1223412" cy="300082"/>
            </a:xfrm>
            <a:prstGeom prst="rect">
              <a:avLst/>
            </a:prstGeom>
          </p:spPr>
          <p:txBody>
            <a:bodyPr wrap="none">
              <a:spAutoFit/>
            </a:bodyPr>
            <a:lstStyle/>
            <a:p>
              <a:r>
                <a:rPr lang="zh-CN" altLang="en-US" b="1" i="1" dirty="0" smtClean="0">
                  <a:solidFill>
                    <a:schemeClr val="bg1"/>
                  </a:solidFill>
                  <a:latin typeface="Helvetica Neue"/>
                </a:rPr>
                <a:t>交叉验证作用</a:t>
              </a:r>
              <a:endParaRPr lang="zh-CN" altLang="en-US" b="1" i="1" dirty="0">
                <a:solidFill>
                  <a:schemeClr val="bg1"/>
                </a:solidFill>
                <a:effectLst/>
                <a:latin typeface="Helvetica Neue"/>
              </a:endParaRPr>
            </a:p>
          </p:txBody>
        </p:sp>
      </p:grpSp>
    </p:spTree>
    <p:extLst>
      <p:ext uri="{BB962C8B-B14F-4D97-AF65-F5344CB8AC3E}">
        <p14:creationId xmlns:p14="http://schemas.microsoft.com/office/powerpoint/2010/main" val="48268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smtClean="0">
                <a:solidFill>
                  <a:schemeClr val="bg1"/>
                </a:solidFill>
                <a:latin typeface="宋体" panose="02010600030101010101" pitchFamily="2" charset="-122"/>
                <a:ea typeface="宋体" panose="02010600030101010101" pitchFamily="2" charset="-122"/>
              </a:rPr>
              <a:t>LightGBM</a:t>
            </a:r>
            <a:r>
              <a:rPr lang="zh-CN" altLang="en-US" sz="2000" b="1" dirty="0" smtClean="0">
                <a:solidFill>
                  <a:schemeClr val="bg1"/>
                </a:solidFill>
                <a:latin typeface="宋体" panose="02010600030101010101" pitchFamily="2" charset="-122"/>
                <a:ea typeface="宋体" panose="02010600030101010101" pitchFamily="2" charset="-122"/>
              </a:rPr>
              <a:t>方法原理</a:t>
            </a:r>
            <a:endParaRPr lang="zh-CN" altLang="en-US" dirty="0"/>
          </a:p>
        </p:txBody>
      </p:sp>
      <p:sp>
        <p:nvSpPr>
          <p:cNvPr id="32" name="文本框 31"/>
          <p:cNvSpPr txBox="1"/>
          <p:nvPr/>
        </p:nvSpPr>
        <p:spPr>
          <a:xfrm>
            <a:off x="572803" y="1762708"/>
            <a:ext cx="8087103" cy="1477328"/>
          </a:xfrm>
          <a:prstGeom prst="rect">
            <a:avLst/>
          </a:prstGeom>
          <a:noFill/>
        </p:spPr>
        <p:txBody>
          <a:bodyPr wrap="square" rtlCol="0">
            <a:spAutoFit/>
          </a:bodyPr>
          <a:lstStyle/>
          <a:p>
            <a:r>
              <a:rPr lang="en-US" altLang="zh-CN" sz="1800" b="1" dirty="0" smtClean="0">
                <a:solidFill>
                  <a:schemeClr val="bg1"/>
                </a:solidFill>
                <a:latin typeface="宋体" panose="02010600030101010101" pitchFamily="2" charset="-122"/>
                <a:ea typeface="宋体" panose="02010600030101010101" pitchFamily="2" charset="-122"/>
              </a:rPr>
              <a:t>GBDT</a:t>
            </a:r>
            <a:r>
              <a:rPr lang="zh-CN" altLang="en-US" sz="1800" b="1" dirty="0" smtClean="0">
                <a:solidFill>
                  <a:schemeClr val="bg1"/>
                </a:solidFill>
                <a:latin typeface="宋体" panose="02010600030101010101" pitchFamily="2" charset="-122"/>
                <a:ea typeface="宋体" panose="02010600030101010101" pitchFamily="2" charset="-122"/>
              </a:rPr>
              <a:t>思想：</a:t>
            </a:r>
            <a:endParaRPr lang="en-US" altLang="zh-CN" sz="1800" b="1" dirty="0" smtClean="0">
              <a:solidFill>
                <a:schemeClr val="bg1"/>
              </a:solidFill>
              <a:latin typeface="宋体" panose="02010600030101010101" pitchFamily="2" charset="-122"/>
              <a:ea typeface="宋体" panose="02010600030101010101" pitchFamily="2" charset="-122"/>
            </a:endParaRPr>
          </a:p>
          <a:p>
            <a:r>
              <a:rPr lang="en-US" altLang="zh-CN" sz="1800" b="1" dirty="0" smtClean="0">
                <a:solidFill>
                  <a:schemeClr val="bg1"/>
                </a:solidFill>
                <a:latin typeface="宋体" panose="02010600030101010101" pitchFamily="2" charset="-122"/>
                <a:ea typeface="宋体" panose="02010600030101010101" pitchFamily="2" charset="-122"/>
              </a:rPr>
              <a:t> </a:t>
            </a:r>
            <a:r>
              <a:rPr lang="en-US" altLang="zh-CN" sz="1800" b="1" dirty="0">
                <a:solidFill>
                  <a:schemeClr val="bg1"/>
                </a:solidFill>
                <a:latin typeface="宋体" panose="02010600030101010101" pitchFamily="2" charset="-122"/>
                <a:ea typeface="宋体" panose="02010600030101010101" pitchFamily="2" charset="-122"/>
              </a:rPr>
              <a:t>   GBDT (Gradient Boosting Decision </a:t>
            </a:r>
            <a:r>
              <a:rPr lang="en-US" altLang="zh-CN" sz="1800" b="1" dirty="0" smtClean="0">
                <a:solidFill>
                  <a:schemeClr val="bg1"/>
                </a:solidFill>
                <a:latin typeface="宋体" panose="02010600030101010101" pitchFamily="2" charset="-122"/>
                <a:ea typeface="宋体" panose="02010600030101010101" pitchFamily="2" charset="-122"/>
              </a:rPr>
              <a:t>Tree)</a:t>
            </a:r>
            <a:r>
              <a:rPr lang="zh-CN" altLang="en-US" sz="1800" b="1" dirty="0" smtClean="0">
                <a:solidFill>
                  <a:schemeClr val="bg1"/>
                </a:solidFill>
                <a:latin typeface="宋体" panose="02010600030101010101" pitchFamily="2" charset="-122"/>
                <a:ea typeface="宋体" panose="02010600030101010101" pitchFamily="2" charset="-122"/>
              </a:rPr>
              <a:t>梯度提升决策树是</a:t>
            </a:r>
            <a:r>
              <a:rPr lang="zh-CN" altLang="en-US" sz="1800" b="1" dirty="0">
                <a:solidFill>
                  <a:schemeClr val="bg1"/>
                </a:solidFill>
                <a:latin typeface="宋体" panose="02010600030101010101" pitchFamily="2" charset="-122"/>
                <a:ea typeface="宋体" panose="02010600030101010101" pitchFamily="2" charset="-122"/>
              </a:rPr>
              <a:t>机器学习中一个长盛不衰的模型，其主要思想是利用弱分类器（决策树）迭代训练以得到最优模型，该模型具有训练效果好、不易过拟合等优点。常被用于点击率预测，搜索排序等任务。</a:t>
            </a:r>
          </a:p>
        </p:txBody>
      </p:sp>
      <p:sp>
        <p:nvSpPr>
          <p:cNvPr id="4" name="Freeform 7">
            <a:hlinkClick r:id="rId3" action="ppaction://hlinksldjump"/>
          </p:cNvPr>
          <p:cNvSpPr>
            <a:spLocks/>
          </p:cNvSpPr>
          <p:nvPr/>
        </p:nvSpPr>
        <p:spPr bwMode="auto">
          <a:xfrm>
            <a:off x="8140794" y="4520196"/>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Tree>
    <p:extLst>
      <p:ext uri="{BB962C8B-B14F-4D97-AF65-F5344CB8AC3E}">
        <p14:creationId xmlns:p14="http://schemas.microsoft.com/office/powerpoint/2010/main" val="2859169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4564952"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预测</a:t>
            </a:r>
            <a:r>
              <a:rPr lang="zh-CN" altLang="en-US" sz="2000" dirty="0">
                <a:solidFill>
                  <a:schemeClr val="bg1"/>
                </a:solidFill>
                <a:latin typeface="宋体" panose="02010600030101010101" pitchFamily="2" charset="-122"/>
                <a:ea typeface="宋体" panose="02010600030101010101" pitchFamily="2" charset="-122"/>
              </a:rPr>
              <a:t>性分析</a:t>
            </a:r>
            <a:endParaRPr lang="en-US" altLang="zh-CN" sz="2000" dirty="0">
              <a:solidFill>
                <a:schemeClr val="bg1"/>
              </a:solidFill>
              <a:latin typeface="宋体" panose="02010600030101010101" pitchFamily="2" charset="-122"/>
              <a:ea typeface="宋体" panose="02010600030101010101" pitchFamily="2" charset="-122"/>
            </a:endParaRPr>
          </a:p>
        </p:txBody>
      </p:sp>
      <p:sp>
        <p:nvSpPr>
          <p:cNvPr id="20" name="矩形 19"/>
          <p:cNvSpPr/>
          <p:nvPr/>
        </p:nvSpPr>
        <p:spPr>
          <a:xfrm>
            <a:off x="131739" y="689730"/>
            <a:ext cx="1569660" cy="236691"/>
          </a:xfrm>
          <a:prstGeom prst="rect">
            <a:avLst/>
          </a:prstGeom>
        </p:spPr>
        <p:txBody>
          <a:bodyPr wrap="none">
            <a:spAutoFit/>
          </a:bodyPr>
          <a:lstStyle/>
          <a:p>
            <a:r>
              <a:rPr lang="en-US" altLang="zh-CN" b="1" i="1" dirty="0" smtClean="0">
                <a:solidFill>
                  <a:schemeClr val="bg1"/>
                </a:solidFill>
                <a:latin typeface="Helvetica Neue"/>
              </a:rPr>
              <a:t>K-</a:t>
            </a:r>
            <a:r>
              <a:rPr lang="zh-CN" altLang="en-US" b="1" i="1" dirty="0" smtClean="0">
                <a:solidFill>
                  <a:schemeClr val="bg1"/>
                </a:solidFill>
                <a:latin typeface="Helvetica Neue"/>
              </a:rPr>
              <a:t>折交叉验证原理</a:t>
            </a:r>
            <a:endParaRPr lang="zh-CN" altLang="en-US" b="1" i="1" dirty="0">
              <a:solidFill>
                <a:schemeClr val="bg1"/>
              </a:solidFill>
              <a:effectLst/>
              <a:latin typeface="Helvetica Neue"/>
            </a:endParaRPr>
          </a:p>
        </p:txBody>
      </p:sp>
      <p:pic>
        <p:nvPicPr>
          <p:cNvPr id="7" name="图片 6"/>
          <p:cNvPicPr>
            <a:picLocks noChangeAspect="1"/>
          </p:cNvPicPr>
          <p:nvPr/>
        </p:nvPicPr>
        <p:blipFill>
          <a:blip r:embed="rId3"/>
          <a:stretch>
            <a:fillRect/>
          </a:stretch>
        </p:blipFill>
        <p:spPr>
          <a:xfrm>
            <a:off x="1701399" y="1133603"/>
            <a:ext cx="5929617" cy="3537205"/>
          </a:xfrm>
          <a:prstGeom prst="rect">
            <a:avLst/>
          </a:prstGeom>
        </p:spPr>
      </p:pic>
    </p:spTree>
    <p:extLst>
      <p:ext uri="{BB962C8B-B14F-4D97-AF65-F5344CB8AC3E}">
        <p14:creationId xmlns:p14="http://schemas.microsoft.com/office/powerpoint/2010/main" val="3197829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4564952"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预测</a:t>
            </a:r>
            <a:r>
              <a:rPr lang="zh-CN" altLang="en-US" sz="2000" dirty="0">
                <a:solidFill>
                  <a:schemeClr val="bg1"/>
                </a:solidFill>
                <a:latin typeface="宋体" panose="02010600030101010101" pitchFamily="2" charset="-122"/>
                <a:ea typeface="宋体" panose="02010600030101010101" pitchFamily="2" charset="-122"/>
              </a:rPr>
              <a:t>性分析</a:t>
            </a:r>
            <a:endParaRPr lang="en-US" altLang="zh-CN" sz="2000" dirty="0">
              <a:solidFill>
                <a:schemeClr val="bg1"/>
              </a:solidFill>
              <a:latin typeface="宋体" panose="02010600030101010101" pitchFamily="2" charset="-122"/>
              <a:ea typeface="宋体" panose="02010600030101010101" pitchFamily="2" charset="-122"/>
            </a:endParaRPr>
          </a:p>
        </p:txBody>
      </p:sp>
      <p:grpSp>
        <p:nvGrpSpPr>
          <p:cNvPr id="2" name="组合 1"/>
          <p:cNvGrpSpPr/>
          <p:nvPr/>
        </p:nvGrpSpPr>
        <p:grpSpPr>
          <a:xfrm>
            <a:off x="131738" y="689730"/>
            <a:ext cx="8452863" cy="807913"/>
            <a:chOff x="131739" y="689730"/>
            <a:chExt cx="5852160" cy="807913"/>
          </a:xfrm>
        </p:grpSpPr>
        <p:sp>
          <p:nvSpPr>
            <p:cNvPr id="20" name="矩形 19"/>
            <p:cNvSpPr/>
            <p:nvPr/>
          </p:nvSpPr>
          <p:spPr>
            <a:xfrm>
              <a:off x="131739" y="689730"/>
              <a:ext cx="2521844" cy="300082"/>
            </a:xfrm>
            <a:prstGeom prst="rect">
              <a:avLst/>
            </a:prstGeom>
          </p:spPr>
          <p:txBody>
            <a:bodyPr wrap="none">
              <a:spAutoFit/>
            </a:bodyPr>
            <a:lstStyle/>
            <a:p>
              <a:r>
                <a:rPr lang="en-US" altLang="zh-CN" b="1" i="1" dirty="0">
                  <a:solidFill>
                    <a:schemeClr val="bg1"/>
                  </a:solidFill>
                  <a:latin typeface="Helvetica Neue"/>
                </a:rPr>
                <a:t>Grid </a:t>
              </a:r>
              <a:r>
                <a:rPr lang="en-US" altLang="zh-CN" b="1" i="1" dirty="0" smtClean="0">
                  <a:solidFill>
                    <a:schemeClr val="bg1"/>
                  </a:solidFill>
                  <a:latin typeface="Helvetica Neue"/>
                </a:rPr>
                <a:t>Search</a:t>
              </a:r>
              <a:r>
                <a:rPr lang="zh-CN" altLang="en-US" b="1" i="1" dirty="0" smtClean="0">
                  <a:solidFill>
                    <a:schemeClr val="bg1"/>
                  </a:solidFill>
                  <a:latin typeface="Helvetica Neue"/>
                </a:rPr>
                <a:t>（网格搜索）原理</a:t>
              </a:r>
              <a:endParaRPr lang="zh-CN" altLang="en-US" b="1" i="1" dirty="0">
                <a:solidFill>
                  <a:schemeClr val="bg1"/>
                </a:solidFill>
                <a:effectLst/>
                <a:latin typeface="Helvetica Neue"/>
              </a:endParaRPr>
            </a:p>
          </p:txBody>
        </p:sp>
        <p:sp>
          <p:nvSpPr>
            <p:cNvPr id="5" name="文本框 4"/>
            <p:cNvSpPr txBox="1"/>
            <p:nvPr/>
          </p:nvSpPr>
          <p:spPr>
            <a:xfrm>
              <a:off x="131739" y="989812"/>
              <a:ext cx="5852160" cy="507831"/>
            </a:xfrm>
            <a:prstGeom prst="rect">
              <a:avLst/>
            </a:prstGeom>
            <a:noFill/>
          </p:spPr>
          <p:txBody>
            <a:bodyPr wrap="square" rtlCol="0">
              <a:spAutoFit/>
            </a:bodyPr>
            <a:lstStyle/>
            <a:p>
              <a:r>
                <a:rPr lang="zh-CN" altLang="en-US" dirty="0">
                  <a:solidFill>
                    <a:schemeClr val="bg1"/>
                  </a:solidFill>
                </a:rPr>
                <a:t>一种调参手段；穷举搜索：在所有候选的参数选择中，通过循环遍历，尝试每一种可能性，表现最好的参数就是最终的结果。</a:t>
              </a:r>
            </a:p>
          </p:txBody>
        </p:sp>
      </p:grpSp>
      <p:pic>
        <p:nvPicPr>
          <p:cNvPr id="6" name="图片 5"/>
          <p:cNvPicPr>
            <a:picLocks noChangeAspect="1"/>
          </p:cNvPicPr>
          <p:nvPr/>
        </p:nvPicPr>
        <p:blipFill>
          <a:blip r:embed="rId3"/>
          <a:stretch>
            <a:fillRect/>
          </a:stretch>
        </p:blipFill>
        <p:spPr>
          <a:xfrm>
            <a:off x="451821" y="1800510"/>
            <a:ext cx="8043190" cy="1924650"/>
          </a:xfrm>
          <a:prstGeom prst="rect">
            <a:avLst/>
          </a:prstGeom>
        </p:spPr>
      </p:pic>
      <p:grpSp>
        <p:nvGrpSpPr>
          <p:cNvPr id="10" name="组合 9"/>
          <p:cNvGrpSpPr/>
          <p:nvPr/>
        </p:nvGrpSpPr>
        <p:grpSpPr>
          <a:xfrm>
            <a:off x="284138" y="3822002"/>
            <a:ext cx="8452863" cy="807913"/>
            <a:chOff x="131739" y="689730"/>
            <a:chExt cx="5852160" cy="807913"/>
          </a:xfrm>
        </p:grpSpPr>
        <p:sp>
          <p:nvSpPr>
            <p:cNvPr id="11" name="矩形 10"/>
            <p:cNvSpPr/>
            <p:nvPr/>
          </p:nvSpPr>
          <p:spPr>
            <a:xfrm>
              <a:off x="131739" y="689730"/>
              <a:ext cx="1745945" cy="300082"/>
            </a:xfrm>
            <a:prstGeom prst="rect">
              <a:avLst/>
            </a:prstGeom>
          </p:spPr>
          <p:txBody>
            <a:bodyPr wrap="none">
              <a:spAutoFit/>
            </a:bodyPr>
            <a:lstStyle/>
            <a:p>
              <a:r>
                <a:rPr lang="en-US" altLang="zh-CN" b="1" i="1" dirty="0">
                  <a:solidFill>
                    <a:schemeClr val="bg1"/>
                  </a:solidFill>
                  <a:latin typeface="Helvetica Neue"/>
                </a:rPr>
                <a:t>Grid </a:t>
              </a:r>
              <a:r>
                <a:rPr lang="en-US" altLang="zh-CN" b="1" i="1" dirty="0" smtClean="0">
                  <a:solidFill>
                    <a:schemeClr val="bg1"/>
                  </a:solidFill>
                  <a:latin typeface="Helvetica Neue"/>
                </a:rPr>
                <a:t>Search</a:t>
              </a:r>
              <a:r>
                <a:rPr lang="zh-CN" altLang="en-US" b="1" i="1" dirty="0" smtClean="0">
                  <a:solidFill>
                    <a:schemeClr val="bg1"/>
                  </a:solidFill>
                  <a:latin typeface="Helvetica Neue"/>
                </a:rPr>
                <a:t>（网格搜索）好处</a:t>
              </a:r>
              <a:endParaRPr lang="zh-CN" altLang="en-US" b="1" i="1" dirty="0">
                <a:solidFill>
                  <a:schemeClr val="bg1"/>
                </a:solidFill>
                <a:effectLst/>
                <a:latin typeface="Helvetica Neue"/>
              </a:endParaRPr>
            </a:p>
          </p:txBody>
        </p:sp>
        <p:sp>
          <p:nvSpPr>
            <p:cNvPr id="12" name="文本框 11"/>
            <p:cNvSpPr txBox="1"/>
            <p:nvPr/>
          </p:nvSpPr>
          <p:spPr>
            <a:xfrm>
              <a:off x="131739" y="989812"/>
              <a:ext cx="5852160" cy="507831"/>
            </a:xfrm>
            <a:prstGeom prst="rect">
              <a:avLst/>
            </a:prstGeom>
            <a:noFill/>
          </p:spPr>
          <p:txBody>
            <a:bodyPr wrap="square" rtlCol="0">
              <a:spAutoFit/>
            </a:bodyPr>
            <a:lstStyle/>
            <a:p>
              <a:r>
                <a:rPr lang="zh-CN" altLang="en-US" dirty="0" smtClean="0">
                  <a:solidFill>
                    <a:schemeClr val="bg1"/>
                  </a:solidFill>
                </a:rPr>
                <a:t>只要给出模型的候选参数，不用自己一个个改参数运行观察结果，使用网格搜索可以自动尝试每一种结果，并且返回最优结果。</a:t>
              </a:r>
              <a:endParaRPr lang="zh-CN" altLang="en-US" dirty="0">
                <a:solidFill>
                  <a:schemeClr val="bg1"/>
                </a:solidFill>
              </a:endParaRPr>
            </a:p>
          </p:txBody>
        </p:sp>
      </p:grpSp>
    </p:spTree>
    <p:extLst>
      <p:ext uri="{BB962C8B-B14F-4D97-AF65-F5344CB8AC3E}">
        <p14:creationId xmlns:p14="http://schemas.microsoft.com/office/powerpoint/2010/main" val="606635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4564952"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预测</a:t>
            </a:r>
            <a:r>
              <a:rPr lang="zh-CN" altLang="en-US" sz="2000" dirty="0">
                <a:solidFill>
                  <a:schemeClr val="bg1"/>
                </a:solidFill>
                <a:latin typeface="宋体" panose="02010600030101010101" pitchFamily="2" charset="-122"/>
                <a:ea typeface="宋体" panose="02010600030101010101" pitchFamily="2" charset="-122"/>
              </a:rPr>
              <a:t>性分析</a:t>
            </a:r>
            <a:endParaRPr lang="en-US" altLang="zh-CN" sz="2000" dirty="0">
              <a:solidFill>
                <a:schemeClr val="bg1"/>
              </a:solidFill>
              <a:latin typeface="宋体" panose="02010600030101010101" pitchFamily="2" charset="-122"/>
              <a:ea typeface="宋体" panose="02010600030101010101" pitchFamily="2" charset="-122"/>
            </a:endParaRPr>
          </a:p>
        </p:txBody>
      </p:sp>
      <p:sp>
        <p:nvSpPr>
          <p:cNvPr id="20" name="矩形 19"/>
          <p:cNvSpPr/>
          <p:nvPr/>
        </p:nvSpPr>
        <p:spPr>
          <a:xfrm>
            <a:off x="131739" y="474577"/>
            <a:ext cx="877163" cy="300082"/>
          </a:xfrm>
          <a:prstGeom prst="rect">
            <a:avLst/>
          </a:prstGeom>
        </p:spPr>
        <p:txBody>
          <a:bodyPr wrap="none">
            <a:spAutoFit/>
          </a:bodyPr>
          <a:lstStyle/>
          <a:p>
            <a:r>
              <a:rPr lang="zh-CN" altLang="en-US" b="1" i="1" dirty="0" smtClean="0">
                <a:solidFill>
                  <a:schemeClr val="bg1"/>
                </a:solidFill>
                <a:latin typeface="Helvetica Neue"/>
              </a:rPr>
              <a:t>参数选择</a:t>
            </a:r>
            <a:endParaRPr lang="zh-CN" altLang="en-US" b="1" i="1" dirty="0">
              <a:solidFill>
                <a:schemeClr val="bg1"/>
              </a:solidFill>
              <a:effectLst/>
              <a:latin typeface="Helvetica Neue"/>
            </a:endParaRPr>
          </a:p>
        </p:txBody>
      </p:sp>
      <p:pic>
        <p:nvPicPr>
          <p:cNvPr id="2" name="图片 1"/>
          <p:cNvPicPr>
            <a:picLocks noChangeAspect="1"/>
          </p:cNvPicPr>
          <p:nvPr/>
        </p:nvPicPr>
        <p:blipFill>
          <a:blip r:embed="rId3"/>
          <a:stretch>
            <a:fillRect/>
          </a:stretch>
        </p:blipFill>
        <p:spPr>
          <a:xfrm>
            <a:off x="2440232" y="774659"/>
            <a:ext cx="3438525" cy="895350"/>
          </a:xfrm>
          <a:prstGeom prst="rect">
            <a:avLst/>
          </a:prstGeom>
        </p:spPr>
      </p:pic>
      <p:pic>
        <p:nvPicPr>
          <p:cNvPr id="4" name="图片 3"/>
          <p:cNvPicPr>
            <a:picLocks noChangeAspect="1"/>
          </p:cNvPicPr>
          <p:nvPr/>
        </p:nvPicPr>
        <p:blipFill>
          <a:blip r:embed="rId4"/>
          <a:stretch>
            <a:fillRect/>
          </a:stretch>
        </p:blipFill>
        <p:spPr>
          <a:xfrm>
            <a:off x="1312431" y="1768163"/>
            <a:ext cx="6134100" cy="2105025"/>
          </a:xfrm>
          <a:prstGeom prst="rect">
            <a:avLst/>
          </a:prstGeom>
        </p:spPr>
      </p:pic>
      <p:pic>
        <p:nvPicPr>
          <p:cNvPr id="5" name="图片 4"/>
          <p:cNvPicPr>
            <a:picLocks noChangeAspect="1"/>
          </p:cNvPicPr>
          <p:nvPr/>
        </p:nvPicPr>
        <p:blipFill>
          <a:blip r:embed="rId5"/>
          <a:stretch>
            <a:fillRect/>
          </a:stretch>
        </p:blipFill>
        <p:spPr>
          <a:xfrm>
            <a:off x="2811706" y="3999429"/>
            <a:ext cx="2695575" cy="1076325"/>
          </a:xfrm>
          <a:prstGeom prst="rect">
            <a:avLst/>
          </a:prstGeom>
        </p:spPr>
      </p:pic>
    </p:spTree>
    <p:extLst>
      <p:ext uri="{BB962C8B-B14F-4D97-AF65-F5344CB8AC3E}">
        <p14:creationId xmlns:p14="http://schemas.microsoft.com/office/powerpoint/2010/main" val="1839646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4564952"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预测</a:t>
            </a:r>
            <a:r>
              <a:rPr lang="zh-CN" altLang="en-US" sz="2000" dirty="0">
                <a:solidFill>
                  <a:schemeClr val="bg1"/>
                </a:solidFill>
                <a:latin typeface="宋体" panose="02010600030101010101" pitchFamily="2" charset="-122"/>
                <a:ea typeface="宋体" panose="02010600030101010101" pitchFamily="2" charset="-122"/>
              </a:rPr>
              <a:t>性分析</a:t>
            </a:r>
            <a:endParaRPr lang="en-US" altLang="zh-CN" sz="2000" dirty="0">
              <a:solidFill>
                <a:schemeClr val="bg1"/>
              </a:solidFill>
              <a:latin typeface="宋体" panose="02010600030101010101" pitchFamily="2" charset="-122"/>
              <a:ea typeface="宋体" panose="02010600030101010101" pitchFamily="2" charset="-122"/>
            </a:endParaRPr>
          </a:p>
        </p:txBody>
      </p:sp>
      <p:sp>
        <p:nvSpPr>
          <p:cNvPr id="20" name="矩形 19"/>
          <p:cNvSpPr/>
          <p:nvPr/>
        </p:nvSpPr>
        <p:spPr>
          <a:xfrm>
            <a:off x="131739" y="474577"/>
            <a:ext cx="1569660" cy="300082"/>
          </a:xfrm>
          <a:prstGeom prst="rect">
            <a:avLst/>
          </a:prstGeom>
        </p:spPr>
        <p:txBody>
          <a:bodyPr wrap="none">
            <a:spAutoFit/>
          </a:bodyPr>
          <a:lstStyle/>
          <a:p>
            <a:r>
              <a:rPr lang="zh-CN" altLang="en-US" b="1" i="1" dirty="0" smtClean="0">
                <a:solidFill>
                  <a:schemeClr val="bg1"/>
                </a:solidFill>
                <a:effectLst/>
                <a:latin typeface="Helvetica Neue"/>
              </a:rPr>
              <a:t>模型训练以及测试</a:t>
            </a:r>
            <a:endParaRPr lang="zh-CN" altLang="en-US" b="1" i="1" dirty="0">
              <a:solidFill>
                <a:schemeClr val="bg1"/>
              </a:solidFill>
              <a:effectLst/>
              <a:latin typeface="Helvetica Neue"/>
            </a:endParaRPr>
          </a:p>
        </p:txBody>
      </p:sp>
      <p:pic>
        <p:nvPicPr>
          <p:cNvPr id="7" name="图片 6"/>
          <p:cNvPicPr>
            <a:picLocks noChangeAspect="1"/>
          </p:cNvPicPr>
          <p:nvPr/>
        </p:nvPicPr>
        <p:blipFill>
          <a:blip r:embed="rId3"/>
          <a:stretch>
            <a:fillRect/>
          </a:stretch>
        </p:blipFill>
        <p:spPr>
          <a:xfrm>
            <a:off x="267764" y="774659"/>
            <a:ext cx="7821987" cy="3479345"/>
          </a:xfrm>
          <a:prstGeom prst="rect">
            <a:avLst/>
          </a:prstGeom>
        </p:spPr>
      </p:pic>
      <p:pic>
        <p:nvPicPr>
          <p:cNvPr id="8" name="图片 7"/>
          <p:cNvPicPr>
            <a:picLocks noChangeAspect="1"/>
          </p:cNvPicPr>
          <p:nvPr/>
        </p:nvPicPr>
        <p:blipFill rotWithShape="1">
          <a:blip r:embed="rId4"/>
          <a:srcRect t="36566" b="12428"/>
          <a:stretch/>
        </p:blipFill>
        <p:spPr>
          <a:xfrm>
            <a:off x="286616" y="4320204"/>
            <a:ext cx="4410075" cy="451821"/>
          </a:xfrm>
          <a:prstGeom prst="rect">
            <a:avLst/>
          </a:prstGeom>
        </p:spPr>
      </p:pic>
    </p:spTree>
    <p:extLst>
      <p:ext uri="{BB962C8B-B14F-4D97-AF65-F5344CB8AC3E}">
        <p14:creationId xmlns:p14="http://schemas.microsoft.com/office/powerpoint/2010/main" val="1188428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4564952"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应用成果展示</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757237" y="942975"/>
            <a:ext cx="7629525" cy="3257550"/>
          </a:xfrm>
          <a:prstGeom prst="rect">
            <a:avLst/>
          </a:prstGeom>
        </p:spPr>
      </p:pic>
    </p:spTree>
    <p:extLst>
      <p:ext uri="{BB962C8B-B14F-4D97-AF65-F5344CB8AC3E}">
        <p14:creationId xmlns:p14="http://schemas.microsoft.com/office/powerpoint/2010/main" val="2110489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4564952" cy="400110"/>
          </a:xfrm>
          <a:prstGeom prst="rect">
            <a:avLst/>
          </a:prstGeom>
          <a:noFill/>
        </p:spPr>
        <p:txBody>
          <a:bodyPr wrap="square" rtlCol="0">
            <a:spAutoFit/>
          </a:bodyPr>
          <a:lstStyle/>
          <a:p>
            <a:r>
              <a:rPr lang="en-US" altLang="zh-CN" sz="2000" b="1" spc="-300" dirty="0" smtClean="0">
                <a:solidFill>
                  <a:schemeClr val="bg1"/>
                </a:solidFill>
                <a:latin typeface="宋体" panose="02010600030101010101" pitchFamily="2" charset="-122"/>
                <a:ea typeface="宋体" panose="02010600030101010101" pitchFamily="2" charset="-122"/>
              </a:rPr>
              <a:t>0 4 </a:t>
            </a:r>
            <a:r>
              <a:rPr lang="zh-CN" altLang="en-US" sz="2000" b="1" spc="-300" dirty="0">
                <a:solidFill>
                  <a:schemeClr val="bg1"/>
                </a:solidFill>
                <a:latin typeface="宋体" panose="02010600030101010101" pitchFamily="2" charset="-122"/>
                <a:ea typeface="宋体" panose="02010600030101010101" pitchFamily="2" charset="-122"/>
              </a:rPr>
              <a:t>商业场景</a:t>
            </a:r>
            <a:r>
              <a:rPr lang="zh-CN" altLang="en-US" sz="2000" b="1" spc="-300" dirty="0" smtClean="0">
                <a:solidFill>
                  <a:schemeClr val="bg1"/>
                </a:solidFill>
                <a:latin typeface="宋体" panose="02010600030101010101" pitchFamily="2" charset="-122"/>
                <a:ea typeface="宋体" panose="02010600030101010101" pitchFamily="2" charset="-122"/>
              </a:rPr>
              <a:t>应用</a:t>
            </a:r>
            <a:r>
              <a:rPr lang="en-US" altLang="zh-CN" sz="2000" spc="-300" dirty="0" smtClean="0">
                <a:solidFill>
                  <a:schemeClr val="bg1"/>
                </a:solidFill>
                <a:latin typeface="宋体" panose="02010600030101010101" pitchFamily="2" charset="-122"/>
                <a:ea typeface="宋体" panose="02010600030101010101" pitchFamily="2" charset="-122"/>
              </a:rPr>
              <a:t>—</a:t>
            </a:r>
            <a:r>
              <a:rPr lang="zh-CN" altLang="en-US" sz="2000" dirty="0" smtClean="0">
                <a:solidFill>
                  <a:schemeClr val="bg1"/>
                </a:solidFill>
                <a:latin typeface="宋体" panose="02010600030101010101" pitchFamily="2" charset="-122"/>
                <a:ea typeface="宋体" panose="02010600030101010101" pitchFamily="2" charset="-122"/>
              </a:rPr>
              <a:t>应用成果展示</a:t>
            </a:r>
            <a:endParaRPr lang="en-US" altLang="zh-CN" sz="2000" dirty="0">
              <a:solidFill>
                <a:schemeClr val="bg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247650" y="909973"/>
            <a:ext cx="8648700" cy="3495675"/>
          </a:xfrm>
          <a:prstGeom prst="rect">
            <a:avLst/>
          </a:prstGeom>
        </p:spPr>
      </p:pic>
      <p:sp>
        <p:nvSpPr>
          <p:cNvPr id="4" name="矩形 3"/>
          <p:cNvSpPr/>
          <p:nvPr/>
        </p:nvSpPr>
        <p:spPr>
          <a:xfrm>
            <a:off x="7616414" y="909973"/>
            <a:ext cx="839097" cy="337157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3798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3" name="文本框 2"/>
          <p:cNvSpPr txBox="1"/>
          <p:nvPr/>
        </p:nvSpPr>
        <p:spPr>
          <a:xfrm>
            <a:off x="928915" y="3062515"/>
            <a:ext cx="3972691" cy="523220"/>
          </a:xfrm>
          <a:prstGeom prst="rect">
            <a:avLst/>
          </a:prstGeom>
          <a:noFill/>
        </p:spPr>
        <p:txBody>
          <a:bodyPr wrap="non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感谢观看 </a:t>
            </a:r>
            <a:r>
              <a:rPr lang="en-US" altLang="zh-CN" sz="2800" b="1" dirty="0" smtClean="0">
                <a:solidFill>
                  <a:schemeClr val="bg1"/>
                </a:solidFill>
                <a:latin typeface="微软雅黑" panose="020B0503020204020204" pitchFamily="34" charset="-122"/>
                <a:ea typeface="微软雅黑" panose="020B0503020204020204" pitchFamily="34" charset="-122"/>
              </a:rPr>
              <a:t>THANK YOU</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28915" y="2498826"/>
            <a:ext cx="184731" cy="523220"/>
          </a:xfrm>
          <a:prstGeom prst="rect">
            <a:avLst/>
          </a:prstGeom>
          <a:noFill/>
        </p:spPr>
        <p:txBody>
          <a:bodyPr wrap="none" rtlCol="0">
            <a:spAutoFit/>
          </a:bodyPr>
          <a:lstStyle/>
          <a:p>
            <a:endParaRPr lang="zh-CN" altLang="en-US" sz="2800" dirty="0">
              <a:solidFill>
                <a:schemeClr val="bg1"/>
              </a:solidFill>
            </a:endParaRPr>
          </a:p>
        </p:txBody>
      </p:sp>
    </p:spTree>
    <p:extLst>
      <p:ext uri="{BB962C8B-B14F-4D97-AF65-F5344CB8AC3E}">
        <p14:creationId xmlns:p14="http://schemas.microsoft.com/office/powerpoint/2010/main" val="1742327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12" presetClass="entr" presetSubtype="4" fill="hold" grpId="0" nodeType="afterEffect">
                                  <p:stCondLst>
                                    <p:cond delay="0"/>
                                  </p:stCondLst>
                                  <p:iterate type="lt">
                                    <p:tmPct val="14000"/>
                                  </p:iterate>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smtClean="0">
                <a:solidFill>
                  <a:schemeClr val="bg1"/>
                </a:solidFill>
                <a:latin typeface="宋体" panose="02010600030101010101" pitchFamily="2" charset="-122"/>
                <a:ea typeface="宋体" panose="02010600030101010101" pitchFamily="2" charset="-122"/>
              </a:rPr>
              <a:t>LightGBM</a:t>
            </a:r>
            <a:r>
              <a:rPr lang="zh-CN" altLang="en-US" sz="2000" b="1" dirty="0" smtClean="0">
                <a:solidFill>
                  <a:schemeClr val="bg1"/>
                </a:solidFill>
                <a:latin typeface="宋体" panose="02010600030101010101" pitchFamily="2" charset="-122"/>
                <a:ea typeface="宋体" panose="02010600030101010101" pitchFamily="2" charset="-122"/>
              </a:rPr>
              <a:t>方法原理</a:t>
            </a:r>
            <a:endParaRPr lang="zh-CN" altLang="en-US" dirty="0"/>
          </a:p>
        </p:txBody>
      </p:sp>
      <p:pic>
        <p:nvPicPr>
          <p:cNvPr id="7" name="图片 6"/>
          <p:cNvPicPr>
            <a:picLocks noChangeAspect="1"/>
          </p:cNvPicPr>
          <p:nvPr/>
        </p:nvPicPr>
        <p:blipFill>
          <a:blip r:embed="rId3"/>
          <a:stretch>
            <a:fillRect/>
          </a:stretch>
        </p:blipFill>
        <p:spPr>
          <a:xfrm>
            <a:off x="441062" y="1376914"/>
            <a:ext cx="8122024" cy="3365524"/>
          </a:xfrm>
          <a:prstGeom prst="rect">
            <a:avLst/>
          </a:prstGeom>
        </p:spPr>
      </p:pic>
      <p:sp>
        <p:nvSpPr>
          <p:cNvPr id="32" name="文本框 31"/>
          <p:cNvSpPr txBox="1"/>
          <p:nvPr/>
        </p:nvSpPr>
        <p:spPr>
          <a:xfrm>
            <a:off x="290457" y="730583"/>
            <a:ext cx="9643781" cy="646331"/>
          </a:xfrm>
          <a:prstGeom prst="rect">
            <a:avLst/>
          </a:prstGeom>
          <a:noFill/>
        </p:spPr>
        <p:txBody>
          <a:bodyPr wrap="square" rtlCol="0">
            <a:spAutoFit/>
          </a:bodyPr>
          <a:lstStyle/>
          <a:p>
            <a:r>
              <a:rPr lang="zh-CN" altLang="en-US" sz="1800" b="1" dirty="0">
                <a:solidFill>
                  <a:schemeClr val="bg1"/>
                </a:solidFill>
                <a:latin typeface="宋体" panose="02010600030101010101" pitchFamily="2" charset="-122"/>
                <a:ea typeface="宋体" panose="02010600030101010101" pitchFamily="2" charset="-122"/>
              </a:rPr>
              <a:t>回归树由结点和有向边组成。结点有两种类型：内部结点和叶结点。内部结点</a:t>
            </a:r>
            <a:r>
              <a:rPr lang="zh-CN" altLang="en-US" sz="1800" b="1" dirty="0" smtClean="0">
                <a:solidFill>
                  <a:schemeClr val="bg1"/>
                </a:solidFill>
                <a:latin typeface="宋体" panose="02010600030101010101" pitchFamily="2" charset="-122"/>
                <a:ea typeface="宋体" panose="02010600030101010101" pitchFamily="2" charset="-122"/>
              </a:rPr>
              <a:t>表示</a:t>
            </a:r>
            <a:endParaRPr lang="en-US" altLang="zh-CN" sz="1800" b="1" dirty="0" smtClean="0">
              <a:solidFill>
                <a:schemeClr val="bg1"/>
              </a:solidFill>
              <a:latin typeface="宋体" panose="02010600030101010101" pitchFamily="2" charset="-122"/>
              <a:ea typeface="宋体" panose="02010600030101010101" pitchFamily="2" charset="-122"/>
            </a:endParaRPr>
          </a:p>
          <a:p>
            <a:r>
              <a:rPr lang="zh-CN" altLang="en-US" sz="1800" b="1" dirty="0" smtClean="0">
                <a:solidFill>
                  <a:schemeClr val="bg1"/>
                </a:solidFill>
                <a:latin typeface="宋体" panose="02010600030101010101" pitchFamily="2" charset="-122"/>
                <a:ea typeface="宋体" panose="02010600030101010101" pitchFamily="2" charset="-122"/>
              </a:rPr>
              <a:t>一</a:t>
            </a:r>
            <a:r>
              <a:rPr lang="zh-CN" altLang="en-US" sz="1800" b="1" dirty="0">
                <a:solidFill>
                  <a:schemeClr val="bg1"/>
                </a:solidFill>
                <a:latin typeface="宋体" panose="02010600030101010101" pitchFamily="2" charset="-122"/>
                <a:ea typeface="宋体" panose="02010600030101010101" pitchFamily="2" charset="-122"/>
              </a:rPr>
              <a:t>个特征或属性，叶结点表示一个预测值。</a:t>
            </a:r>
          </a:p>
        </p:txBody>
      </p:sp>
      <p:sp>
        <p:nvSpPr>
          <p:cNvPr id="5" name="Freeform 7">
            <a:hlinkClick r:id="rId4" action="ppaction://hlinksldjump"/>
          </p:cNvPr>
          <p:cNvSpPr>
            <a:spLocks/>
          </p:cNvSpPr>
          <p:nvPr/>
        </p:nvSpPr>
        <p:spPr bwMode="auto">
          <a:xfrm>
            <a:off x="8303530" y="4742438"/>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Tree>
    <p:extLst>
      <p:ext uri="{BB962C8B-B14F-4D97-AF65-F5344CB8AC3E}">
        <p14:creationId xmlns:p14="http://schemas.microsoft.com/office/powerpoint/2010/main" val="3240312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smtClean="0">
                <a:solidFill>
                  <a:schemeClr val="bg1"/>
                </a:solidFill>
                <a:latin typeface="宋体" panose="02010600030101010101" pitchFamily="2" charset="-122"/>
                <a:ea typeface="宋体" panose="02010600030101010101" pitchFamily="2" charset="-122"/>
              </a:rPr>
              <a:t>LightGBM</a:t>
            </a:r>
            <a:r>
              <a:rPr lang="zh-CN" altLang="en-US" sz="2000" b="1" dirty="0" smtClean="0">
                <a:solidFill>
                  <a:schemeClr val="bg1"/>
                </a:solidFill>
                <a:latin typeface="宋体" panose="02010600030101010101" pitchFamily="2" charset="-122"/>
                <a:ea typeface="宋体" panose="02010600030101010101" pitchFamily="2" charset="-122"/>
              </a:rPr>
              <a:t>方法原理</a:t>
            </a:r>
            <a:endParaRPr lang="zh-CN" altLang="en-US" dirty="0"/>
          </a:p>
        </p:txBody>
      </p:sp>
      <mc:AlternateContent xmlns:mc="http://schemas.openxmlformats.org/markup-compatibility/2006" xmlns:a14="http://schemas.microsoft.com/office/drawing/2010/main">
        <mc:Choice Requires="a14">
          <p:sp>
            <p:nvSpPr>
              <p:cNvPr id="32" name="文本框 31"/>
              <p:cNvSpPr txBox="1"/>
              <p:nvPr/>
            </p:nvSpPr>
            <p:spPr>
              <a:xfrm>
                <a:off x="131739" y="482548"/>
                <a:ext cx="9643781" cy="4265207"/>
              </a:xfrm>
              <a:prstGeom prst="rect">
                <a:avLst/>
              </a:prstGeom>
              <a:noFill/>
            </p:spPr>
            <p:txBody>
              <a:bodyPr wrap="square" rtlCol="0">
                <a:spAutoFit/>
              </a:bodyPr>
              <a:lstStyle/>
              <a:p>
                <a:r>
                  <a:rPr lang="zh-CN" altLang="en-US" sz="1800" b="1" dirty="0" smtClean="0">
                    <a:solidFill>
                      <a:schemeClr val="bg1"/>
                    </a:solidFill>
                    <a:latin typeface="宋体" panose="02010600030101010101" pitchFamily="2" charset="-122"/>
                    <a:ea typeface="宋体" panose="02010600030101010101" pitchFamily="2" charset="-122"/>
                  </a:rPr>
                  <a:t>提升</a:t>
                </a:r>
                <a:r>
                  <a:rPr lang="zh-CN" altLang="en-US" sz="1800" b="1" dirty="0">
                    <a:solidFill>
                      <a:schemeClr val="bg1"/>
                    </a:solidFill>
                    <a:latin typeface="宋体" panose="02010600030101010101" pitchFamily="2" charset="-122"/>
                    <a:ea typeface="宋体" panose="02010600030101010101" pitchFamily="2" charset="-122"/>
                  </a:rPr>
                  <a:t>树模型采用加法模型（基函数的线性组合）与前向分步算法，同时基</a:t>
                </a:r>
                <a:r>
                  <a:rPr lang="zh-CN" altLang="en-US" sz="1800" b="1" dirty="0" smtClean="0">
                    <a:solidFill>
                      <a:schemeClr val="bg1"/>
                    </a:solidFill>
                    <a:latin typeface="宋体" panose="02010600030101010101" pitchFamily="2" charset="-122"/>
                    <a:ea typeface="宋体" panose="02010600030101010101" pitchFamily="2" charset="-122"/>
                  </a:rPr>
                  <a:t>函数采用</a:t>
                </a:r>
                <a:endParaRPr lang="en-US" altLang="zh-CN" sz="1800" b="1" dirty="0" smtClean="0">
                  <a:solidFill>
                    <a:schemeClr val="bg1"/>
                  </a:solidFill>
                  <a:latin typeface="宋体" panose="02010600030101010101" pitchFamily="2" charset="-122"/>
                  <a:ea typeface="宋体" panose="02010600030101010101" pitchFamily="2" charset="-122"/>
                </a:endParaRPr>
              </a:p>
              <a:p>
                <a:r>
                  <a:rPr lang="zh-CN" altLang="en-US" sz="1800" b="1" dirty="0" smtClean="0">
                    <a:solidFill>
                      <a:schemeClr val="bg1"/>
                    </a:solidFill>
                    <a:latin typeface="宋体" panose="02010600030101010101" pitchFamily="2" charset="-122"/>
                    <a:ea typeface="宋体" panose="02010600030101010101" pitchFamily="2" charset="-122"/>
                  </a:rPr>
                  <a:t>决策</a:t>
                </a:r>
                <a:r>
                  <a:rPr lang="zh-CN" altLang="en-US" sz="1800" b="1" dirty="0">
                    <a:solidFill>
                      <a:schemeClr val="bg1"/>
                    </a:solidFill>
                    <a:latin typeface="宋体" panose="02010600030101010101" pitchFamily="2" charset="-122"/>
                    <a:ea typeface="宋体" panose="02010600030101010101" pitchFamily="2" charset="-122"/>
                  </a:rPr>
                  <a:t>树算法，对待分类问题采用二叉分类树，对于回归问题采用二叉</a:t>
                </a:r>
                <a:r>
                  <a:rPr lang="zh-CN" altLang="en-US" sz="1800" b="1" dirty="0">
                    <a:solidFill>
                      <a:schemeClr val="bg1"/>
                    </a:solidFill>
                    <a:latin typeface="宋体" panose="02010600030101010101" pitchFamily="2" charset="-122"/>
                    <a:ea typeface="宋体" panose="02010600030101010101" pitchFamily="2" charset="-122"/>
                    <a:hlinkClick r:id="rId3" action="ppaction://hlinksldjump"/>
                  </a:rPr>
                  <a:t>回归树</a:t>
                </a:r>
                <a:r>
                  <a:rPr lang="zh-CN" altLang="en-US" sz="1800" b="1" dirty="0" smtClean="0">
                    <a:solidFill>
                      <a:schemeClr val="bg1"/>
                    </a:solidFill>
                    <a:latin typeface="宋体" panose="02010600030101010101" pitchFamily="2" charset="-122"/>
                    <a:ea typeface="宋体" panose="02010600030101010101" pitchFamily="2" charset="-122"/>
                  </a:rPr>
                  <a:t>。提升</a:t>
                </a:r>
                <a:endParaRPr lang="en-US" altLang="zh-CN" sz="1800" b="1" dirty="0" smtClean="0">
                  <a:solidFill>
                    <a:schemeClr val="bg1"/>
                  </a:solidFill>
                  <a:latin typeface="宋体" panose="02010600030101010101" pitchFamily="2" charset="-122"/>
                  <a:ea typeface="宋体" panose="02010600030101010101" pitchFamily="2" charset="-122"/>
                </a:endParaRPr>
              </a:p>
              <a:p>
                <a:r>
                  <a:rPr lang="zh-CN" altLang="en-US" sz="1800" b="1" dirty="0" smtClean="0">
                    <a:solidFill>
                      <a:schemeClr val="bg1"/>
                    </a:solidFill>
                    <a:latin typeface="宋体" panose="02010600030101010101" pitchFamily="2" charset="-122"/>
                    <a:ea typeface="宋体" panose="02010600030101010101" pitchFamily="2" charset="-122"/>
                  </a:rPr>
                  <a:t>树</a:t>
                </a:r>
                <a:r>
                  <a:rPr lang="zh-CN" altLang="en-US" sz="1800" b="1" dirty="0">
                    <a:solidFill>
                      <a:schemeClr val="bg1"/>
                    </a:solidFill>
                    <a:latin typeface="宋体" panose="02010600030101010101" pitchFamily="2" charset="-122"/>
                    <a:ea typeface="宋体" panose="02010600030101010101" pitchFamily="2" charset="-122"/>
                  </a:rPr>
                  <a:t>模型可以看作是决策树的加法</a:t>
                </a:r>
                <a:r>
                  <a:rPr lang="zh-CN" altLang="en-US" sz="1800" b="1" dirty="0" smtClean="0">
                    <a:solidFill>
                      <a:schemeClr val="bg1"/>
                    </a:solidFill>
                    <a:latin typeface="宋体" panose="02010600030101010101" pitchFamily="2" charset="-122"/>
                    <a:ea typeface="宋体" panose="02010600030101010101" pitchFamily="2" charset="-122"/>
                  </a:rPr>
                  <a:t>模型。</a:t>
                </a:r>
                <a:endParaRPr lang="en-US" altLang="zh-CN" sz="1800" b="1" dirty="0" smtClean="0">
                  <a:solidFill>
                    <a:schemeClr val="bg1"/>
                  </a:solidFill>
                  <a:latin typeface="宋体" panose="02010600030101010101" pitchFamily="2" charset="-122"/>
                  <a:ea typeface="宋体" panose="02010600030101010101" pitchFamily="2" charset="-122"/>
                </a:endParaRPr>
              </a:p>
              <a:p>
                <a:endParaRPr lang="en-US" altLang="zh-CN" sz="1800" b="1" dirty="0" smtClean="0">
                  <a:solidFill>
                    <a:schemeClr val="bg1"/>
                  </a:solidFill>
                  <a:latin typeface="宋体" panose="02010600030101010101" pitchFamily="2" charset="-122"/>
                  <a:ea typeface="宋体" panose="02010600030101010101" pitchFamily="2" charset="-122"/>
                </a:endParaRPr>
              </a:p>
              <a:p>
                <a:r>
                  <a:rPr lang="zh-CN" altLang="en-US" sz="1800" b="1" dirty="0">
                    <a:solidFill>
                      <a:schemeClr val="bg1"/>
                    </a:solidFill>
                    <a:latin typeface="宋体" panose="02010600030101010101" pitchFamily="2" charset="-122"/>
                    <a:ea typeface="宋体" panose="02010600030101010101" pitchFamily="2" charset="-122"/>
                  </a:rPr>
                  <a:t>对回归问题的提升树算法来说，给定当前模型</a:t>
                </a:r>
                <a:r>
                  <a:rPr lang="en-US" altLang="zh-CN" sz="1800" b="1" dirty="0">
                    <a:solidFill>
                      <a:schemeClr val="bg1"/>
                    </a:solidFill>
                    <a:latin typeface="宋体" panose="02010600030101010101" pitchFamily="2" charset="-122"/>
                    <a:ea typeface="宋体" panose="02010600030101010101" pitchFamily="2" charset="-122"/>
                  </a:rPr>
                  <a:t>fm−</a:t>
                </a:r>
                <a:r>
                  <a:rPr lang="en-US" altLang="zh-CN" sz="1800" b="1" dirty="0" smtClean="0">
                    <a:solidFill>
                      <a:schemeClr val="bg1"/>
                    </a:solidFill>
                    <a:latin typeface="宋体" panose="02010600030101010101" pitchFamily="2" charset="-122"/>
                    <a:ea typeface="宋体" panose="02010600030101010101" pitchFamily="2" charset="-122"/>
                  </a:rPr>
                  <a:t>1(x)</a:t>
                </a:r>
                <a:r>
                  <a:rPr lang="zh-CN" altLang="en-US" sz="1800" b="1" dirty="0" smtClean="0">
                    <a:solidFill>
                      <a:schemeClr val="bg1"/>
                    </a:solidFill>
                    <a:latin typeface="宋体" panose="02010600030101010101" pitchFamily="2" charset="-122"/>
                    <a:ea typeface="宋体" panose="02010600030101010101" pitchFamily="2" charset="-122"/>
                  </a:rPr>
                  <a:t>只需要</a:t>
                </a:r>
                <a:r>
                  <a:rPr lang="zh-CN" altLang="en-US" sz="1800" b="1" dirty="0">
                    <a:solidFill>
                      <a:schemeClr val="bg1"/>
                    </a:solidFill>
                    <a:latin typeface="宋体" panose="02010600030101010101" pitchFamily="2" charset="-122"/>
                    <a:ea typeface="宋体" panose="02010600030101010101" pitchFamily="2" charset="-122"/>
                  </a:rPr>
                  <a:t>简单地拟合当前</a:t>
                </a:r>
                <a:r>
                  <a:rPr lang="zh-CN" altLang="en-US" sz="1800" b="1" dirty="0" smtClean="0">
                    <a:solidFill>
                      <a:schemeClr val="bg1"/>
                    </a:solidFill>
                    <a:latin typeface="宋体" panose="02010600030101010101" pitchFamily="2" charset="-122"/>
                    <a:ea typeface="宋体" panose="02010600030101010101" pitchFamily="2" charset="-122"/>
                  </a:rPr>
                  <a:t>模型</a:t>
                </a:r>
                <a:endParaRPr lang="en-US" altLang="zh-CN" sz="1800" b="1" dirty="0" smtClean="0">
                  <a:solidFill>
                    <a:schemeClr val="bg1"/>
                  </a:solidFill>
                  <a:latin typeface="宋体" panose="02010600030101010101" pitchFamily="2" charset="-122"/>
                  <a:ea typeface="宋体" panose="02010600030101010101" pitchFamily="2" charset="-122"/>
                </a:endParaRPr>
              </a:p>
              <a:p>
                <a:r>
                  <a:rPr lang="zh-CN" altLang="en-US" sz="1800" b="1" dirty="0" smtClean="0">
                    <a:solidFill>
                      <a:schemeClr val="bg1"/>
                    </a:solidFill>
                    <a:latin typeface="宋体" panose="02010600030101010101" pitchFamily="2" charset="-122"/>
                    <a:ea typeface="宋体" panose="02010600030101010101" pitchFamily="2" charset="-122"/>
                  </a:rPr>
                  <a:t>的</a:t>
                </a:r>
                <a:r>
                  <a:rPr lang="zh-CN" altLang="en-US" sz="1800" b="1" dirty="0">
                    <a:solidFill>
                      <a:schemeClr val="bg1"/>
                    </a:solidFill>
                    <a:latin typeface="宋体" panose="02010600030101010101" pitchFamily="2" charset="-122"/>
                    <a:ea typeface="宋体" panose="02010600030101010101" pitchFamily="2" charset="-122"/>
                  </a:rPr>
                  <a:t>残差</a:t>
                </a:r>
                <a:r>
                  <a:rPr lang="zh-CN" altLang="en-US" sz="1800" b="1" dirty="0" smtClean="0">
                    <a:solidFill>
                      <a:schemeClr val="bg1"/>
                    </a:solidFill>
                    <a:latin typeface="宋体" panose="02010600030101010101" pitchFamily="2" charset="-122"/>
                    <a:ea typeface="宋体" panose="02010600030101010101" pitchFamily="2" charset="-122"/>
                  </a:rPr>
                  <a:t>。回归</a:t>
                </a:r>
                <a:r>
                  <a:rPr lang="zh-CN" altLang="en-US" sz="1800" b="1" dirty="0">
                    <a:solidFill>
                      <a:schemeClr val="bg1"/>
                    </a:solidFill>
                    <a:latin typeface="宋体" panose="02010600030101010101" pitchFamily="2" charset="-122"/>
                    <a:ea typeface="宋体" panose="02010600030101010101" pitchFamily="2" charset="-122"/>
                  </a:rPr>
                  <a:t>问题的提升树算法叙述如下</a:t>
                </a:r>
                <a:r>
                  <a:rPr lang="en-US" altLang="zh-CN" sz="1800" b="1" dirty="0" smtClean="0">
                    <a:solidFill>
                      <a:schemeClr val="bg1"/>
                    </a:solidFill>
                    <a:latin typeface="宋体" panose="02010600030101010101" pitchFamily="2" charset="-122"/>
                    <a:ea typeface="宋体" panose="02010600030101010101" pitchFamily="2" charset="-122"/>
                  </a:rPr>
                  <a:t>:</a:t>
                </a:r>
              </a:p>
              <a:p>
                <a:r>
                  <a:rPr lang="zh-CN" altLang="en-US" sz="1800" b="1" dirty="0" smtClean="0">
                    <a:solidFill>
                      <a:schemeClr val="bg1"/>
                    </a:solidFill>
                    <a:latin typeface="宋体" panose="02010600030101010101" pitchFamily="2" charset="-122"/>
                    <a:ea typeface="宋体" panose="02010600030101010101" pitchFamily="2" charset="-122"/>
                  </a:rPr>
                  <a:t>（</a:t>
                </a:r>
                <a:r>
                  <a:rPr lang="en-US" altLang="zh-CN" sz="1800" b="1" dirty="0" smtClean="0">
                    <a:solidFill>
                      <a:schemeClr val="bg1"/>
                    </a:solidFill>
                    <a:latin typeface="宋体" panose="02010600030101010101" pitchFamily="2" charset="-122"/>
                    <a:ea typeface="宋体" panose="02010600030101010101" pitchFamily="2" charset="-122"/>
                  </a:rPr>
                  <a:t>1</a:t>
                </a:r>
                <a:r>
                  <a:rPr lang="zh-CN" altLang="en-US" sz="1800" b="1" dirty="0" smtClean="0">
                    <a:solidFill>
                      <a:schemeClr val="bg1"/>
                    </a:solidFill>
                    <a:latin typeface="宋体" panose="02010600030101010101" pitchFamily="2" charset="-122"/>
                    <a:ea typeface="宋体" panose="02010600030101010101" pitchFamily="2" charset="-122"/>
                  </a:rPr>
                  <a:t>）初始化</a:t>
                </a:r>
                <a14:m>
                  <m:oMath xmlns:m="http://schemas.openxmlformats.org/officeDocument/2006/math">
                    <m:sSub>
                      <m:sSubPr>
                        <m:ctrlPr>
                          <a:rPr lang="en-US" altLang="zh-CN" sz="1800" b="1" i="1" smtClean="0">
                            <a:solidFill>
                              <a:schemeClr val="bg1"/>
                            </a:solidFill>
                            <a:latin typeface="Cambria Math" panose="02040503050406030204" pitchFamily="18" charset="0"/>
                            <a:ea typeface="宋体" panose="02010600030101010101" pitchFamily="2" charset="-122"/>
                          </a:rPr>
                        </m:ctrlPr>
                      </m:sSubPr>
                      <m:e>
                        <m:r>
                          <m:rPr>
                            <m:sty m:val="p"/>
                          </m:rPr>
                          <a:rPr lang="en-US" altLang="zh-CN" sz="1800" b="1" i="1">
                            <a:solidFill>
                              <a:schemeClr val="bg1"/>
                            </a:solidFill>
                            <a:latin typeface="Cambria Math" panose="02040503050406030204" pitchFamily="18" charset="0"/>
                            <a:ea typeface="宋体" panose="02010600030101010101" pitchFamily="2" charset="-122"/>
                          </a:rPr>
                          <m:t>f</m:t>
                        </m:r>
                      </m:e>
                      <m:sub>
                        <m:r>
                          <a:rPr lang="en-US" altLang="zh-CN" sz="1800" b="1" i="1" smtClean="0">
                            <a:solidFill>
                              <a:schemeClr val="bg1"/>
                            </a:solidFill>
                            <a:latin typeface="Cambria Math" panose="02040503050406030204" pitchFamily="18" charset="0"/>
                            <a:ea typeface="宋体" panose="02010600030101010101" pitchFamily="2" charset="-122"/>
                          </a:rPr>
                          <m:t>𝟎</m:t>
                        </m:r>
                      </m:sub>
                    </m:sSub>
                  </m:oMath>
                </a14:m>
                <a:r>
                  <a:rPr lang="en-US" altLang="zh-CN" sz="1800" b="1" dirty="0" smtClean="0">
                    <a:solidFill>
                      <a:schemeClr val="bg1"/>
                    </a:solidFill>
                    <a:latin typeface="宋体" panose="02010600030101010101" pitchFamily="2" charset="-122"/>
                    <a:ea typeface="宋体" panose="02010600030101010101" pitchFamily="2" charset="-122"/>
                  </a:rPr>
                  <a:t>(x)=0</a:t>
                </a:r>
              </a:p>
              <a:p>
                <a:r>
                  <a:rPr lang="zh-CN" altLang="en-US" sz="1800" b="1" dirty="0" smtClean="0">
                    <a:solidFill>
                      <a:schemeClr val="bg1"/>
                    </a:solidFill>
                    <a:latin typeface="宋体" panose="02010600030101010101" pitchFamily="2" charset="-122"/>
                    <a:ea typeface="宋体" panose="02010600030101010101" pitchFamily="2" charset="-122"/>
                  </a:rPr>
                  <a:t>（</a:t>
                </a:r>
                <a:r>
                  <a:rPr lang="en-US" altLang="zh-CN" sz="1800" b="1" dirty="0" smtClean="0">
                    <a:solidFill>
                      <a:schemeClr val="bg1"/>
                    </a:solidFill>
                    <a:latin typeface="宋体" panose="02010600030101010101" pitchFamily="2" charset="-122"/>
                    <a:ea typeface="宋体" panose="02010600030101010101" pitchFamily="2" charset="-122"/>
                  </a:rPr>
                  <a:t>2</a:t>
                </a:r>
                <a:r>
                  <a:rPr lang="zh-CN" altLang="en-US" sz="1800" b="1" dirty="0" smtClean="0">
                    <a:solidFill>
                      <a:schemeClr val="bg1"/>
                    </a:solidFill>
                    <a:latin typeface="宋体" panose="02010600030101010101" pitchFamily="2" charset="-122"/>
                    <a:ea typeface="宋体" panose="02010600030101010101" pitchFamily="2" charset="-122"/>
                  </a:rPr>
                  <a:t>）对</a:t>
                </a:r>
                <a:r>
                  <a:rPr lang="en-US" altLang="zh-CN" sz="1800" b="1" dirty="0" smtClean="0">
                    <a:solidFill>
                      <a:schemeClr val="bg1"/>
                    </a:solidFill>
                    <a:latin typeface="宋体" panose="02010600030101010101" pitchFamily="2" charset="-122"/>
                    <a:ea typeface="宋体" panose="02010600030101010101" pitchFamily="2" charset="-122"/>
                  </a:rPr>
                  <a:t>m=1,2</a:t>
                </a:r>
                <a:r>
                  <a:rPr lang="zh-CN" altLang="en-US" sz="1800" b="1" dirty="0" smtClean="0">
                    <a:solidFill>
                      <a:schemeClr val="bg1"/>
                    </a:solidFill>
                    <a:latin typeface="宋体" panose="02010600030101010101" pitchFamily="2" charset="-122"/>
                    <a:ea typeface="宋体" panose="02010600030101010101" pitchFamily="2" charset="-122"/>
                  </a:rPr>
                  <a:t>，</a:t>
                </a:r>
                <a:r>
                  <a:rPr lang="en-US" altLang="zh-CN" sz="1800" b="1" dirty="0" smtClean="0">
                    <a:solidFill>
                      <a:schemeClr val="bg1"/>
                    </a:solidFill>
                    <a:latin typeface="宋体" panose="02010600030101010101" pitchFamily="2" charset="-122"/>
                    <a:ea typeface="宋体" panose="02010600030101010101" pitchFamily="2" charset="-122"/>
                  </a:rPr>
                  <a:t>…</a:t>
                </a:r>
                <a:r>
                  <a:rPr lang="zh-CN" altLang="en-US" sz="1800" b="1" dirty="0" smtClean="0">
                    <a:solidFill>
                      <a:schemeClr val="bg1"/>
                    </a:solidFill>
                    <a:latin typeface="宋体" panose="02010600030101010101" pitchFamily="2" charset="-122"/>
                    <a:ea typeface="宋体" panose="02010600030101010101" pitchFamily="2" charset="-122"/>
                  </a:rPr>
                  <a:t>，</a:t>
                </a:r>
                <a:r>
                  <a:rPr lang="en-US" altLang="zh-CN" sz="1800" b="1" dirty="0" smtClean="0">
                    <a:solidFill>
                      <a:schemeClr val="bg1"/>
                    </a:solidFill>
                    <a:latin typeface="宋体" panose="02010600030101010101" pitchFamily="2" charset="-122"/>
                    <a:ea typeface="宋体" panose="02010600030101010101" pitchFamily="2" charset="-122"/>
                  </a:rPr>
                  <a:t>M</a:t>
                </a:r>
              </a:p>
              <a:p>
                <a:r>
                  <a:rPr lang="en-US" altLang="zh-CN" sz="1800" b="1" dirty="0">
                    <a:solidFill>
                      <a:schemeClr val="bg1"/>
                    </a:solidFill>
                    <a:latin typeface="宋体" panose="02010600030101010101" pitchFamily="2" charset="-122"/>
                    <a:ea typeface="宋体" panose="02010600030101010101" pitchFamily="2" charset="-122"/>
                  </a:rPr>
                  <a:t>	</a:t>
                </a:r>
                <a:r>
                  <a:rPr lang="en-US" altLang="zh-CN" sz="1800" b="1" dirty="0" smtClean="0">
                    <a:solidFill>
                      <a:schemeClr val="bg1"/>
                    </a:solidFill>
                    <a:latin typeface="宋体" panose="02010600030101010101" pitchFamily="2" charset="-122"/>
                    <a:ea typeface="宋体" panose="02010600030101010101" pitchFamily="2" charset="-122"/>
                  </a:rPr>
                  <a:t>a.</a:t>
                </a:r>
                <a:r>
                  <a:rPr lang="zh-CN" altLang="en-US" sz="1800" b="1" dirty="0" smtClean="0">
                    <a:solidFill>
                      <a:schemeClr val="bg1"/>
                    </a:solidFill>
                    <a:latin typeface="宋体" panose="02010600030101010101" pitchFamily="2" charset="-122"/>
                    <a:ea typeface="宋体" panose="02010600030101010101" pitchFamily="2" charset="-122"/>
                  </a:rPr>
                  <a:t>计算残差</a:t>
                </a:r>
                <a:endParaRPr lang="en-US" altLang="zh-CN" sz="1800" b="1" dirty="0" smtClean="0">
                  <a:solidFill>
                    <a:schemeClr val="bg1"/>
                  </a:solidFill>
                  <a:latin typeface="宋体" panose="02010600030101010101" pitchFamily="2" charset="-122"/>
                  <a:ea typeface="宋体" panose="02010600030101010101" pitchFamily="2" charset="-122"/>
                </a:endParaRPr>
              </a:p>
              <a:p>
                <a:r>
                  <a:rPr lang="en-US" altLang="zh-CN" sz="1800" b="1" dirty="0">
                    <a:solidFill>
                      <a:schemeClr val="bg1"/>
                    </a:solidFill>
                    <a:latin typeface="宋体" panose="02010600030101010101" pitchFamily="2" charset="-122"/>
                    <a:ea typeface="宋体" panose="02010600030101010101" pitchFamily="2" charset="-122"/>
                  </a:rPr>
                  <a:t>	</a:t>
                </a:r>
                <a:r>
                  <a:rPr lang="en-US" altLang="zh-CN" sz="1800" b="1" dirty="0" smtClean="0">
                    <a:solidFill>
                      <a:schemeClr val="bg1"/>
                    </a:solidFill>
                    <a:latin typeface="宋体" panose="02010600030101010101" pitchFamily="2" charset="-122"/>
                    <a:ea typeface="宋体" panose="02010600030101010101" pitchFamily="2" charset="-122"/>
                  </a:rPr>
                  <a:t>	</a:t>
                </a:r>
                <a14:m>
                  <m:oMath xmlns:m="http://schemas.openxmlformats.org/officeDocument/2006/math">
                    <m:sSub>
                      <m:sSubPr>
                        <m:ctrlPr>
                          <a:rPr lang="en-US" altLang="zh-CN" sz="1800" b="1" i="1" smtClean="0">
                            <a:solidFill>
                              <a:schemeClr val="bg1"/>
                            </a:solidFill>
                            <a:latin typeface="Cambria Math" panose="02040503050406030204" pitchFamily="18" charset="0"/>
                            <a:ea typeface="宋体" panose="02010600030101010101" pitchFamily="2" charset="-122"/>
                          </a:rPr>
                        </m:ctrlPr>
                      </m:sSubPr>
                      <m:e>
                        <m:r>
                          <m:rPr>
                            <m:sty m:val="p"/>
                          </m:rPr>
                          <a:rPr lang="en-US" altLang="zh-CN" sz="1800" b="1" i="1">
                            <a:solidFill>
                              <a:schemeClr val="bg1"/>
                            </a:solidFill>
                            <a:latin typeface="Cambria Math" panose="02040503050406030204" pitchFamily="18" charset="0"/>
                            <a:ea typeface="宋体" panose="02010600030101010101" pitchFamily="2" charset="-122"/>
                          </a:rPr>
                          <m:t>r</m:t>
                        </m:r>
                      </m:e>
                      <m:sub>
                        <m:r>
                          <a:rPr lang="en-US" altLang="zh-CN" sz="1800" b="1" i="1" smtClean="0">
                            <a:solidFill>
                              <a:schemeClr val="bg1"/>
                            </a:solidFill>
                            <a:latin typeface="Cambria Math" panose="02040503050406030204" pitchFamily="18" charset="0"/>
                            <a:ea typeface="宋体" panose="02010600030101010101" pitchFamily="2" charset="-122"/>
                          </a:rPr>
                          <m:t>𝒎𝒊</m:t>
                        </m:r>
                      </m:sub>
                    </m:sSub>
                  </m:oMath>
                </a14:m>
                <a:r>
                  <a:rPr lang="en-US" altLang="zh-CN" sz="1800" b="1" dirty="0" smtClean="0">
                    <a:solidFill>
                      <a:schemeClr val="bg1"/>
                    </a:solidFill>
                    <a:latin typeface="宋体" panose="02010600030101010101" pitchFamily="2" charset="-122"/>
                    <a:ea typeface="宋体" panose="02010600030101010101" pitchFamily="2" charset="-122"/>
                  </a:rPr>
                  <a:t>=</a:t>
                </a:r>
                <a14:m>
                  <m:oMath xmlns:m="http://schemas.openxmlformats.org/officeDocument/2006/math">
                    <m:sSub>
                      <m:sSubPr>
                        <m:ctrlPr>
                          <a:rPr lang="en-US" altLang="zh-CN" sz="1800" b="1" i="1" dirty="0" smtClean="0">
                            <a:solidFill>
                              <a:schemeClr val="bg1"/>
                            </a:solidFill>
                            <a:latin typeface="Cambria Math" panose="02040503050406030204" pitchFamily="18" charset="0"/>
                            <a:ea typeface="宋体" panose="02010600030101010101" pitchFamily="2" charset="-122"/>
                          </a:rPr>
                        </m:ctrlPr>
                      </m:sSubPr>
                      <m:e>
                        <m:r>
                          <a:rPr lang="en-US" altLang="zh-CN" sz="1800" b="1" i="1" dirty="0" smtClean="0">
                            <a:solidFill>
                              <a:schemeClr val="bg1"/>
                            </a:solidFill>
                            <a:latin typeface="Cambria Math" panose="02040503050406030204" pitchFamily="18" charset="0"/>
                            <a:ea typeface="宋体" panose="02010600030101010101" pitchFamily="2" charset="-122"/>
                          </a:rPr>
                          <m:t>𝒚</m:t>
                        </m:r>
                      </m:e>
                      <m:sub>
                        <m:r>
                          <a:rPr lang="en-US" altLang="zh-CN" sz="1800" b="1" i="1" dirty="0" smtClean="0">
                            <a:solidFill>
                              <a:schemeClr val="bg1"/>
                            </a:solidFill>
                            <a:latin typeface="Cambria Math" panose="02040503050406030204" pitchFamily="18" charset="0"/>
                            <a:ea typeface="宋体" panose="02010600030101010101" pitchFamily="2" charset="-122"/>
                          </a:rPr>
                          <m:t>𝒊</m:t>
                        </m:r>
                      </m:sub>
                    </m:sSub>
                  </m:oMath>
                </a14:m>
                <a:r>
                  <a:rPr lang="en-US" altLang="zh-CN" sz="1800" b="1" dirty="0" smtClean="0">
                    <a:solidFill>
                      <a:schemeClr val="bg1"/>
                    </a:solidFill>
                    <a:latin typeface="宋体" panose="02010600030101010101" pitchFamily="2" charset="-122"/>
                    <a:ea typeface="宋体" panose="02010600030101010101" pitchFamily="2" charset="-122"/>
                  </a:rPr>
                  <a:t>-</a:t>
                </a:r>
                <a14:m>
                  <m:oMath xmlns:m="http://schemas.openxmlformats.org/officeDocument/2006/math">
                    <m:sSub>
                      <m:sSubPr>
                        <m:ctrlPr>
                          <a:rPr lang="en-US" altLang="zh-CN" sz="1800" b="1" i="1" dirty="0" smtClean="0">
                            <a:solidFill>
                              <a:schemeClr val="bg1"/>
                            </a:solidFill>
                            <a:latin typeface="Cambria Math" panose="02040503050406030204" pitchFamily="18" charset="0"/>
                            <a:ea typeface="宋体" panose="02010600030101010101" pitchFamily="2" charset="-122"/>
                          </a:rPr>
                        </m:ctrlPr>
                      </m:sSubPr>
                      <m:e>
                        <m:r>
                          <a:rPr lang="en-US" altLang="zh-CN" sz="1800" b="1" i="1" dirty="0" smtClean="0">
                            <a:solidFill>
                              <a:schemeClr val="bg1"/>
                            </a:solidFill>
                            <a:latin typeface="Cambria Math" panose="02040503050406030204" pitchFamily="18" charset="0"/>
                            <a:ea typeface="宋体" panose="02010600030101010101" pitchFamily="2" charset="-122"/>
                          </a:rPr>
                          <m:t>𝒇</m:t>
                        </m:r>
                      </m:e>
                      <m:sub>
                        <m:r>
                          <a:rPr lang="en-US" altLang="zh-CN" sz="1800" b="1" i="1" dirty="0" smtClean="0">
                            <a:solidFill>
                              <a:schemeClr val="bg1"/>
                            </a:solidFill>
                            <a:latin typeface="Cambria Math" panose="02040503050406030204" pitchFamily="18" charset="0"/>
                            <a:ea typeface="宋体" panose="02010600030101010101" pitchFamily="2" charset="-122"/>
                          </a:rPr>
                          <m:t>𝒎</m:t>
                        </m:r>
                        <m:r>
                          <a:rPr lang="en-US" altLang="zh-CN" sz="1800" b="1" i="1" dirty="0" smtClean="0">
                            <a:solidFill>
                              <a:schemeClr val="bg1"/>
                            </a:solidFill>
                            <a:latin typeface="Cambria Math" panose="02040503050406030204" pitchFamily="18" charset="0"/>
                            <a:ea typeface="宋体" panose="02010600030101010101" pitchFamily="2" charset="-122"/>
                          </a:rPr>
                          <m:t>−</m:t>
                        </m:r>
                        <m:r>
                          <a:rPr lang="en-US" altLang="zh-CN" sz="1800" b="1" i="1" dirty="0" smtClean="0">
                            <a:solidFill>
                              <a:schemeClr val="bg1"/>
                            </a:solidFill>
                            <a:latin typeface="Cambria Math" panose="02040503050406030204" pitchFamily="18" charset="0"/>
                            <a:ea typeface="宋体" panose="02010600030101010101" pitchFamily="2" charset="-122"/>
                          </a:rPr>
                          <m:t>𝟏</m:t>
                        </m:r>
                      </m:sub>
                    </m:sSub>
                    <m:r>
                      <a:rPr lang="en-US" altLang="zh-CN" sz="1800" b="1" i="1" dirty="0" smtClean="0">
                        <a:solidFill>
                          <a:schemeClr val="bg1"/>
                        </a:solidFill>
                        <a:latin typeface="Cambria Math" panose="02040503050406030204" pitchFamily="18" charset="0"/>
                        <a:ea typeface="宋体" panose="02010600030101010101" pitchFamily="2" charset="-122"/>
                      </a:rPr>
                      <m:t>(</m:t>
                    </m:r>
                    <m:sSub>
                      <m:sSubPr>
                        <m:ctrlPr>
                          <a:rPr lang="en-US" altLang="zh-CN" sz="1800" b="1" i="1" dirty="0" smtClean="0">
                            <a:solidFill>
                              <a:schemeClr val="bg1"/>
                            </a:solidFill>
                            <a:latin typeface="Cambria Math" panose="02040503050406030204" pitchFamily="18" charset="0"/>
                            <a:ea typeface="宋体" panose="02010600030101010101" pitchFamily="2" charset="-122"/>
                          </a:rPr>
                        </m:ctrlPr>
                      </m:sSubPr>
                      <m:e>
                        <m:r>
                          <a:rPr lang="en-US" altLang="zh-CN" sz="1800" b="1" i="1" dirty="0" smtClean="0">
                            <a:solidFill>
                              <a:schemeClr val="bg1"/>
                            </a:solidFill>
                            <a:latin typeface="Cambria Math" panose="02040503050406030204" pitchFamily="18" charset="0"/>
                            <a:ea typeface="宋体" panose="02010600030101010101" pitchFamily="2" charset="-122"/>
                          </a:rPr>
                          <m:t>𝒙</m:t>
                        </m:r>
                      </m:e>
                      <m:sub>
                        <m:r>
                          <a:rPr lang="en-US" altLang="zh-CN" sz="1800" b="1" i="1" dirty="0" smtClean="0">
                            <a:solidFill>
                              <a:schemeClr val="bg1"/>
                            </a:solidFill>
                            <a:latin typeface="Cambria Math" panose="02040503050406030204" pitchFamily="18" charset="0"/>
                            <a:ea typeface="宋体" panose="02010600030101010101" pitchFamily="2" charset="-122"/>
                          </a:rPr>
                          <m:t>𝒊</m:t>
                        </m:r>
                      </m:sub>
                    </m:sSub>
                  </m:oMath>
                </a14:m>
                <a:r>
                  <a:rPr lang="en-US" altLang="zh-CN" sz="1800" b="1" dirty="0" smtClean="0">
                    <a:solidFill>
                      <a:schemeClr val="bg1"/>
                    </a:solidFill>
                    <a:latin typeface="宋体" panose="02010600030101010101" pitchFamily="2" charset="-122"/>
                    <a:ea typeface="宋体" panose="02010600030101010101" pitchFamily="2" charset="-122"/>
                  </a:rPr>
                  <a:t>) ,</a:t>
                </a:r>
                <a:r>
                  <a:rPr lang="en-US" altLang="zh-CN" sz="1800" b="1" dirty="0" err="1" smtClean="0">
                    <a:solidFill>
                      <a:schemeClr val="bg1"/>
                    </a:solidFill>
                    <a:latin typeface="宋体" panose="02010600030101010101" pitchFamily="2" charset="-122"/>
                    <a:ea typeface="宋体" panose="02010600030101010101" pitchFamily="2" charset="-122"/>
                  </a:rPr>
                  <a:t>i</a:t>
                </a:r>
                <a:r>
                  <a:rPr lang="en-US" altLang="zh-CN" sz="1800" b="1" dirty="0" smtClean="0">
                    <a:solidFill>
                      <a:schemeClr val="bg1"/>
                    </a:solidFill>
                    <a:latin typeface="宋体" panose="02010600030101010101" pitchFamily="2" charset="-122"/>
                    <a:ea typeface="宋体" panose="02010600030101010101" pitchFamily="2" charset="-122"/>
                  </a:rPr>
                  <a:t>=1,2,…</a:t>
                </a:r>
                <a:r>
                  <a:rPr lang="zh-CN" altLang="en-US" sz="1800" b="1" dirty="0" smtClean="0">
                    <a:solidFill>
                      <a:schemeClr val="bg1"/>
                    </a:solidFill>
                    <a:latin typeface="宋体" panose="02010600030101010101" pitchFamily="2" charset="-122"/>
                    <a:ea typeface="宋体" panose="02010600030101010101" pitchFamily="2" charset="-122"/>
                  </a:rPr>
                  <a:t>，</a:t>
                </a:r>
                <a:r>
                  <a:rPr lang="en-US" altLang="zh-CN" sz="1800" b="1" dirty="0" smtClean="0">
                    <a:solidFill>
                      <a:schemeClr val="bg1"/>
                    </a:solidFill>
                    <a:latin typeface="宋体" panose="02010600030101010101" pitchFamily="2" charset="-122"/>
                    <a:ea typeface="宋体" panose="02010600030101010101" pitchFamily="2" charset="-122"/>
                  </a:rPr>
                  <a:t>N</a:t>
                </a:r>
              </a:p>
              <a:p>
                <a:r>
                  <a:rPr lang="en-US" altLang="zh-CN" sz="1800" b="1" dirty="0">
                    <a:solidFill>
                      <a:schemeClr val="bg1"/>
                    </a:solidFill>
                    <a:latin typeface="宋体" panose="02010600030101010101" pitchFamily="2" charset="-122"/>
                    <a:ea typeface="宋体" panose="02010600030101010101" pitchFamily="2" charset="-122"/>
                  </a:rPr>
                  <a:t>	</a:t>
                </a:r>
                <a:r>
                  <a:rPr lang="en-US" altLang="zh-CN" sz="1800" b="1" dirty="0" smtClean="0">
                    <a:solidFill>
                      <a:schemeClr val="bg1"/>
                    </a:solidFill>
                    <a:latin typeface="宋体" panose="02010600030101010101" pitchFamily="2" charset="-122"/>
                    <a:ea typeface="宋体" panose="02010600030101010101" pitchFamily="2" charset="-122"/>
                  </a:rPr>
                  <a:t>b.</a:t>
                </a:r>
                <a:r>
                  <a:rPr lang="zh-CN" altLang="en-US" sz="1800" b="1" dirty="0" smtClean="0">
                    <a:solidFill>
                      <a:schemeClr val="bg1"/>
                    </a:solidFill>
                    <a:latin typeface="宋体" panose="02010600030101010101" pitchFamily="2" charset="-122"/>
                    <a:ea typeface="宋体" panose="02010600030101010101" pitchFamily="2" charset="-122"/>
                  </a:rPr>
                  <a:t>拟合残差学习一个回归树，得到</a:t>
                </a:r>
                <a:r>
                  <a:rPr lang="en-US" altLang="zh-CN" sz="1800" b="1" dirty="0">
                    <a:solidFill>
                      <a:schemeClr val="bg1"/>
                    </a:solidFill>
                    <a:latin typeface="宋体" panose="02010600030101010101" pitchFamily="2" charset="-122"/>
                    <a:ea typeface="宋体" panose="02010600030101010101" pitchFamily="2" charset="-122"/>
                  </a:rPr>
                  <a:t>T(x;</a:t>
                </a:r>
                <a14:m>
                  <m:oMath xmlns:m="http://schemas.openxmlformats.org/officeDocument/2006/math">
                    <m:sSub>
                      <m:sSubPr>
                        <m:ctrlPr>
                          <a:rPr lang="el-GR" altLang="zh-CN" sz="1800" b="1" i="1">
                            <a:solidFill>
                              <a:schemeClr val="bg1"/>
                            </a:solidFill>
                            <a:latin typeface="Cambria Math" panose="02040503050406030204" pitchFamily="18" charset="0"/>
                            <a:ea typeface="宋体" panose="02010600030101010101" pitchFamily="2" charset="-122"/>
                          </a:rPr>
                        </m:ctrlPr>
                      </m:sSubPr>
                      <m:e>
                        <m:r>
                          <m:rPr>
                            <m:nor/>
                          </m:rPr>
                          <a:rPr lang="el-GR" altLang="zh-CN" sz="1800" b="1" dirty="0">
                            <a:solidFill>
                              <a:schemeClr val="bg1"/>
                            </a:solidFill>
                            <a:latin typeface="宋体" panose="02010600030101010101" pitchFamily="2" charset="-122"/>
                            <a:ea typeface="宋体" panose="02010600030101010101" pitchFamily="2" charset="-122"/>
                          </a:rPr>
                          <m:t>Θ</m:t>
                        </m:r>
                      </m:e>
                      <m:sub>
                        <m:r>
                          <m:rPr>
                            <m:sty m:val="p"/>
                          </m:rPr>
                          <a:rPr lang="en-US" altLang="zh-CN" sz="1800" b="1" i="1">
                            <a:solidFill>
                              <a:schemeClr val="bg1"/>
                            </a:solidFill>
                            <a:latin typeface="Cambria Math" panose="02040503050406030204" pitchFamily="18" charset="0"/>
                            <a:ea typeface="宋体" panose="02010600030101010101" pitchFamily="2" charset="-122"/>
                          </a:rPr>
                          <m:t>m</m:t>
                        </m:r>
                      </m:sub>
                    </m:sSub>
                    <m:r>
                      <a:rPr lang="en-US" altLang="zh-CN" sz="1800" b="1">
                        <a:solidFill>
                          <a:schemeClr val="bg1"/>
                        </a:solidFill>
                        <a:latin typeface="Cambria Math" panose="02040503050406030204" pitchFamily="18" charset="0"/>
                        <a:ea typeface="宋体" panose="02010600030101010101" pitchFamily="2" charset="-122"/>
                      </a:rPr>
                      <m:t>)</m:t>
                    </m:r>
                  </m:oMath>
                </a14:m>
                <a:endParaRPr lang="en-US" altLang="zh-CN" sz="1800" b="1" dirty="0" smtClean="0">
                  <a:solidFill>
                    <a:schemeClr val="bg1"/>
                  </a:solidFill>
                  <a:latin typeface="宋体" panose="02010600030101010101" pitchFamily="2" charset="-122"/>
                  <a:ea typeface="宋体" panose="02010600030101010101" pitchFamily="2" charset="-122"/>
                </a:endParaRPr>
              </a:p>
              <a:p>
                <a:r>
                  <a:rPr lang="en-US" altLang="zh-CN" sz="1800" b="1" dirty="0">
                    <a:solidFill>
                      <a:schemeClr val="bg1"/>
                    </a:solidFill>
                    <a:latin typeface="宋体" panose="02010600030101010101" pitchFamily="2" charset="-122"/>
                    <a:ea typeface="宋体" panose="02010600030101010101" pitchFamily="2" charset="-122"/>
                  </a:rPr>
                  <a:t>	</a:t>
                </a:r>
                <a:r>
                  <a:rPr lang="en-US" altLang="zh-CN" sz="1800" b="1" dirty="0" smtClean="0">
                    <a:solidFill>
                      <a:schemeClr val="bg1"/>
                    </a:solidFill>
                    <a:latin typeface="宋体" panose="02010600030101010101" pitchFamily="2" charset="-122"/>
                    <a:ea typeface="宋体" panose="02010600030101010101" pitchFamily="2" charset="-122"/>
                  </a:rPr>
                  <a:t>c.</a:t>
                </a:r>
                <a:r>
                  <a:rPr lang="zh-CN" altLang="en-US" sz="1800" b="1" dirty="0" smtClean="0">
                    <a:solidFill>
                      <a:schemeClr val="bg1"/>
                    </a:solidFill>
                    <a:latin typeface="宋体" panose="02010600030101010101" pitchFamily="2" charset="-122"/>
                    <a:ea typeface="宋体" panose="02010600030101010101" pitchFamily="2" charset="-122"/>
                  </a:rPr>
                  <a:t>更新</a:t>
                </a:r>
                <a14:m>
                  <m:oMath xmlns:m="http://schemas.openxmlformats.org/officeDocument/2006/math">
                    <m:sSub>
                      <m:sSubPr>
                        <m:ctrlPr>
                          <a:rPr lang="en-US" altLang="zh-CN" sz="1800" b="1" i="1" dirty="0">
                            <a:solidFill>
                              <a:schemeClr val="bg1"/>
                            </a:solidFill>
                            <a:latin typeface="Cambria Math" panose="02040503050406030204" pitchFamily="18" charset="0"/>
                            <a:ea typeface="宋体" panose="02010600030101010101" pitchFamily="2" charset="-122"/>
                          </a:rPr>
                        </m:ctrlPr>
                      </m:sSubPr>
                      <m:e>
                        <m:r>
                          <a:rPr lang="en-US" altLang="zh-CN" sz="1800" b="1" i="1" dirty="0">
                            <a:solidFill>
                              <a:schemeClr val="bg1"/>
                            </a:solidFill>
                            <a:latin typeface="Cambria Math" panose="02040503050406030204" pitchFamily="18" charset="0"/>
                            <a:ea typeface="宋体" panose="02010600030101010101" pitchFamily="2" charset="-122"/>
                          </a:rPr>
                          <m:t>𝒇</m:t>
                        </m:r>
                      </m:e>
                      <m:sub>
                        <m:r>
                          <a:rPr lang="en-US" altLang="zh-CN" sz="1800" b="1" i="1" dirty="0">
                            <a:solidFill>
                              <a:schemeClr val="bg1"/>
                            </a:solidFill>
                            <a:latin typeface="Cambria Math" panose="02040503050406030204" pitchFamily="18" charset="0"/>
                            <a:ea typeface="宋体" panose="02010600030101010101" pitchFamily="2" charset="-122"/>
                          </a:rPr>
                          <m:t>𝒎</m:t>
                        </m:r>
                      </m:sub>
                    </m:sSub>
                    <m:r>
                      <a:rPr lang="en-US" altLang="zh-CN" sz="1800" b="1" i="1" dirty="0">
                        <a:solidFill>
                          <a:schemeClr val="bg1"/>
                        </a:solidFill>
                        <a:latin typeface="Cambria Math" panose="02040503050406030204" pitchFamily="18" charset="0"/>
                        <a:ea typeface="宋体" panose="02010600030101010101" pitchFamily="2" charset="-122"/>
                      </a:rPr>
                      <m:t>(</m:t>
                    </m:r>
                    <m:r>
                      <m:rPr>
                        <m:sty m:val="p"/>
                      </m:rPr>
                      <a:rPr lang="en-US" altLang="zh-CN" sz="1800" b="1" i="1" dirty="0" smtClean="0">
                        <a:solidFill>
                          <a:schemeClr val="bg1"/>
                        </a:solidFill>
                        <a:latin typeface="Cambria Math" panose="02040503050406030204" pitchFamily="18" charset="0"/>
                        <a:ea typeface="宋体" panose="02010600030101010101" pitchFamily="2" charset="-122"/>
                      </a:rPr>
                      <m:t>x</m:t>
                    </m:r>
                  </m:oMath>
                </a14:m>
                <a:r>
                  <a:rPr lang="en-US" altLang="zh-CN" sz="1800" b="1" dirty="0">
                    <a:solidFill>
                      <a:schemeClr val="bg1"/>
                    </a:solidFill>
                    <a:latin typeface="宋体" panose="02010600030101010101" pitchFamily="2" charset="-122"/>
                    <a:ea typeface="宋体" panose="02010600030101010101" pitchFamily="2" charset="-122"/>
                  </a:rPr>
                  <a:t>) </a:t>
                </a:r>
                <a:r>
                  <a:rPr lang="en-US" altLang="zh-CN" sz="1800" b="1" dirty="0" smtClean="0">
                    <a:solidFill>
                      <a:schemeClr val="bg1"/>
                    </a:solidFill>
                    <a:latin typeface="宋体" panose="02010600030101010101" pitchFamily="2" charset="-122"/>
                    <a:ea typeface="宋体" panose="02010600030101010101" pitchFamily="2" charset="-122"/>
                  </a:rPr>
                  <a:t>=</a:t>
                </a:r>
                <a14:m>
                  <m:oMath xmlns:m="http://schemas.openxmlformats.org/officeDocument/2006/math">
                    <m:sSub>
                      <m:sSubPr>
                        <m:ctrlPr>
                          <a:rPr lang="en-US" altLang="zh-CN" sz="1800" b="1" i="1" dirty="0">
                            <a:solidFill>
                              <a:schemeClr val="bg1"/>
                            </a:solidFill>
                            <a:latin typeface="Cambria Math" panose="02040503050406030204" pitchFamily="18" charset="0"/>
                            <a:ea typeface="宋体" panose="02010600030101010101" pitchFamily="2" charset="-122"/>
                          </a:rPr>
                        </m:ctrlPr>
                      </m:sSubPr>
                      <m:e>
                        <m:r>
                          <a:rPr lang="en-US" altLang="zh-CN" sz="1800" b="1" i="1" dirty="0">
                            <a:solidFill>
                              <a:schemeClr val="bg1"/>
                            </a:solidFill>
                            <a:latin typeface="Cambria Math" panose="02040503050406030204" pitchFamily="18" charset="0"/>
                            <a:ea typeface="宋体" panose="02010600030101010101" pitchFamily="2" charset="-122"/>
                          </a:rPr>
                          <m:t>𝒇</m:t>
                        </m:r>
                      </m:e>
                      <m:sub>
                        <m:r>
                          <a:rPr lang="en-US" altLang="zh-CN" sz="1800" b="1" i="1" dirty="0">
                            <a:solidFill>
                              <a:schemeClr val="bg1"/>
                            </a:solidFill>
                            <a:latin typeface="Cambria Math" panose="02040503050406030204" pitchFamily="18" charset="0"/>
                            <a:ea typeface="宋体" panose="02010600030101010101" pitchFamily="2" charset="-122"/>
                          </a:rPr>
                          <m:t>𝒎</m:t>
                        </m:r>
                        <m:r>
                          <a:rPr lang="en-US" altLang="zh-CN" sz="1800" b="1" i="1" dirty="0">
                            <a:solidFill>
                              <a:schemeClr val="bg1"/>
                            </a:solidFill>
                            <a:latin typeface="Cambria Math" panose="02040503050406030204" pitchFamily="18" charset="0"/>
                            <a:ea typeface="宋体" panose="02010600030101010101" pitchFamily="2" charset="-122"/>
                          </a:rPr>
                          <m:t>−</m:t>
                        </m:r>
                        <m:r>
                          <a:rPr lang="en-US" altLang="zh-CN" sz="1800" b="1" i="1" dirty="0">
                            <a:solidFill>
                              <a:schemeClr val="bg1"/>
                            </a:solidFill>
                            <a:latin typeface="Cambria Math" panose="02040503050406030204" pitchFamily="18" charset="0"/>
                            <a:ea typeface="宋体" panose="02010600030101010101" pitchFamily="2" charset="-122"/>
                          </a:rPr>
                          <m:t>𝟏</m:t>
                        </m:r>
                      </m:sub>
                    </m:sSub>
                    <m:r>
                      <a:rPr lang="en-US" altLang="zh-CN" sz="1800" b="1" i="1" dirty="0">
                        <a:solidFill>
                          <a:schemeClr val="bg1"/>
                        </a:solidFill>
                        <a:latin typeface="Cambria Math" panose="02040503050406030204" pitchFamily="18" charset="0"/>
                        <a:ea typeface="宋体" panose="02010600030101010101" pitchFamily="2" charset="-122"/>
                      </a:rPr>
                      <m:t>(</m:t>
                    </m:r>
                  </m:oMath>
                </a14:m>
                <a:r>
                  <a:rPr lang="en-US" altLang="zh-CN" sz="1800" b="1" dirty="0" smtClean="0">
                    <a:solidFill>
                      <a:schemeClr val="bg1"/>
                    </a:solidFill>
                    <a:latin typeface="宋体" panose="02010600030101010101" pitchFamily="2" charset="-122"/>
                    <a:ea typeface="宋体" panose="02010600030101010101" pitchFamily="2" charset="-122"/>
                  </a:rPr>
                  <a:t>x)+</a:t>
                </a:r>
                <a:r>
                  <a:rPr lang="en-US" altLang="zh-CN" sz="1800" b="1" dirty="0">
                    <a:solidFill>
                      <a:schemeClr val="bg1"/>
                    </a:solidFill>
                    <a:latin typeface="宋体" panose="02010600030101010101" pitchFamily="2" charset="-122"/>
                    <a:ea typeface="宋体" panose="02010600030101010101" pitchFamily="2" charset="-122"/>
                  </a:rPr>
                  <a:t> </a:t>
                </a:r>
                <a:r>
                  <a:rPr lang="en-US" altLang="zh-CN" sz="1800" b="1" dirty="0" smtClean="0">
                    <a:solidFill>
                      <a:schemeClr val="bg1"/>
                    </a:solidFill>
                    <a:latin typeface="宋体" panose="02010600030101010101" pitchFamily="2" charset="-122"/>
                    <a:ea typeface="宋体" panose="02010600030101010101" pitchFamily="2" charset="-122"/>
                  </a:rPr>
                  <a:t>T(x</a:t>
                </a:r>
                <a:r>
                  <a:rPr lang="en-US" altLang="zh-CN" sz="1800" b="1" dirty="0">
                    <a:solidFill>
                      <a:schemeClr val="bg1"/>
                    </a:solidFill>
                    <a:latin typeface="宋体" panose="02010600030101010101" pitchFamily="2" charset="-122"/>
                    <a:ea typeface="宋体" panose="02010600030101010101" pitchFamily="2" charset="-122"/>
                  </a:rPr>
                  <a:t>;</a:t>
                </a:r>
                <a14:m>
                  <m:oMath xmlns:m="http://schemas.openxmlformats.org/officeDocument/2006/math">
                    <m:sSub>
                      <m:sSubPr>
                        <m:ctrlPr>
                          <a:rPr lang="el-GR" altLang="zh-CN" sz="1800" b="1" i="1">
                            <a:solidFill>
                              <a:schemeClr val="bg1"/>
                            </a:solidFill>
                            <a:latin typeface="Cambria Math" panose="02040503050406030204" pitchFamily="18" charset="0"/>
                            <a:ea typeface="宋体" panose="02010600030101010101" pitchFamily="2" charset="-122"/>
                          </a:rPr>
                        </m:ctrlPr>
                      </m:sSubPr>
                      <m:e>
                        <m:r>
                          <m:rPr>
                            <m:nor/>
                          </m:rPr>
                          <a:rPr lang="el-GR" altLang="zh-CN" sz="1800" b="1" dirty="0">
                            <a:solidFill>
                              <a:schemeClr val="bg1"/>
                            </a:solidFill>
                            <a:latin typeface="宋体" panose="02010600030101010101" pitchFamily="2" charset="-122"/>
                            <a:ea typeface="宋体" panose="02010600030101010101" pitchFamily="2" charset="-122"/>
                          </a:rPr>
                          <m:t>Θ</m:t>
                        </m:r>
                      </m:e>
                      <m:sub>
                        <m:r>
                          <m:rPr>
                            <m:sty m:val="p"/>
                          </m:rPr>
                          <a:rPr lang="en-US" altLang="zh-CN" sz="1800" b="1" i="1">
                            <a:solidFill>
                              <a:schemeClr val="bg1"/>
                            </a:solidFill>
                            <a:latin typeface="Cambria Math" panose="02040503050406030204" pitchFamily="18" charset="0"/>
                            <a:ea typeface="宋体" panose="02010600030101010101" pitchFamily="2" charset="-122"/>
                          </a:rPr>
                          <m:t>m</m:t>
                        </m:r>
                      </m:sub>
                    </m:sSub>
                    <m:r>
                      <a:rPr lang="en-US" altLang="zh-CN" sz="1800" b="1" i="0" smtClean="0">
                        <a:solidFill>
                          <a:schemeClr val="bg1"/>
                        </a:solidFill>
                        <a:latin typeface="Cambria Math" panose="02040503050406030204" pitchFamily="18" charset="0"/>
                        <a:ea typeface="宋体" panose="02010600030101010101" pitchFamily="2" charset="-122"/>
                      </a:rPr>
                      <m:t>)</m:t>
                    </m:r>
                  </m:oMath>
                </a14:m>
                <a:endParaRPr lang="en-US" altLang="zh-CN" sz="1800" b="1" dirty="0" smtClean="0">
                  <a:solidFill>
                    <a:schemeClr val="bg1"/>
                  </a:solidFill>
                  <a:latin typeface="宋体" panose="02010600030101010101" pitchFamily="2" charset="-122"/>
                  <a:ea typeface="宋体" panose="02010600030101010101" pitchFamily="2" charset="-122"/>
                </a:endParaRPr>
              </a:p>
              <a:p>
                <a:r>
                  <a:rPr lang="zh-CN" altLang="en-US" sz="1800" b="1" dirty="0" smtClean="0">
                    <a:solidFill>
                      <a:schemeClr val="bg1"/>
                    </a:solidFill>
                    <a:latin typeface="宋体" panose="02010600030101010101" pitchFamily="2" charset="-122"/>
                    <a:ea typeface="宋体" panose="02010600030101010101" pitchFamily="2" charset="-122"/>
                  </a:rPr>
                  <a:t>（</a:t>
                </a:r>
                <a:r>
                  <a:rPr lang="en-US" altLang="zh-CN" sz="1800" b="1" dirty="0" smtClean="0">
                    <a:solidFill>
                      <a:schemeClr val="bg1"/>
                    </a:solidFill>
                    <a:latin typeface="宋体" panose="02010600030101010101" pitchFamily="2" charset="-122"/>
                    <a:ea typeface="宋体" panose="02010600030101010101" pitchFamily="2" charset="-122"/>
                  </a:rPr>
                  <a:t>3</a:t>
                </a:r>
                <a:r>
                  <a:rPr lang="zh-CN" altLang="en-US" sz="1800" b="1" dirty="0" smtClean="0">
                    <a:solidFill>
                      <a:schemeClr val="bg1"/>
                    </a:solidFill>
                    <a:latin typeface="宋体" panose="02010600030101010101" pitchFamily="2" charset="-122"/>
                    <a:ea typeface="宋体" panose="02010600030101010101" pitchFamily="2" charset="-122"/>
                  </a:rPr>
                  <a:t>）得到回归问题提升树</a:t>
                </a:r>
                <a:endParaRPr lang="en-US" altLang="zh-CN" sz="1800" b="1" dirty="0" smtClean="0">
                  <a:solidFill>
                    <a:schemeClr val="bg1"/>
                  </a:solidFill>
                  <a:latin typeface="宋体" panose="02010600030101010101" pitchFamily="2" charset="-122"/>
                  <a:ea typeface="宋体" panose="02010600030101010101" pitchFamily="2" charset="-122"/>
                </a:endParaRPr>
              </a:p>
              <a:p>
                <a:r>
                  <a:rPr lang="en-US" altLang="zh-CN" sz="1800" b="1" dirty="0" smtClean="0">
                    <a:solidFill>
                      <a:schemeClr val="bg1"/>
                    </a:solidFill>
                    <a:latin typeface="宋体" panose="02010600030101010101" pitchFamily="2" charset="-122"/>
                    <a:ea typeface="宋体" panose="02010600030101010101" pitchFamily="2" charset="-122"/>
                  </a:rPr>
                  <a:t>		</a:t>
                </a:r>
                <a14:m>
                  <m:oMath xmlns:m="http://schemas.openxmlformats.org/officeDocument/2006/math">
                    <m:sSub>
                      <m:sSubPr>
                        <m:ctrlPr>
                          <a:rPr lang="en-US" altLang="zh-CN" sz="1800" b="1" i="1" smtClean="0">
                            <a:solidFill>
                              <a:schemeClr val="bg1"/>
                            </a:solidFill>
                            <a:latin typeface="Cambria Math" panose="02040503050406030204" pitchFamily="18" charset="0"/>
                            <a:ea typeface="宋体" panose="02010600030101010101" pitchFamily="2" charset="-122"/>
                          </a:rPr>
                        </m:ctrlPr>
                      </m:sSubPr>
                      <m:e>
                        <m:r>
                          <m:rPr>
                            <m:sty m:val="p"/>
                          </m:rPr>
                          <a:rPr lang="en-US" altLang="zh-CN" sz="1800" b="1" i="1">
                            <a:solidFill>
                              <a:schemeClr val="bg1"/>
                            </a:solidFill>
                            <a:latin typeface="Cambria Math" panose="02040503050406030204" pitchFamily="18" charset="0"/>
                            <a:ea typeface="宋体" panose="02010600030101010101" pitchFamily="2" charset="-122"/>
                          </a:rPr>
                          <m:t>f</m:t>
                        </m:r>
                      </m:e>
                      <m:sub>
                        <m:r>
                          <a:rPr lang="en-US" altLang="zh-CN" sz="1800" b="1" i="1" smtClean="0">
                            <a:solidFill>
                              <a:schemeClr val="bg1"/>
                            </a:solidFill>
                            <a:latin typeface="Cambria Math" panose="02040503050406030204" pitchFamily="18" charset="0"/>
                            <a:ea typeface="宋体" panose="02010600030101010101" pitchFamily="2" charset="-122"/>
                          </a:rPr>
                          <m:t>𝑴</m:t>
                        </m:r>
                      </m:sub>
                    </m:sSub>
                    <m:d>
                      <m:dPr>
                        <m:ctrlPr>
                          <a:rPr lang="en-US" altLang="zh-CN" sz="1800" b="1" i="1" smtClean="0">
                            <a:solidFill>
                              <a:schemeClr val="bg1"/>
                            </a:solidFill>
                            <a:latin typeface="Cambria Math" panose="02040503050406030204" pitchFamily="18" charset="0"/>
                            <a:ea typeface="宋体" panose="02010600030101010101" pitchFamily="2" charset="-122"/>
                          </a:rPr>
                        </m:ctrlPr>
                      </m:dPr>
                      <m:e>
                        <m:r>
                          <a:rPr lang="en-US" altLang="zh-CN" sz="1800" b="1" i="1" smtClean="0">
                            <a:solidFill>
                              <a:schemeClr val="bg1"/>
                            </a:solidFill>
                            <a:latin typeface="Cambria Math" panose="02040503050406030204" pitchFamily="18" charset="0"/>
                            <a:ea typeface="宋体" panose="02010600030101010101" pitchFamily="2" charset="-122"/>
                          </a:rPr>
                          <m:t>𝒙</m:t>
                        </m:r>
                      </m:e>
                    </m:d>
                    <m:r>
                      <a:rPr lang="en-US" altLang="zh-CN" sz="1800" b="1" i="1" smtClean="0">
                        <a:solidFill>
                          <a:schemeClr val="bg1"/>
                        </a:solidFill>
                        <a:latin typeface="Cambria Math" panose="02040503050406030204" pitchFamily="18" charset="0"/>
                        <a:ea typeface="宋体" panose="02010600030101010101" pitchFamily="2" charset="-122"/>
                      </a:rPr>
                      <m:t>=</m:t>
                    </m:r>
                    <m:nary>
                      <m:naryPr>
                        <m:chr m:val="∑"/>
                        <m:limLoc m:val="subSup"/>
                        <m:ctrlPr>
                          <a:rPr lang="en-US" altLang="zh-CN" sz="1800" b="1" i="1" smtClean="0">
                            <a:solidFill>
                              <a:schemeClr val="bg1"/>
                            </a:solidFill>
                            <a:latin typeface="Cambria Math" panose="02040503050406030204" pitchFamily="18" charset="0"/>
                            <a:ea typeface="宋体" panose="02010600030101010101" pitchFamily="2" charset="-122"/>
                          </a:rPr>
                        </m:ctrlPr>
                      </m:naryPr>
                      <m:sub>
                        <m:r>
                          <m:rPr>
                            <m:brk m:alnAt="25"/>
                          </m:rPr>
                          <a:rPr lang="en-US" altLang="zh-CN" sz="1800" b="1" i="1" smtClean="0">
                            <a:solidFill>
                              <a:schemeClr val="bg1"/>
                            </a:solidFill>
                            <a:latin typeface="Cambria Math" panose="02040503050406030204" pitchFamily="18" charset="0"/>
                            <a:ea typeface="宋体" panose="02010600030101010101" pitchFamily="2" charset="-122"/>
                          </a:rPr>
                          <m:t>𝒎</m:t>
                        </m:r>
                        <m:r>
                          <a:rPr lang="en-US" altLang="zh-CN" sz="1800" b="1" i="1" smtClean="0">
                            <a:solidFill>
                              <a:schemeClr val="bg1"/>
                            </a:solidFill>
                            <a:latin typeface="Cambria Math" panose="02040503050406030204" pitchFamily="18" charset="0"/>
                            <a:ea typeface="宋体" panose="02010600030101010101" pitchFamily="2" charset="-122"/>
                          </a:rPr>
                          <m:t>=</m:t>
                        </m:r>
                        <m:r>
                          <a:rPr lang="en-US" altLang="zh-CN" sz="1800" b="1" i="1" smtClean="0">
                            <a:solidFill>
                              <a:schemeClr val="bg1"/>
                            </a:solidFill>
                            <a:latin typeface="Cambria Math" panose="02040503050406030204" pitchFamily="18" charset="0"/>
                            <a:ea typeface="宋体" panose="02010600030101010101" pitchFamily="2" charset="-122"/>
                          </a:rPr>
                          <m:t>𝟏</m:t>
                        </m:r>
                      </m:sub>
                      <m:sup>
                        <m:r>
                          <a:rPr lang="en-US" altLang="zh-CN" sz="1800" b="1" i="1" smtClean="0">
                            <a:solidFill>
                              <a:schemeClr val="bg1"/>
                            </a:solidFill>
                            <a:latin typeface="Cambria Math" panose="02040503050406030204" pitchFamily="18" charset="0"/>
                            <a:ea typeface="宋体" panose="02010600030101010101" pitchFamily="2" charset="-122"/>
                          </a:rPr>
                          <m:t>𝑴</m:t>
                        </m:r>
                      </m:sup>
                      <m:e>
                        <m:r>
                          <a:rPr lang="en-US" altLang="zh-CN" sz="1800" b="1" i="1" smtClean="0">
                            <a:solidFill>
                              <a:schemeClr val="bg1"/>
                            </a:solidFill>
                            <a:latin typeface="Cambria Math" panose="02040503050406030204" pitchFamily="18" charset="0"/>
                            <a:ea typeface="宋体" panose="02010600030101010101" pitchFamily="2" charset="-122"/>
                          </a:rPr>
                          <m:t>𝑻</m:t>
                        </m:r>
                        <m:r>
                          <a:rPr lang="en-US" altLang="zh-CN" sz="1800" b="1" i="1" smtClean="0">
                            <a:solidFill>
                              <a:schemeClr val="bg1"/>
                            </a:solidFill>
                            <a:latin typeface="Cambria Math" panose="02040503050406030204" pitchFamily="18" charset="0"/>
                            <a:ea typeface="宋体" panose="02010600030101010101" pitchFamily="2" charset="-122"/>
                          </a:rPr>
                          <m:t>(</m:t>
                        </m:r>
                        <m:r>
                          <a:rPr lang="en-US" altLang="zh-CN" sz="1800" b="1" i="1" smtClean="0">
                            <a:solidFill>
                              <a:schemeClr val="bg1"/>
                            </a:solidFill>
                            <a:latin typeface="Cambria Math" panose="02040503050406030204" pitchFamily="18" charset="0"/>
                            <a:ea typeface="宋体" panose="02010600030101010101" pitchFamily="2" charset="-122"/>
                          </a:rPr>
                          <m:t>𝒙</m:t>
                        </m:r>
                        <m:r>
                          <a:rPr lang="en-US" altLang="zh-CN" sz="1800" b="1" i="1" smtClean="0">
                            <a:solidFill>
                              <a:schemeClr val="bg1"/>
                            </a:solidFill>
                            <a:latin typeface="Cambria Math" panose="02040503050406030204" pitchFamily="18" charset="0"/>
                            <a:ea typeface="宋体" panose="02010600030101010101" pitchFamily="2" charset="-122"/>
                          </a:rPr>
                          <m:t>;</m:t>
                        </m:r>
                      </m:e>
                    </m:nary>
                    <m:sSub>
                      <m:sSubPr>
                        <m:ctrlPr>
                          <a:rPr lang="en-US" altLang="zh-CN" sz="1800" b="1" i="1" smtClean="0">
                            <a:solidFill>
                              <a:schemeClr val="bg1"/>
                            </a:solidFill>
                            <a:latin typeface="Cambria Math" panose="02040503050406030204" pitchFamily="18" charset="0"/>
                            <a:ea typeface="宋体" panose="02010600030101010101" pitchFamily="2" charset="-122"/>
                          </a:rPr>
                        </m:ctrlPr>
                      </m:sSubPr>
                      <m:e>
                        <m:r>
                          <m:rPr>
                            <m:sty m:val="p"/>
                          </m:rPr>
                          <a:rPr lang="el-GR" altLang="zh-CN" sz="1800" b="1" i="1" smtClean="0">
                            <a:solidFill>
                              <a:schemeClr val="bg1"/>
                            </a:solidFill>
                            <a:latin typeface="Cambria Math" panose="02040503050406030204" pitchFamily="18" charset="0"/>
                            <a:ea typeface="宋体" panose="02010600030101010101" pitchFamily="2" charset="-122"/>
                          </a:rPr>
                          <m:t>Θ</m:t>
                        </m:r>
                      </m:e>
                      <m:sub>
                        <m:r>
                          <a:rPr lang="en-US" altLang="zh-CN" sz="1800" b="1" i="1" smtClean="0">
                            <a:solidFill>
                              <a:schemeClr val="bg1"/>
                            </a:solidFill>
                            <a:latin typeface="Cambria Math" panose="02040503050406030204" pitchFamily="18" charset="0"/>
                            <a:ea typeface="宋体" panose="02010600030101010101" pitchFamily="2" charset="-122"/>
                          </a:rPr>
                          <m:t>𝒎</m:t>
                        </m:r>
                      </m:sub>
                    </m:sSub>
                    <m:r>
                      <a:rPr lang="en-US" altLang="zh-CN" sz="1800" b="1" i="1" smtClean="0">
                        <a:solidFill>
                          <a:schemeClr val="bg1"/>
                        </a:solidFill>
                        <a:latin typeface="Cambria Math" panose="02040503050406030204" pitchFamily="18" charset="0"/>
                        <a:ea typeface="宋体" panose="02010600030101010101" pitchFamily="2" charset="-122"/>
                      </a:rPr>
                      <m:t>)</m:t>
                    </m:r>
                  </m:oMath>
                </a14:m>
                <a:endParaRPr lang="en-US" altLang="zh-CN" sz="1800" b="1" dirty="0" smtClean="0">
                  <a:solidFill>
                    <a:schemeClr val="bg1"/>
                  </a:solidFill>
                  <a:latin typeface="宋体" panose="02010600030101010101" pitchFamily="2" charset="-122"/>
                  <a:ea typeface="宋体" panose="02010600030101010101" pitchFamily="2" charset="-122"/>
                </a:endParaRPr>
              </a:p>
              <a:p>
                <a:r>
                  <a:rPr lang="en-US" altLang="zh-CN" sz="1800" b="1" dirty="0">
                    <a:solidFill>
                      <a:schemeClr val="bg1"/>
                    </a:solidFill>
                    <a:latin typeface="宋体" panose="02010600030101010101" pitchFamily="2" charset="-122"/>
                    <a:ea typeface="宋体" panose="02010600030101010101" pitchFamily="2" charset="-122"/>
                  </a:rPr>
                  <a:t>T(x;</a:t>
                </a:r>
                <a14:m>
                  <m:oMath xmlns:m="http://schemas.openxmlformats.org/officeDocument/2006/math">
                    <m:sSub>
                      <m:sSubPr>
                        <m:ctrlPr>
                          <a:rPr lang="el-GR" altLang="zh-CN" sz="1800" b="1" i="1">
                            <a:solidFill>
                              <a:schemeClr val="bg1"/>
                            </a:solidFill>
                            <a:latin typeface="Cambria Math" panose="02040503050406030204" pitchFamily="18" charset="0"/>
                            <a:ea typeface="宋体" panose="02010600030101010101" pitchFamily="2" charset="-122"/>
                          </a:rPr>
                        </m:ctrlPr>
                      </m:sSubPr>
                      <m:e>
                        <m:r>
                          <m:rPr>
                            <m:nor/>
                          </m:rPr>
                          <a:rPr lang="el-GR" altLang="zh-CN" sz="1800" b="1" dirty="0">
                            <a:solidFill>
                              <a:schemeClr val="bg1"/>
                            </a:solidFill>
                            <a:latin typeface="宋体" panose="02010600030101010101" pitchFamily="2" charset="-122"/>
                            <a:ea typeface="宋体" panose="02010600030101010101" pitchFamily="2" charset="-122"/>
                          </a:rPr>
                          <m:t>Θ</m:t>
                        </m:r>
                      </m:e>
                      <m:sub>
                        <m:r>
                          <m:rPr>
                            <m:sty m:val="p"/>
                          </m:rPr>
                          <a:rPr lang="en-US" altLang="zh-CN" sz="1800" b="1" i="1">
                            <a:solidFill>
                              <a:schemeClr val="bg1"/>
                            </a:solidFill>
                            <a:latin typeface="Cambria Math" panose="02040503050406030204" pitchFamily="18" charset="0"/>
                            <a:ea typeface="宋体" panose="02010600030101010101" pitchFamily="2" charset="-122"/>
                          </a:rPr>
                          <m:t>m</m:t>
                        </m:r>
                      </m:sub>
                    </m:sSub>
                    <m:r>
                      <a:rPr lang="en-US" altLang="zh-CN" sz="1800" b="1">
                        <a:solidFill>
                          <a:schemeClr val="bg1"/>
                        </a:solidFill>
                        <a:latin typeface="Cambria Math" panose="02040503050406030204" pitchFamily="18" charset="0"/>
                        <a:ea typeface="宋体" panose="02010600030101010101" pitchFamily="2" charset="-122"/>
                      </a:rPr>
                      <m:t>)</m:t>
                    </m:r>
                  </m:oMath>
                </a14:m>
                <a:r>
                  <a:rPr lang="zh-CN" altLang="en-US" sz="1800" b="1" dirty="0" smtClean="0">
                    <a:solidFill>
                      <a:schemeClr val="bg1"/>
                    </a:solidFill>
                    <a:latin typeface="宋体" panose="02010600030101010101" pitchFamily="2" charset="-122"/>
                    <a:ea typeface="宋体" panose="02010600030101010101" pitchFamily="2" charset="-122"/>
                  </a:rPr>
                  <a:t>表示回归树，</a:t>
                </a:r>
                <a14:m>
                  <m:oMath xmlns:m="http://schemas.openxmlformats.org/officeDocument/2006/math">
                    <m:sSub>
                      <m:sSubPr>
                        <m:ctrlPr>
                          <a:rPr lang="el-GR" altLang="zh-CN" sz="1800" b="1" i="1">
                            <a:solidFill>
                              <a:schemeClr val="bg1"/>
                            </a:solidFill>
                            <a:latin typeface="Cambria Math" panose="02040503050406030204" pitchFamily="18" charset="0"/>
                            <a:ea typeface="宋体" panose="02010600030101010101" pitchFamily="2" charset="-122"/>
                          </a:rPr>
                        </m:ctrlPr>
                      </m:sSubPr>
                      <m:e>
                        <m:r>
                          <m:rPr>
                            <m:nor/>
                          </m:rPr>
                          <a:rPr lang="el-GR" altLang="zh-CN" sz="1800" b="1" dirty="0">
                            <a:solidFill>
                              <a:schemeClr val="bg1"/>
                            </a:solidFill>
                            <a:latin typeface="宋体" panose="02010600030101010101" pitchFamily="2" charset="-122"/>
                            <a:ea typeface="宋体" panose="02010600030101010101" pitchFamily="2" charset="-122"/>
                          </a:rPr>
                          <m:t>Θ</m:t>
                        </m:r>
                      </m:e>
                      <m:sub>
                        <m:r>
                          <m:rPr>
                            <m:sty m:val="p"/>
                          </m:rPr>
                          <a:rPr lang="en-US" altLang="zh-CN" sz="1800" b="1" i="1">
                            <a:solidFill>
                              <a:schemeClr val="bg1"/>
                            </a:solidFill>
                            <a:latin typeface="Cambria Math" panose="02040503050406030204" pitchFamily="18" charset="0"/>
                            <a:ea typeface="宋体" panose="02010600030101010101" pitchFamily="2" charset="-122"/>
                          </a:rPr>
                          <m:t>m</m:t>
                        </m:r>
                      </m:sub>
                    </m:sSub>
                  </m:oMath>
                </a14:m>
                <a:r>
                  <a:rPr lang="zh-CN" altLang="en-US" sz="1800" b="1" dirty="0" smtClean="0">
                    <a:solidFill>
                      <a:schemeClr val="bg1"/>
                    </a:solidFill>
                    <a:latin typeface="宋体" panose="02010600030101010101" pitchFamily="2" charset="-122"/>
                    <a:ea typeface="宋体" panose="02010600030101010101" pitchFamily="2" charset="-122"/>
                  </a:rPr>
                  <a:t>表示决策树的参数，</a:t>
                </a:r>
                <a:r>
                  <a:rPr lang="en-US" altLang="zh-CN" sz="1800" b="1" dirty="0" smtClean="0">
                    <a:solidFill>
                      <a:schemeClr val="bg1"/>
                    </a:solidFill>
                    <a:latin typeface="宋体" panose="02010600030101010101" pitchFamily="2" charset="-122"/>
                    <a:ea typeface="宋体" panose="02010600030101010101" pitchFamily="2" charset="-122"/>
                  </a:rPr>
                  <a:t>M</a:t>
                </a:r>
                <a:r>
                  <a:rPr lang="zh-CN" altLang="en-US" sz="1800" b="1" dirty="0" smtClean="0">
                    <a:solidFill>
                      <a:schemeClr val="bg1"/>
                    </a:solidFill>
                    <a:latin typeface="宋体" panose="02010600030101010101" pitchFamily="2" charset="-122"/>
                    <a:ea typeface="宋体" panose="02010600030101010101" pitchFamily="2" charset="-122"/>
                  </a:rPr>
                  <a:t>表示树的个数</a:t>
                </a:r>
                <a:endParaRPr lang="en-US" altLang="zh-CN" sz="1800" b="1" dirty="0" smtClean="0">
                  <a:solidFill>
                    <a:schemeClr val="bg1"/>
                  </a:solidFill>
                  <a:latin typeface="宋体" panose="02010600030101010101" pitchFamily="2" charset="-122"/>
                  <a:ea typeface="宋体" panose="02010600030101010101" pitchFamily="2" charset="-122"/>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131739" y="482548"/>
                <a:ext cx="9643781" cy="4265207"/>
              </a:xfrm>
              <a:prstGeom prst="rect">
                <a:avLst/>
              </a:prstGeom>
              <a:blipFill>
                <a:blip r:embed="rId4"/>
                <a:stretch>
                  <a:fillRect l="-569" t="-714" b="-8857"/>
                </a:stretch>
              </a:blipFill>
            </p:spPr>
            <p:txBody>
              <a:bodyPr/>
              <a:lstStyle/>
              <a:p>
                <a:r>
                  <a:rPr lang="zh-CN" altLang="en-US">
                    <a:noFill/>
                  </a:rPr>
                  <a:t> </a:t>
                </a:r>
              </a:p>
            </p:txBody>
          </p:sp>
        </mc:Fallback>
      </mc:AlternateContent>
      <p:sp>
        <p:nvSpPr>
          <p:cNvPr id="4" name="Freeform 7">
            <a:hlinkClick r:id="rId5" action="ppaction://hlinksldjump"/>
          </p:cNvPr>
          <p:cNvSpPr>
            <a:spLocks/>
          </p:cNvSpPr>
          <p:nvPr/>
        </p:nvSpPr>
        <p:spPr bwMode="auto">
          <a:xfrm>
            <a:off x="8015288" y="4587875"/>
            <a:ext cx="519112" cy="269875"/>
          </a:xfrm>
          <a:custGeom>
            <a:avLst/>
            <a:gdLst/>
            <a:ahLst/>
            <a:cxnLst>
              <a:cxn ang="0">
                <a:pos x="663" y="88"/>
              </a:cxn>
              <a:cxn ang="0">
                <a:pos x="455" y="142"/>
              </a:cxn>
              <a:cxn ang="0">
                <a:pos x="455" y="142"/>
              </a:cxn>
              <a:cxn ang="0">
                <a:pos x="456" y="129"/>
              </a:cxn>
              <a:cxn ang="0">
                <a:pos x="641" y="84"/>
              </a:cxn>
              <a:cxn ang="0">
                <a:pos x="641" y="84"/>
              </a:cxn>
              <a:cxn ang="0">
                <a:pos x="3" y="97"/>
              </a:cxn>
              <a:cxn ang="0">
                <a:pos x="3" y="97"/>
              </a:cxn>
              <a:cxn ang="0">
                <a:pos x="3" y="97"/>
              </a:cxn>
              <a:cxn ang="0">
                <a:pos x="0" y="84"/>
              </a:cxn>
              <a:cxn ang="0">
                <a:pos x="617" y="72"/>
              </a:cxn>
              <a:cxn ang="0">
                <a:pos x="617" y="72"/>
              </a:cxn>
              <a:cxn ang="0">
                <a:pos x="427" y="12"/>
              </a:cxn>
              <a:cxn ang="0">
                <a:pos x="427" y="12"/>
              </a:cxn>
              <a:cxn ang="0">
                <a:pos x="433" y="0"/>
              </a:cxn>
              <a:cxn ang="0">
                <a:pos x="642" y="67"/>
              </a:cxn>
              <a:cxn ang="0">
                <a:pos x="642" y="67"/>
              </a:cxn>
              <a:cxn ang="0">
                <a:pos x="663" y="76"/>
              </a:cxn>
              <a:cxn ang="0">
                <a:pos x="663" y="76"/>
              </a:cxn>
              <a:cxn ang="0">
                <a:pos x="674" y="82"/>
              </a:cxn>
              <a:cxn ang="0">
                <a:pos x="663" y="88"/>
              </a:cxn>
            </a:cxnLst>
            <a:rect l="0" t="0" r="r" b="b"/>
            <a:pathLst>
              <a:path w="674" h="147">
                <a:moveTo>
                  <a:pt x="663" y="88"/>
                </a:moveTo>
                <a:cubicBezTo>
                  <a:pt x="611" y="116"/>
                  <a:pt x="515" y="147"/>
                  <a:pt x="455" y="142"/>
                </a:cubicBezTo>
                <a:cubicBezTo>
                  <a:pt x="455" y="142"/>
                  <a:pt x="455" y="142"/>
                  <a:pt x="455" y="142"/>
                </a:cubicBezTo>
                <a:cubicBezTo>
                  <a:pt x="456" y="129"/>
                  <a:pt x="456" y="129"/>
                  <a:pt x="456" y="129"/>
                </a:cubicBezTo>
                <a:cubicBezTo>
                  <a:pt x="506" y="133"/>
                  <a:pt x="589" y="108"/>
                  <a:pt x="641" y="84"/>
                </a:cubicBezTo>
                <a:cubicBezTo>
                  <a:pt x="641" y="84"/>
                  <a:pt x="641" y="84"/>
                  <a:pt x="641" y="84"/>
                </a:cubicBezTo>
                <a:cubicBezTo>
                  <a:pt x="430" y="101"/>
                  <a:pt x="209" y="61"/>
                  <a:pt x="3" y="97"/>
                </a:cubicBezTo>
                <a:cubicBezTo>
                  <a:pt x="3" y="97"/>
                  <a:pt x="3" y="97"/>
                  <a:pt x="3" y="97"/>
                </a:cubicBezTo>
                <a:cubicBezTo>
                  <a:pt x="3" y="97"/>
                  <a:pt x="3" y="97"/>
                  <a:pt x="3" y="97"/>
                </a:cubicBezTo>
                <a:cubicBezTo>
                  <a:pt x="0" y="84"/>
                  <a:pt x="0" y="84"/>
                  <a:pt x="0" y="84"/>
                </a:cubicBezTo>
                <a:cubicBezTo>
                  <a:pt x="202" y="48"/>
                  <a:pt x="415" y="85"/>
                  <a:pt x="617" y="72"/>
                </a:cubicBezTo>
                <a:cubicBezTo>
                  <a:pt x="617" y="72"/>
                  <a:pt x="617" y="72"/>
                  <a:pt x="617" y="72"/>
                </a:cubicBezTo>
                <a:cubicBezTo>
                  <a:pt x="556" y="53"/>
                  <a:pt x="482" y="50"/>
                  <a:pt x="427" y="12"/>
                </a:cubicBezTo>
                <a:cubicBezTo>
                  <a:pt x="427" y="12"/>
                  <a:pt x="427" y="12"/>
                  <a:pt x="427" y="12"/>
                </a:cubicBezTo>
                <a:cubicBezTo>
                  <a:pt x="433" y="0"/>
                  <a:pt x="433" y="0"/>
                  <a:pt x="433" y="0"/>
                </a:cubicBezTo>
                <a:cubicBezTo>
                  <a:pt x="500" y="22"/>
                  <a:pt x="579" y="30"/>
                  <a:pt x="642" y="67"/>
                </a:cubicBezTo>
                <a:cubicBezTo>
                  <a:pt x="642" y="67"/>
                  <a:pt x="642" y="67"/>
                  <a:pt x="642" y="67"/>
                </a:cubicBezTo>
                <a:cubicBezTo>
                  <a:pt x="649" y="69"/>
                  <a:pt x="656" y="72"/>
                  <a:pt x="663" y="76"/>
                </a:cubicBezTo>
                <a:cubicBezTo>
                  <a:pt x="663" y="76"/>
                  <a:pt x="663" y="76"/>
                  <a:pt x="663" y="76"/>
                </a:cubicBezTo>
                <a:cubicBezTo>
                  <a:pt x="674" y="82"/>
                  <a:pt x="674" y="82"/>
                  <a:pt x="674" y="82"/>
                </a:cubicBezTo>
                <a:cubicBezTo>
                  <a:pt x="663" y="88"/>
                  <a:pt x="663" y="88"/>
                  <a:pt x="663"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nvGrpSpPr>
          <p:cNvPr id="6" name="组合 5"/>
          <p:cNvGrpSpPr/>
          <p:nvPr/>
        </p:nvGrpSpPr>
        <p:grpSpPr>
          <a:xfrm>
            <a:off x="5147534" y="2578698"/>
            <a:ext cx="2592593" cy="882127"/>
            <a:chOff x="5147534" y="2578698"/>
            <a:chExt cx="2592593" cy="882127"/>
          </a:xfrm>
        </p:grpSpPr>
        <p:sp>
          <p:nvSpPr>
            <p:cNvPr id="2" name="椭圆形标注 1"/>
            <p:cNvSpPr/>
            <p:nvPr/>
          </p:nvSpPr>
          <p:spPr>
            <a:xfrm>
              <a:off x="5147534" y="2578698"/>
              <a:ext cx="2592593" cy="882127"/>
            </a:xfrm>
            <a:prstGeom prst="wedgeEllipseCallout">
              <a:avLst>
                <a:gd name="adj1" fmla="val -19958"/>
                <a:gd name="adj2" fmla="val 4447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89582" y="2765847"/>
              <a:ext cx="2108498" cy="507831"/>
            </a:xfrm>
            <a:prstGeom prst="rect">
              <a:avLst/>
            </a:prstGeom>
            <a:noFill/>
          </p:spPr>
          <p:txBody>
            <a:bodyPr wrap="square" rtlCol="0">
              <a:spAutoFit/>
            </a:bodyPr>
            <a:lstStyle/>
            <a:p>
              <a:r>
                <a:rPr lang="en-US" altLang="zh-CN" dirty="0" err="1" smtClean="0"/>
                <a:t>XGBoost,GBDT,lightgbm</a:t>
              </a:r>
              <a:endParaRPr lang="en-US" altLang="zh-CN" dirty="0" smtClean="0"/>
            </a:p>
            <a:p>
              <a:r>
                <a:rPr lang="zh-CN" altLang="en-US" dirty="0" smtClean="0"/>
                <a:t>等是</a:t>
              </a:r>
              <a:r>
                <a:rPr lang="zh-CN" altLang="en-US" dirty="0"/>
                <a:t>对</a:t>
              </a:r>
              <a:r>
                <a:rPr lang="zh-CN" altLang="en-US" dirty="0" smtClean="0"/>
                <a:t>提升树的高效实现</a:t>
              </a:r>
              <a:endParaRPr lang="zh-CN" altLang="en-US" dirty="0"/>
            </a:p>
          </p:txBody>
        </p:sp>
      </p:grpSp>
    </p:spTree>
    <p:extLst>
      <p:ext uri="{BB962C8B-B14F-4D97-AF65-F5344CB8AC3E}">
        <p14:creationId xmlns:p14="http://schemas.microsoft.com/office/powerpoint/2010/main" val="3549827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smtClean="0">
                <a:solidFill>
                  <a:schemeClr val="bg1"/>
                </a:solidFill>
                <a:latin typeface="宋体" panose="02010600030101010101" pitchFamily="2" charset="-122"/>
                <a:ea typeface="宋体" panose="02010600030101010101" pitchFamily="2" charset="-122"/>
              </a:rPr>
              <a:t>LightGBM</a:t>
            </a:r>
            <a:r>
              <a:rPr lang="zh-CN" altLang="en-US" sz="2000" b="1" dirty="0" smtClean="0">
                <a:solidFill>
                  <a:schemeClr val="bg1"/>
                </a:solidFill>
                <a:latin typeface="宋体" panose="02010600030101010101" pitchFamily="2" charset="-122"/>
                <a:ea typeface="宋体" panose="02010600030101010101" pitchFamily="2" charset="-122"/>
              </a:rPr>
              <a:t>方法原理</a:t>
            </a:r>
            <a:endParaRPr lang="zh-CN" altLang="en-US" dirty="0"/>
          </a:p>
        </p:txBody>
      </p:sp>
      <mc:AlternateContent xmlns:mc="http://schemas.openxmlformats.org/markup-compatibility/2006" xmlns:a14="http://schemas.microsoft.com/office/drawing/2010/main">
        <mc:Choice Requires="a14">
          <p:sp>
            <p:nvSpPr>
              <p:cNvPr id="32" name="文本框 31"/>
              <p:cNvSpPr txBox="1"/>
              <p:nvPr/>
            </p:nvSpPr>
            <p:spPr>
              <a:xfrm>
                <a:off x="0" y="403320"/>
                <a:ext cx="9144000" cy="4760149"/>
              </a:xfrm>
              <a:prstGeom prst="rect">
                <a:avLst/>
              </a:prstGeom>
              <a:noFill/>
            </p:spPr>
            <p:txBody>
              <a:bodyPr wrap="square" rtlCol="0">
                <a:spAutoFit/>
              </a:bodyPr>
              <a:lstStyle/>
              <a:p>
                <a:r>
                  <a:rPr lang="en-US" altLang="zh-CN" sz="1400" b="1" dirty="0" smtClean="0">
                    <a:solidFill>
                      <a:schemeClr val="bg1"/>
                    </a:solidFill>
                    <a:latin typeface="宋体" panose="02010600030101010101" pitchFamily="2" charset="-122"/>
                    <a:ea typeface="宋体" panose="02010600030101010101" pitchFamily="2" charset="-122"/>
                  </a:rPr>
                  <a:t>GBDT</a:t>
                </a:r>
                <a:r>
                  <a:rPr lang="zh-CN" altLang="en-US" sz="1400" b="1" dirty="0" smtClean="0">
                    <a:solidFill>
                      <a:schemeClr val="bg1"/>
                    </a:solidFill>
                    <a:latin typeface="宋体" panose="02010600030101010101" pitchFamily="2" charset="-122"/>
                    <a:ea typeface="宋体" panose="02010600030101010101" pitchFamily="2" charset="-122"/>
                  </a:rPr>
                  <a:t>算法步骤：</a:t>
                </a:r>
                <a:endParaRPr lang="en-US" altLang="zh-CN" sz="1400" b="1" dirty="0" smtClean="0">
                  <a:solidFill>
                    <a:schemeClr val="bg1"/>
                  </a:solidFill>
                  <a:latin typeface="宋体" panose="02010600030101010101" pitchFamily="2" charset="-122"/>
                  <a:ea typeface="宋体" panose="02010600030101010101" pitchFamily="2" charset="-122"/>
                </a:endParaRPr>
              </a:p>
              <a:p>
                <a:r>
                  <a:rPr lang="en-US" altLang="zh-CN" sz="1400" b="1" dirty="0" smtClean="0">
                    <a:solidFill>
                      <a:schemeClr val="bg1"/>
                    </a:solidFill>
                    <a:latin typeface="宋体" panose="02010600030101010101" pitchFamily="2" charset="-122"/>
                    <a:ea typeface="宋体" panose="02010600030101010101" pitchFamily="2" charset="-122"/>
                  </a:rPr>
                  <a:t>1.</a:t>
                </a:r>
                <a:r>
                  <a:rPr lang="zh-CN" altLang="en-US" sz="1400" b="1" dirty="0">
                    <a:solidFill>
                      <a:schemeClr val="bg1"/>
                    </a:solidFill>
                    <a:latin typeface="宋体" panose="02010600030101010101" pitchFamily="2" charset="-122"/>
                    <a:ea typeface="宋体" panose="02010600030101010101" pitchFamily="2" charset="-122"/>
                  </a:rPr>
                  <a:t>初始化弱分类器，估计使损失函数极小化的一个常数值，此时树仅有一个根</a:t>
                </a:r>
                <a:r>
                  <a:rPr lang="zh-CN" altLang="en-US" sz="1400" b="1" dirty="0" smtClean="0">
                    <a:solidFill>
                      <a:schemeClr val="bg1"/>
                    </a:solidFill>
                    <a:latin typeface="宋体" panose="02010600030101010101" pitchFamily="2" charset="-122"/>
                    <a:ea typeface="宋体" panose="02010600030101010101" pitchFamily="2" charset="-122"/>
                  </a:rPr>
                  <a:t>结点</a:t>
                </a:r>
                <a:endParaRPr lang="en-US" altLang="zh-CN" sz="1400" b="1" dirty="0" smtClean="0">
                  <a:solidFill>
                    <a:schemeClr val="bg1"/>
                  </a:solidFill>
                  <a:latin typeface="宋体" panose="02010600030101010101" pitchFamily="2" charset="-122"/>
                  <a:ea typeface="宋体" panose="02010600030101010101" pitchFamily="2" charset="-122"/>
                </a:endParaRPr>
              </a:p>
              <a:p>
                <a14:m>
                  <m:oMath xmlns:m="http://schemas.openxmlformats.org/officeDocument/2006/math">
                    <m:r>
                      <a:rPr lang="en-US" altLang="zh-CN" sz="1400" b="1" i="1" smtClean="0">
                        <a:solidFill>
                          <a:schemeClr val="bg1"/>
                        </a:solidFill>
                        <a:latin typeface="Cambria Math" panose="02040503050406030204" pitchFamily="18" charset="0"/>
                        <a:ea typeface="宋体" panose="02010600030101010101" pitchFamily="2" charset="-122"/>
                      </a:rPr>
                      <m:t>                                                                             </m:t>
                    </m:r>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m:rPr>
                            <m:sty m:val="p"/>
                          </m:rPr>
                          <a:rPr lang="en-US" altLang="zh-CN" sz="1400" b="1" i="1">
                            <a:solidFill>
                              <a:schemeClr val="bg1"/>
                            </a:solidFill>
                            <a:latin typeface="Cambria Math" panose="02040503050406030204" pitchFamily="18" charset="0"/>
                            <a:ea typeface="宋体" panose="02010600030101010101" pitchFamily="2" charset="-122"/>
                          </a:rPr>
                          <m:t>f</m:t>
                        </m:r>
                      </m:e>
                      <m:sub>
                        <m:r>
                          <a:rPr lang="en-US" altLang="zh-CN" sz="1400" b="1" i="1" smtClean="0">
                            <a:solidFill>
                              <a:schemeClr val="bg1"/>
                            </a:solidFill>
                            <a:latin typeface="Cambria Math" panose="02040503050406030204" pitchFamily="18" charset="0"/>
                            <a:ea typeface="宋体" panose="02010600030101010101" pitchFamily="2" charset="-122"/>
                          </a:rPr>
                          <m:t>𝟎</m:t>
                        </m:r>
                      </m:sub>
                    </m:sSub>
                    <m:d>
                      <m:dPr>
                        <m:ctrlPr>
                          <a:rPr lang="en-US" altLang="zh-CN" sz="1400" b="1" i="1" smtClean="0">
                            <a:solidFill>
                              <a:schemeClr val="bg1"/>
                            </a:solidFill>
                            <a:latin typeface="Cambria Math" panose="02040503050406030204" pitchFamily="18" charset="0"/>
                            <a:ea typeface="宋体" panose="02010600030101010101" pitchFamily="2" charset="-122"/>
                          </a:rPr>
                        </m:ctrlPr>
                      </m:dPr>
                      <m:e>
                        <m:r>
                          <a:rPr lang="en-US" altLang="zh-CN" sz="1400" b="1" i="1" smtClean="0">
                            <a:solidFill>
                              <a:schemeClr val="bg1"/>
                            </a:solidFill>
                            <a:latin typeface="Cambria Math" panose="02040503050406030204" pitchFamily="18" charset="0"/>
                            <a:ea typeface="宋体" panose="02010600030101010101" pitchFamily="2" charset="-122"/>
                          </a:rPr>
                          <m:t>𝒙</m:t>
                        </m:r>
                      </m:e>
                    </m:d>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𝒂𝒓𝒈</m:t>
                    </m:r>
                    <m:r>
                      <a:rPr lang="en-US" altLang="zh-CN" sz="1400" b="1" i="1" smtClean="0">
                        <a:solidFill>
                          <a:schemeClr val="bg1"/>
                        </a:solidFill>
                        <a:latin typeface="Cambria Math" panose="02040503050406030204" pitchFamily="18" charset="0"/>
                        <a:ea typeface="宋体" panose="02010600030101010101" pitchFamily="2" charset="-122"/>
                      </a:rPr>
                      <m:t> </m:t>
                    </m:r>
                    <m:m>
                      <m:mPr>
                        <m:mcs>
                          <m:mc>
                            <m:mcPr>
                              <m:count m:val="1"/>
                              <m:mcJc m:val="center"/>
                            </m:mcPr>
                          </m:mc>
                        </m:mcs>
                        <m:ctrlPr>
                          <a:rPr lang="en-US" altLang="zh-CN" sz="1400" b="1" i="1" smtClean="0">
                            <a:solidFill>
                              <a:schemeClr val="bg1"/>
                            </a:solidFill>
                            <a:latin typeface="Cambria Math" panose="02040503050406030204" pitchFamily="18" charset="0"/>
                            <a:ea typeface="宋体" panose="02010600030101010101" pitchFamily="2" charset="-122"/>
                          </a:rPr>
                        </m:ctrlPr>
                      </m:mPr>
                      <m:mr>
                        <m:e>
                          <m:r>
                            <m:rPr>
                              <m:brk m:alnAt="7"/>
                            </m:rPr>
                            <a:rPr lang="en-US" altLang="zh-CN" sz="1400" b="1" i="1" smtClean="0">
                              <a:solidFill>
                                <a:schemeClr val="bg1"/>
                              </a:solidFill>
                              <a:latin typeface="Cambria Math" panose="02040503050406030204" pitchFamily="18" charset="0"/>
                              <a:ea typeface="宋体" panose="02010600030101010101" pitchFamily="2" charset="-122"/>
                            </a:rPr>
                            <m:t>𝒎</m:t>
                          </m:r>
                          <m:r>
                            <a:rPr lang="en-US" altLang="zh-CN" sz="1400" b="1" i="1" smtClean="0">
                              <a:solidFill>
                                <a:schemeClr val="bg1"/>
                              </a:solidFill>
                              <a:latin typeface="Cambria Math" panose="02040503050406030204" pitchFamily="18" charset="0"/>
                              <a:ea typeface="宋体" panose="02010600030101010101" pitchFamily="2" charset="-122"/>
                            </a:rPr>
                            <m:t>𝒊𝒏</m:t>
                          </m:r>
                        </m:e>
                      </m:mr>
                      <m:mr>
                        <m:e>
                          <m:r>
                            <a:rPr lang="en-US" altLang="zh-CN" sz="1400" b="1" i="1" smtClean="0">
                              <a:solidFill>
                                <a:schemeClr val="bg1"/>
                              </a:solidFill>
                              <a:latin typeface="Cambria Math" panose="02040503050406030204" pitchFamily="18" charset="0"/>
                              <a:ea typeface="宋体" panose="02010600030101010101" pitchFamily="2" charset="-122"/>
                            </a:rPr>
                            <m:t>𝒄</m:t>
                          </m:r>
                        </m:e>
                      </m:mr>
                    </m:m>
                    <m:r>
                      <a:rPr lang="en-US" altLang="zh-CN" sz="1400" b="1" i="1" smtClean="0">
                        <a:solidFill>
                          <a:schemeClr val="bg1"/>
                        </a:solidFill>
                        <a:latin typeface="Cambria Math" panose="02040503050406030204" pitchFamily="18" charset="0"/>
                        <a:ea typeface="宋体" panose="02010600030101010101" pitchFamily="2" charset="-122"/>
                      </a:rPr>
                      <m:t> </m:t>
                    </m:r>
                    <m:nary>
                      <m:naryPr>
                        <m:chr m:val="∑"/>
                        <m:ctrlPr>
                          <a:rPr lang="en-US" altLang="zh-CN" sz="1400" b="1" i="1" smtClean="0">
                            <a:solidFill>
                              <a:schemeClr val="bg1"/>
                            </a:solidFill>
                            <a:latin typeface="Cambria Math" panose="02040503050406030204" pitchFamily="18" charset="0"/>
                            <a:ea typeface="宋体" panose="02010600030101010101" pitchFamily="2" charset="-122"/>
                          </a:rPr>
                        </m:ctrlPr>
                      </m:naryPr>
                      <m:sub>
                        <m:r>
                          <m:rPr>
                            <m:brk m:alnAt="23"/>
                          </m:rPr>
                          <a:rPr lang="en-US" altLang="zh-CN" sz="1400" b="1" i="1" smtClean="0">
                            <a:solidFill>
                              <a:schemeClr val="bg1"/>
                            </a:solidFill>
                            <a:latin typeface="Cambria Math" panose="02040503050406030204" pitchFamily="18" charset="0"/>
                            <a:ea typeface="宋体" panose="02010600030101010101" pitchFamily="2" charset="-122"/>
                          </a:rPr>
                          <m:t>𝒊</m:t>
                        </m:r>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𝟏</m:t>
                        </m:r>
                      </m:sub>
                      <m:sup>
                        <m:r>
                          <a:rPr lang="en-US" altLang="zh-CN" sz="1400" b="1" i="1" smtClean="0">
                            <a:solidFill>
                              <a:schemeClr val="bg1"/>
                            </a:solidFill>
                            <a:latin typeface="Cambria Math" panose="02040503050406030204" pitchFamily="18" charset="0"/>
                            <a:ea typeface="宋体" panose="02010600030101010101" pitchFamily="2" charset="-122"/>
                          </a:rPr>
                          <m:t>𝑵</m:t>
                        </m:r>
                      </m:sup>
                      <m:e>
                        <m:r>
                          <a:rPr lang="en-US" altLang="zh-CN" sz="1400" b="1" i="1" smtClean="0">
                            <a:solidFill>
                              <a:schemeClr val="bg1"/>
                            </a:solidFill>
                            <a:latin typeface="Cambria Math" panose="02040503050406030204" pitchFamily="18" charset="0"/>
                            <a:ea typeface="宋体" panose="02010600030101010101" pitchFamily="2" charset="-122"/>
                          </a:rPr>
                          <m:t>𝑳</m:t>
                        </m:r>
                        <m:r>
                          <a:rPr lang="en-US" altLang="zh-CN" sz="1400" b="1" i="1" smtClean="0">
                            <a:solidFill>
                              <a:schemeClr val="bg1"/>
                            </a:solidFill>
                            <a:latin typeface="Cambria Math" panose="02040503050406030204" pitchFamily="18" charset="0"/>
                            <a:ea typeface="宋体" panose="02010600030101010101" pitchFamily="2" charset="-122"/>
                          </a:rPr>
                          <m:t>(</m:t>
                        </m:r>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𝒚</m:t>
                            </m:r>
                          </m:e>
                          <m:sub>
                            <m:r>
                              <a:rPr lang="en-US" altLang="zh-CN" sz="1400" b="1" i="1" smtClean="0">
                                <a:solidFill>
                                  <a:schemeClr val="bg1"/>
                                </a:solidFill>
                                <a:latin typeface="Cambria Math" panose="02040503050406030204" pitchFamily="18" charset="0"/>
                                <a:ea typeface="宋体" panose="02010600030101010101" pitchFamily="2" charset="-122"/>
                              </a:rPr>
                              <m:t>𝒊</m:t>
                            </m:r>
                          </m:sub>
                        </m:sSub>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𝒄</m:t>
                        </m:r>
                        <m:r>
                          <a:rPr lang="en-US" altLang="zh-CN" sz="1400" b="1" i="1" smtClean="0">
                            <a:solidFill>
                              <a:schemeClr val="bg1"/>
                            </a:solidFill>
                            <a:latin typeface="Cambria Math" panose="02040503050406030204" pitchFamily="18" charset="0"/>
                            <a:ea typeface="宋体" panose="02010600030101010101" pitchFamily="2" charset="-122"/>
                          </a:rPr>
                          <m:t>)</m:t>
                        </m:r>
                      </m:e>
                    </m:nary>
                  </m:oMath>
                </a14:m>
                <a:r>
                  <a:rPr lang="zh-CN" altLang="en-US" sz="1400" b="1" dirty="0" smtClean="0">
                    <a:solidFill>
                      <a:schemeClr val="bg1"/>
                    </a:solidFill>
                    <a:latin typeface="宋体" panose="02010600030101010101" pitchFamily="2" charset="-122"/>
                    <a:ea typeface="宋体" panose="02010600030101010101" pitchFamily="2" charset="-122"/>
                  </a:rPr>
                  <a:t> </a:t>
                </a:r>
                <a:endParaRPr lang="en-US" altLang="zh-CN" sz="1400" b="1" dirty="0">
                  <a:solidFill>
                    <a:schemeClr val="bg1"/>
                  </a:solidFill>
                  <a:latin typeface="宋体" panose="02010600030101010101" pitchFamily="2" charset="-122"/>
                  <a:ea typeface="宋体" panose="02010600030101010101" pitchFamily="2" charset="-122"/>
                </a:endParaRPr>
              </a:p>
              <a:p>
                <a:r>
                  <a:rPr lang="en-US" altLang="zh-CN" sz="1400" b="1" dirty="0" smtClean="0">
                    <a:solidFill>
                      <a:schemeClr val="bg1"/>
                    </a:solidFill>
                    <a:latin typeface="宋体" panose="02010600030101010101" pitchFamily="2" charset="-122"/>
                    <a:ea typeface="宋体" panose="02010600030101010101" pitchFamily="2" charset="-122"/>
                  </a:rPr>
                  <a:t>2.</a:t>
                </a:r>
                <a:r>
                  <a:rPr lang="zh-CN" altLang="en-US" sz="1400" b="1" dirty="0">
                    <a:solidFill>
                      <a:schemeClr val="bg1"/>
                    </a:solidFill>
                    <a:latin typeface="宋体" panose="02010600030101010101" pitchFamily="2" charset="-122"/>
                    <a:ea typeface="宋体" panose="02010600030101010101" pitchFamily="2" charset="-122"/>
                  </a:rPr>
                  <a:t>对迭代轮数</a:t>
                </a:r>
                <a:r>
                  <a:rPr lang="en-US" altLang="zh-CN" sz="1400" b="1" dirty="0">
                    <a:solidFill>
                      <a:schemeClr val="bg1"/>
                    </a:solidFill>
                    <a:latin typeface="宋体" panose="02010600030101010101" pitchFamily="2" charset="-122"/>
                    <a:ea typeface="宋体" panose="02010600030101010101" pitchFamily="2" charset="-122"/>
                  </a:rPr>
                  <a:t>1,2,⋅⋅⋅</a:t>
                </a:r>
                <a:r>
                  <a:rPr lang="en-US" altLang="zh-CN" sz="1400" b="1" dirty="0" smtClean="0">
                    <a:solidFill>
                      <a:schemeClr val="bg1"/>
                    </a:solidFill>
                    <a:latin typeface="宋体" panose="02010600030101010101" pitchFamily="2" charset="-122"/>
                    <a:ea typeface="宋体" panose="02010600030101010101" pitchFamily="2" charset="-122"/>
                  </a:rPr>
                  <a:t>, M </a:t>
                </a:r>
                <a:r>
                  <a:rPr lang="en-US" altLang="zh-CN" sz="1400" b="1" dirty="0">
                    <a:solidFill>
                      <a:schemeClr val="bg1"/>
                    </a:solidFill>
                    <a:latin typeface="宋体" panose="02010600030101010101" pitchFamily="2" charset="-122"/>
                    <a:ea typeface="宋体" panose="02010600030101010101" pitchFamily="2" charset="-122"/>
                  </a:rPr>
                  <a:t>(</a:t>
                </a:r>
                <a:r>
                  <a:rPr lang="zh-CN" altLang="en-US" sz="1400" b="1" dirty="0">
                    <a:solidFill>
                      <a:schemeClr val="bg1"/>
                    </a:solidFill>
                    <a:latin typeface="宋体" panose="02010600030101010101" pitchFamily="2" charset="-122"/>
                    <a:ea typeface="宋体" panose="02010600030101010101" pitchFamily="2" charset="-122"/>
                  </a:rPr>
                  <a:t>即产生树的个数为</a:t>
                </a:r>
                <a:r>
                  <a:rPr lang="en-US" altLang="zh-CN" sz="1400" b="1" dirty="0" smtClean="0">
                    <a:solidFill>
                      <a:schemeClr val="bg1"/>
                    </a:solidFill>
                    <a:latin typeface="宋体" panose="02010600030101010101" pitchFamily="2" charset="-122"/>
                    <a:ea typeface="宋体" panose="02010600030101010101" pitchFamily="2" charset="-122"/>
                  </a:rPr>
                  <a:t>M)</a:t>
                </a:r>
                <a:endParaRPr lang="en-US" altLang="zh-CN" sz="1400" b="1" dirty="0">
                  <a:solidFill>
                    <a:schemeClr val="bg1"/>
                  </a:solidFill>
                  <a:latin typeface="宋体" panose="02010600030101010101" pitchFamily="2" charset="-122"/>
                  <a:ea typeface="宋体" panose="02010600030101010101" pitchFamily="2" charset="-122"/>
                </a:endParaRPr>
              </a:p>
              <a:p>
                <a:r>
                  <a:rPr lang="en-US" altLang="zh-CN" sz="1400" b="1" dirty="0">
                    <a:solidFill>
                      <a:schemeClr val="bg1"/>
                    </a:solidFill>
                    <a:latin typeface="宋体" panose="02010600030101010101" pitchFamily="2" charset="-122"/>
                    <a:ea typeface="宋体" panose="02010600030101010101" pitchFamily="2" charset="-122"/>
                  </a:rPr>
                  <a:t> </a:t>
                </a:r>
                <a:r>
                  <a:rPr lang="en-US" altLang="zh-CN" sz="1400" b="1" dirty="0" smtClean="0">
                    <a:solidFill>
                      <a:schemeClr val="bg1"/>
                    </a:solidFill>
                    <a:latin typeface="宋体" panose="02010600030101010101" pitchFamily="2" charset="-122"/>
                    <a:ea typeface="宋体" panose="02010600030101010101" pitchFamily="2" charset="-122"/>
                  </a:rPr>
                  <a:t>   a.</a:t>
                </a:r>
                <a:r>
                  <a:rPr lang="zh-CN" altLang="en-US" sz="1400" b="1" dirty="0" smtClean="0">
                    <a:solidFill>
                      <a:schemeClr val="bg1"/>
                    </a:solidFill>
                    <a:latin typeface="宋体" panose="02010600030101010101" pitchFamily="2" charset="-122"/>
                    <a:ea typeface="宋体" panose="02010600030101010101" pitchFamily="2" charset="-122"/>
                  </a:rPr>
                  <a:t>对</a:t>
                </a:r>
                <a:r>
                  <a:rPr lang="en-US" altLang="zh-CN" sz="1400" b="1" dirty="0" err="1" smtClean="0">
                    <a:solidFill>
                      <a:schemeClr val="bg1"/>
                    </a:solidFill>
                    <a:latin typeface="宋体" panose="02010600030101010101" pitchFamily="2" charset="-122"/>
                    <a:ea typeface="宋体" panose="02010600030101010101" pitchFamily="2" charset="-122"/>
                  </a:rPr>
                  <a:t>i</a:t>
                </a:r>
                <a:r>
                  <a:rPr lang="en-US" altLang="zh-CN" sz="1400" b="1" dirty="0" smtClean="0">
                    <a:solidFill>
                      <a:schemeClr val="bg1"/>
                    </a:solidFill>
                    <a:latin typeface="宋体" panose="02010600030101010101" pitchFamily="2" charset="-122"/>
                    <a:ea typeface="宋体" panose="02010600030101010101" pitchFamily="2" charset="-122"/>
                  </a:rPr>
                  <a:t>=1</a:t>
                </a:r>
                <a:r>
                  <a:rPr lang="zh-CN" altLang="en-US" sz="1400" b="1" dirty="0" smtClean="0">
                    <a:solidFill>
                      <a:schemeClr val="bg1"/>
                    </a:solidFill>
                    <a:latin typeface="宋体" panose="02010600030101010101" pitchFamily="2" charset="-122"/>
                    <a:ea typeface="宋体" panose="02010600030101010101" pitchFamily="2" charset="-122"/>
                  </a:rPr>
                  <a:t>，</a:t>
                </a:r>
                <a:r>
                  <a:rPr lang="en-US" altLang="zh-CN" sz="1400" b="1" dirty="0" smtClean="0">
                    <a:solidFill>
                      <a:schemeClr val="bg1"/>
                    </a:solidFill>
                    <a:latin typeface="宋体" panose="02010600030101010101" pitchFamily="2" charset="-122"/>
                    <a:ea typeface="宋体" panose="02010600030101010101" pitchFamily="2" charset="-122"/>
                  </a:rPr>
                  <a:t>2</a:t>
                </a:r>
                <a:r>
                  <a:rPr lang="zh-CN" altLang="en-US" sz="1400" b="1" dirty="0" smtClean="0">
                    <a:solidFill>
                      <a:schemeClr val="bg1"/>
                    </a:solidFill>
                    <a:latin typeface="宋体" panose="02010600030101010101" pitchFamily="2" charset="-122"/>
                    <a:ea typeface="宋体" panose="02010600030101010101" pitchFamily="2" charset="-122"/>
                  </a:rPr>
                  <a:t>，</a:t>
                </a:r>
                <a:r>
                  <a:rPr lang="en-US" altLang="zh-CN" sz="1400" b="1" dirty="0" smtClean="0">
                    <a:solidFill>
                      <a:schemeClr val="bg1"/>
                    </a:solidFill>
                    <a:latin typeface="宋体" panose="02010600030101010101" pitchFamily="2" charset="-122"/>
                    <a:ea typeface="宋体" panose="02010600030101010101" pitchFamily="2" charset="-122"/>
                  </a:rPr>
                  <a:t>… ,N(N</a:t>
                </a:r>
                <a:r>
                  <a:rPr lang="zh-CN" altLang="en-US" sz="1400" b="1" dirty="0" smtClean="0">
                    <a:solidFill>
                      <a:schemeClr val="bg1"/>
                    </a:solidFill>
                    <a:latin typeface="宋体" panose="02010600030101010101" pitchFamily="2" charset="-122"/>
                    <a:ea typeface="宋体" panose="02010600030101010101" pitchFamily="2" charset="-122"/>
                  </a:rPr>
                  <a:t>个样本</a:t>
                </a:r>
                <a:r>
                  <a:rPr lang="en-US" altLang="zh-CN" sz="1400" b="1" dirty="0" smtClean="0">
                    <a:solidFill>
                      <a:schemeClr val="bg1"/>
                    </a:solidFill>
                    <a:latin typeface="宋体" panose="02010600030101010101" pitchFamily="2" charset="-122"/>
                    <a:ea typeface="宋体" panose="02010600030101010101" pitchFamily="2" charset="-122"/>
                  </a:rPr>
                  <a:t>)</a:t>
                </a:r>
                <a:r>
                  <a:rPr lang="zh-CN" altLang="en-US" sz="1400" b="1" dirty="0">
                    <a:solidFill>
                      <a:schemeClr val="bg1"/>
                    </a:solidFill>
                    <a:latin typeface="宋体" panose="02010600030101010101" pitchFamily="2" charset="-122"/>
                    <a:ea typeface="宋体" panose="02010600030101010101" pitchFamily="2" charset="-122"/>
                  </a:rPr>
                  <a:t>，计算损失函数的负梯度值在当前模型的值，将它作为残差的估计。</a:t>
                </a:r>
                <a:r>
                  <a:rPr lang="zh-CN" altLang="en-US" sz="1400" b="1" dirty="0" smtClean="0">
                    <a:solidFill>
                      <a:schemeClr val="bg1"/>
                    </a:solidFill>
                    <a:latin typeface="宋体" panose="02010600030101010101" pitchFamily="2" charset="-122"/>
                    <a:ea typeface="宋体" panose="02010600030101010101" pitchFamily="2" charset="-122"/>
                  </a:rPr>
                  <a:t>即</a:t>
                </a:r>
                <a:endParaRPr lang="en-US" altLang="zh-CN" sz="1400" b="1" dirty="0" smtClean="0">
                  <a:solidFill>
                    <a:schemeClr val="bg1"/>
                  </a:solidFill>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m:rPr>
                              <m:sty m:val="p"/>
                            </m:rPr>
                            <a:rPr lang="en-US" altLang="zh-CN" sz="1400" b="1" i="1">
                              <a:solidFill>
                                <a:schemeClr val="bg1"/>
                              </a:solidFill>
                              <a:latin typeface="Cambria Math" panose="02040503050406030204" pitchFamily="18" charset="0"/>
                              <a:ea typeface="宋体" panose="02010600030101010101" pitchFamily="2" charset="-122"/>
                            </a:rPr>
                            <m:t>r</m:t>
                          </m:r>
                        </m:e>
                        <m:sub>
                          <m:r>
                            <a:rPr lang="en-US" altLang="zh-CN" sz="1400" b="1" i="1" smtClean="0">
                              <a:solidFill>
                                <a:schemeClr val="bg1"/>
                              </a:solidFill>
                              <a:latin typeface="Cambria Math" panose="02040503050406030204" pitchFamily="18" charset="0"/>
                              <a:ea typeface="宋体" panose="02010600030101010101" pitchFamily="2" charset="-122"/>
                            </a:rPr>
                            <m:t>𝒎𝒊</m:t>
                          </m:r>
                        </m:sub>
                      </m:sSub>
                      <m:r>
                        <a:rPr lang="en-US" altLang="zh-CN" sz="1400" b="1" i="1" smtClean="0">
                          <a:solidFill>
                            <a:schemeClr val="bg1"/>
                          </a:solidFill>
                          <a:latin typeface="Cambria Math" panose="02040503050406030204" pitchFamily="18" charset="0"/>
                          <a:ea typeface="宋体" panose="02010600030101010101" pitchFamily="2" charset="-122"/>
                        </a:rPr>
                        <m:t>=</m:t>
                      </m:r>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a:solidFill>
                                <a:schemeClr val="bg1"/>
                              </a:solidFill>
                              <a:latin typeface="Cambria Math" panose="02040503050406030204" pitchFamily="18" charset="0"/>
                              <a:ea typeface="宋体" panose="02010600030101010101" pitchFamily="2" charset="-122"/>
                            </a:rPr>
                            <m:t>−[</m:t>
                          </m:r>
                          <m:f>
                            <m:fPr>
                              <m:ctrlPr>
                                <a:rPr lang="en-US" altLang="zh-CN" sz="1400" b="1" i="1">
                                  <a:solidFill>
                                    <a:schemeClr val="bg1"/>
                                  </a:solidFill>
                                  <a:latin typeface="Cambria Math" panose="02040503050406030204" pitchFamily="18" charset="0"/>
                                  <a:ea typeface="宋体" panose="02010600030101010101" pitchFamily="2" charset="-122"/>
                                </a:rPr>
                              </m:ctrlPr>
                            </m:fPr>
                            <m:num>
                              <m:r>
                                <a:rPr lang="en-US" altLang="zh-CN" sz="1400" b="1" i="1">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𝑳</m:t>
                              </m:r>
                              <m:r>
                                <a:rPr lang="en-US" altLang="zh-CN" sz="1400" b="1" i="1">
                                  <a:solidFill>
                                    <a:schemeClr val="bg1"/>
                                  </a:solidFill>
                                  <a:latin typeface="Cambria Math" panose="02040503050406030204" pitchFamily="18" charset="0"/>
                                  <a:ea typeface="宋体" panose="02010600030101010101" pitchFamily="2" charset="-122"/>
                                </a:rPr>
                                <m:t>(</m:t>
                              </m:r>
                              <m:r>
                                <a:rPr lang="en-US" altLang="zh-CN" sz="1400" b="1" i="1">
                                  <a:solidFill>
                                    <a:schemeClr val="bg1"/>
                                  </a:solidFill>
                                  <a:latin typeface="Cambria Math" panose="02040503050406030204" pitchFamily="18" charset="0"/>
                                  <a:ea typeface="宋体" panose="02010600030101010101" pitchFamily="2" charset="-122"/>
                                </a:rPr>
                                <m:t>𝒚</m:t>
                              </m:r>
                              <m:r>
                                <a:rPr lang="en-US" altLang="zh-CN" sz="1400" b="1" i="1">
                                  <a:solidFill>
                                    <a:schemeClr val="bg1"/>
                                  </a:solidFill>
                                  <a:latin typeface="Cambria Math" panose="02040503050406030204" pitchFamily="18" charset="0"/>
                                  <a:ea typeface="宋体" panose="02010600030101010101" pitchFamily="2" charset="-122"/>
                                </a:rPr>
                                <m:t>,</m:t>
                              </m:r>
                              <m:r>
                                <a:rPr lang="en-US" altLang="zh-CN" sz="1400" b="1" i="1">
                                  <a:solidFill>
                                    <a:schemeClr val="bg1"/>
                                  </a:solidFill>
                                  <a:latin typeface="Cambria Math" panose="02040503050406030204" pitchFamily="18" charset="0"/>
                                  <a:ea typeface="宋体" panose="02010600030101010101" pitchFamily="2" charset="-122"/>
                                </a:rPr>
                                <m:t>𝒇</m:t>
                              </m:r>
                              <m:r>
                                <a:rPr lang="en-US" altLang="zh-CN" sz="1400" b="1" i="1">
                                  <a:solidFill>
                                    <a:schemeClr val="bg1"/>
                                  </a:solidFill>
                                  <a:latin typeface="Cambria Math" panose="02040503050406030204" pitchFamily="18" charset="0"/>
                                  <a:ea typeface="宋体" panose="02010600030101010101" pitchFamily="2" charset="-122"/>
                                </a:rPr>
                                <m:t>(</m:t>
                              </m:r>
                              <m:sSub>
                                <m:sSubPr>
                                  <m:ctrlPr>
                                    <a:rPr lang="en-US" altLang="zh-CN" sz="1400" b="1" i="1">
                                      <a:solidFill>
                                        <a:schemeClr val="bg1"/>
                                      </a:solidFill>
                                      <a:latin typeface="Cambria Math" panose="02040503050406030204" pitchFamily="18" charset="0"/>
                                      <a:ea typeface="宋体" panose="02010600030101010101" pitchFamily="2" charset="-122"/>
                                    </a:rPr>
                                  </m:ctrlPr>
                                </m:sSubPr>
                                <m:e>
                                  <m:r>
                                    <a:rPr lang="en-US" altLang="zh-CN" sz="1400" b="1" i="1">
                                      <a:solidFill>
                                        <a:schemeClr val="bg1"/>
                                      </a:solidFill>
                                      <a:latin typeface="Cambria Math" panose="02040503050406030204" pitchFamily="18" charset="0"/>
                                      <a:ea typeface="宋体" panose="02010600030101010101" pitchFamily="2" charset="-122"/>
                                    </a:rPr>
                                    <m:t>𝒙</m:t>
                                  </m:r>
                                </m:e>
                                <m:sub>
                                  <m:r>
                                    <a:rPr lang="en-US" altLang="zh-CN" sz="1400" b="1" i="1">
                                      <a:solidFill>
                                        <a:schemeClr val="bg1"/>
                                      </a:solidFill>
                                      <a:latin typeface="Cambria Math" panose="02040503050406030204" pitchFamily="18" charset="0"/>
                                      <a:ea typeface="宋体" panose="02010600030101010101" pitchFamily="2" charset="-122"/>
                                    </a:rPr>
                                    <m:t>𝒊</m:t>
                                  </m:r>
                                </m:sub>
                              </m:sSub>
                              <m:r>
                                <a:rPr lang="en-US" altLang="zh-CN" sz="1400" b="1" i="1">
                                  <a:solidFill>
                                    <a:schemeClr val="bg1"/>
                                  </a:solidFill>
                                  <a:latin typeface="Cambria Math" panose="02040503050406030204" pitchFamily="18" charset="0"/>
                                  <a:ea typeface="宋体" panose="02010600030101010101" pitchFamily="2" charset="-122"/>
                                </a:rPr>
                                <m:t>)</m:t>
                              </m:r>
                            </m:num>
                            <m:den>
                              <m:r>
                                <a:rPr lang="en-US" altLang="zh-CN" sz="1400" b="1" i="1">
                                  <a:solidFill>
                                    <a:schemeClr val="bg1"/>
                                  </a:solidFill>
                                  <a:latin typeface="Cambria Math" panose="02040503050406030204" pitchFamily="18" charset="0"/>
                                  <a:ea typeface="宋体" panose="02010600030101010101" pitchFamily="2" charset="-122"/>
                                </a:rPr>
                                <m:t>𝝏</m:t>
                              </m:r>
                              <m:r>
                                <a:rPr lang="en-US" altLang="zh-CN" sz="1400" b="1" i="1">
                                  <a:solidFill>
                                    <a:schemeClr val="bg1"/>
                                  </a:solidFill>
                                  <a:latin typeface="Cambria Math" panose="02040503050406030204" pitchFamily="18" charset="0"/>
                                  <a:ea typeface="宋体" panose="02010600030101010101" pitchFamily="2" charset="-122"/>
                                </a:rPr>
                                <m:t>𝒇</m:t>
                              </m:r>
                              <m:d>
                                <m:dPr>
                                  <m:ctrlPr>
                                    <a:rPr lang="en-US" altLang="zh-CN" sz="1400" b="1" i="1">
                                      <a:solidFill>
                                        <a:schemeClr val="bg1"/>
                                      </a:solidFill>
                                      <a:latin typeface="Cambria Math" panose="02040503050406030204" pitchFamily="18" charset="0"/>
                                      <a:ea typeface="宋体" panose="02010600030101010101" pitchFamily="2" charset="-122"/>
                                    </a:rPr>
                                  </m:ctrlPr>
                                </m:dPr>
                                <m:e>
                                  <m:sSub>
                                    <m:sSubPr>
                                      <m:ctrlPr>
                                        <a:rPr lang="en-US" altLang="zh-CN" sz="1400" b="1" i="1">
                                          <a:solidFill>
                                            <a:schemeClr val="bg1"/>
                                          </a:solidFill>
                                          <a:latin typeface="Cambria Math" panose="02040503050406030204" pitchFamily="18" charset="0"/>
                                          <a:ea typeface="宋体" panose="02010600030101010101" pitchFamily="2" charset="-122"/>
                                        </a:rPr>
                                      </m:ctrlPr>
                                    </m:sSubPr>
                                    <m:e>
                                      <m:r>
                                        <a:rPr lang="en-US" altLang="zh-CN" sz="1400" b="1" i="1">
                                          <a:solidFill>
                                            <a:schemeClr val="bg1"/>
                                          </a:solidFill>
                                          <a:latin typeface="Cambria Math" panose="02040503050406030204" pitchFamily="18" charset="0"/>
                                          <a:ea typeface="宋体" panose="02010600030101010101" pitchFamily="2" charset="-122"/>
                                        </a:rPr>
                                        <m:t>𝒙</m:t>
                                      </m:r>
                                    </m:e>
                                    <m:sub>
                                      <m:r>
                                        <a:rPr lang="en-US" altLang="zh-CN" sz="1400" b="1" i="1">
                                          <a:solidFill>
                                            <a:schemeClr val="bg1"/>
                                          </a:solidFill>
                                          <a:latin typeface="Cambria Math" panose="02040503050406030204" pitchFamily="18" charset="0"/>
                                          <a:ea typeface="宋体" panose="02010600030101010101" pitchFamily="2" charset="-122"/>
                                        </a:rPr>
                                        <m:t>𝒊</m:t>
                                      </m:r>
                                    </m:sub>
                                  </m:sSub>
                                </m:e>
                              </m:d>
                            </m:den>
                          </m:f>
                          <m:r>
                            <a:rPr lang="en-US" altLang="zh-CN" sz="1400" b="1" i="1">
                              <a:solidFill>
                                <a:schemeClr val="bg1"/>
                              </a:solidFill>
                              <a:latin typeface="Cambria Math" panose="02040503050406030204" pitchFamily="18" charset="0"/>
                              <a:ea typeface="宋体" panose="02010600030101010101" pitchFamily="2" charset="-122"/>
                            </a:rPr>
                            <m:t>]</m:t>
                          </m:r>
                        </m:e>
                        <m:sub>
                          <m:r>
                            <a:rPr lang="en-US" altLang="zh-CN" sz="1400" b="1" i="1" smtClean="0">
                              <a:solidFill>
                                <a:schemeClr val="bg1"/>
                              </a:solidFill>
                              <a:latin typeface="Cambria Math" panose="02040503050406030204" pitchFamily="18" charset="0"/>
                              <a:ea typeface="宋体" panose="02010600030101010101" pitchFamily="2" charset="-122"/>
                            </a:rPr>
                            <m:t>𝒇</m:t>
                          </m:r>
                          <m:d>
                            <m:dPr>
                              <m:ctrlPr>
                                <a:rPr lang="en-US" altLang="zh-CN" sz="1400" b="1" i="1" smtClean="0">
                                  <a:solidFill>
                                    <a:schemeClr val="bg1"/>
                                  </a:solidFill>
                                  <a:latin typeface="Cambria Math" panose="02040503050406030204" pitchFamily="18" charset="0"/>
                                  <a:ea typeface="宋体" panose="02010600030101010101" pitchFamily="2" charset="-122"/>
                                </a:rPr>
                              </m:ctrlPr>
                            </m:dPr>
                            <m:e>
                              <m:r>
                                <a:rPr lang="en-US" altLang="zh-CN" sz="1400" b="1" i="1" smtClean="0">
                                  <a:solidFill>
                                    <a:schemeClr val="bg1"/>
                                  </a:solidFill>
                                  <a:latin typeface="Cambria Math" panose="02040503050406030204" pitchFamily="18" charset="0"/>
                                  <a:ea typeface="宋体" panose="02010600030101010101" pitchFamily="2" charset="-122"/>
                                </a:rPr>
                                <m:t>𝒎</m:t>
                              </m:r>
                            </m:e>
                          </m:d>
                          <m:r>
                            <a:rPr lang="en-US" altLang="zh-CN" sz="1400" b="1" i="1" smtClean="0">
                              <a:solidFill>
                                <a:schemeClr val="bg1"/>
                              </a:solidFill>
                              <a:latin typeface="Cambria Math" panose="02040503050406030204" pitchFamily="18" charset="0"/>
                              <a:ea typeface="宋体" panose="02010600030101010101" pitchFamily="2" charset="-122"/>
                            </a:rPr>
                            <m:t>=</m:t>
                          </m:r>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𝒇</m:t>
                              </m:r>
                            </m:e>
                            <m:sub>
                              <m:r>
                                <a:rPr lang="en-US" altLang="zh-CN" sz="1400" b="1" i="1" smtClean="0">
                                  <a:solidFill>
                                    <a:schemeClr val="bg1"/>
                                  </a:solidFill>
                                  <a:latin typeface="Cambria Math" panose="02040503050406030204" pitchFamily="18" charset="0"/>
                                  <a:ea typeface="宋体" panose="02010600030101010101" pitchFamily="2" charset="-122"/>
                                </a:rPr>
                                <m:t>𝒎</m:t>
                              </m:r>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𝟏</m:t>
                              </m:r>
                            </m:sub>
                          </m:sSub>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𝒙</m:t>
                          </m:r>
                          <m:r>
                            <a:rPr lang="en-US" altLang="zh-CN" sz="1400" b="1" i="1" smtClean="0">
                              <a:solidFill>
                                <a:schemeClr val="bg1"/>
                              </a:solidFill>
                              <a:latin typeface="Cambria Math" panose="02040503050406030204" pitchFamily="18" charset="0"/>
                              <a:ea typeface="宋体" panose="02010600030101010101" pitchFamily="2" charset="-122"/>
                            </a:rPr>
                            <m:t>)</m:t>
                          </m:r>
                        </m:sub>
                      </m:sSub>
                    </m:oMath>
                  </m:oMathPara>
                </a14:m>
                <a:endParaRPr lang="en-US" altLang="zh-CN" sz="1400" b="1" dirty="0" smtClean="0">
                  <a:solidFill>
                    <a:schemeClr val="bg1"/>
                  </a:solidFill>
                  <a:latin typeface="宋体" panose="02010600030101010101" pitchFamily="2" charset="-122"/>
                  <a:ea typeface="宋体" panose="02010600030101010101" pitchFamily="2" charset="-122"/>
                </a:endParaRPr>
              </a:p>
              <a:p>
                <a:r>
                  <a:rPr lang="en-US" altLang="zh-CN" sz="1400" b="1" dirty="0">
                    <a:solidFill>
                      <a:schemeClr val="bg1"/>
                    </a:solidFill>
                    <a:latin typeface="宋体" panose="02010600030101010101" pitchFamily="2" charset="-122"/>
                    <a:ea typeface="宋体" panose="02010600030101010101" pitchFamily="2" charset="-122"/>
                  </a:rPr>
                  <a:t> </a:t>
                </a:r>
                <a:r>
                  <a:rPr lang="en-US" altLang="zh-CN" sz="1400" b="1" dirty="0" smtClean="0">
                    <a:solidFill>
                      <a:schemeClr val="bg1"/>
                    </a:solidFill>
                    <a:latin typeface="宋体" panose="02010600030101010101" pitchFamily="2" charset="-122"/>
                    <a:ea typeface="宋体" panose="02010600030101010101" pitchFamily="2" charset="-122"/>
                  </a:rPr>
                  <a:t>   b. </a:t>
                </a:r>
                <a:r>
                  <a:rPr lang="zh-CN" altLang="en-US" sz="1400" b="1" dirty="0" smtClean="0">
                    <a:solidFill>
                      <a:schemeClr val="bg1"/>
                    </a:solidFill>
                    <a:latin typeface="宋体" panose="02010600030101010101" pitchFamily="2" charset="-122"/>
                    <a:ea typeface="宋体" panose="02010600030101010101" pitchFamily="2" charset="-122"/>
                  </a:rPr>
                  <a:t>对</a:t>
                </a:r>
                <a14:m>
                  <m:oMath xmlns:m="http://schemas.openxmlformats.org/officeDocument/2006/math">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𝒓</m:t>
                        </m:r>
                      </m:e>
                      <m:sub>
                        <m:r>
                          <a:rPr lang="en-US" altLang="zh-CN" sz="1400" b="1" i="1" smtClean="0">
                            <a:solidFill>
                              <a:schemeClr val="bg1"/>
                            </a:solidFill>
                            <a:latin typeface="Cambria Math" panose="02040503050406030204" pitchFamily="18" charset="0"/>
                            <a:ea typeface="宋体" panose="02010600030101010101" pitchFamily="2" charset="-122"/>
                          </a:rPr>
                          <m:t>𝒎𝒊</m:t>
                        </m:r>
                      </m:sub>
                    </m:sSub>
                  </m:oMath>
                </a14:m>
                <a:r>
                  <a:rPr lang="zh-CN" altLang="en-US" sz="1400" b="1" dirty="0" smtClean="0">
                    <a:solidFill>
                      <a:schemeClr val="bg1"/>
                    </a:solidFill>
                    <a:latin typeface="宋体" panose="02010600030101010101" pitchFamily="2" charset="-122"/>
                    <a:ea typeface="宋体" panose="02010600030101010101" pitchFamily="2" charset="-122"/>
                  </a:rPr>
                  <a:t>拟合</a:t>
                </a:r>
                <a:r>
                  <a:rPr lang="zh-CN" altLang="en-US" sz="1400" b="1" dirty="0">
                    <a:solidFill>
                      <a:schemeClr val="bg1"/>
                    </a:solidFill>
                    <a:latin typeface="宋体" panose="02010600030101010101" pitchFamily="2" charset="-122"/>
                    <a:ea typeface="宋体" panose="02010600030101010101" pitchFamily="2" charset="-122"/>
                  </a:rPr>
                  <a:t>一个回归树，得到第</a:t>
                </a:r>
                <a:r>
                  <a:rPr lang="en-US" altLang="zh-CN" sz="1400" b="1" dirty="0" smtClean="0">
                    <a:solidFill>
                      <a:schemeClr val="bg1"/>
                    </a:solidFill>
                    <a:latin typeface="宋体" panose="02010600030101010101" pitchFamily="2" charset="-122"/>
                    <a:ea typeface="宋体" panose="02010600030101010101" pitchFamily="2" charset="-122"/>
                  </a:rPr>
                  <a:t>m</a:t>
                </a:r>
                <a:r>
                  <a:rPr lang="zh-CN" altLang="en-US" sz="1400" b="1" dirty="0" smtClean="0">
                    <a:solidFill>
                      <a:schemeClr val="bg1"/>
                    </a:solidFill>
                    <a:latin typeface="宋体" panose="02010600030101010101" pitchFamily="2" charset="-122"/>
                    <a:ea typeface="宋体" panose="02010600030101010101" pitchFamily="2" charset="-122"/>
                  </a:rPr>
                  <a:t>棵</a:t>
                </a:r>
                <a:r>
                  <a:rPr lang="zh-CN" altLang="en-US" sz="1400" b="1" dirty="0">
                    <a:solidFill>
                      <a:schemeClr val="bg1"/>
                    </a:solidFill>
                    <a:latin typeface="宋体" panose="02010600030101010101" pitchFamily="2" charset="-122"/>
                    <a:ea typeface="宋体" panose="02010600030101010101" pitchFamily="2" charset="-122"/>
                  </a:rPr>
                  <a:t>树的叶结点区域</a:t>
                </a:r>
                <a14:m>
                  <m:oMath xmlns:m="http://schemas.openxmlformats.org/officeDocument/2006/math">
                    <m:sSub>
                      <m:sSubPr>
                        <m:ctrlPr>
                          <a:rPr lang="en-US" altLang="zh-CN" sz="1400" b="1" i="1">
                            <a:solidFill>
                              <a:schemeClr val="bg1"/>
                            </a:solidFill>
                            <a:latin typeface="Cambria Math" panose="02040503050406030204" pitchFamily="18" charset="0"/>
                            <a:ea typeface="宋体" panose="02010600030101010101" pitchFamily="2" charset="-122"/>
                          </a:rPr>
                        </m:ctrlPr>
                      </m:sSubPr>
                      <m:e>
                        <m:r>
                          <m:rPr>
                            <m:sty m:val="p"/>
                          </m:rPr>
                          <a:rPr lang="en-US" altLang="zh-CN" sz="1400" b="1" i="1" smtClean="0">
                            <a:solidFill>
                              <a:schemeClr val="bg1"/>
                            </a:solidFill>
                            <a:latin typeface="Cambria Math" panose="02040503050406030204" pitchFamily="18" charset="0"/>
                            <a:ea typeface="宋体" panose="02010600030101010101" pitchFamily="2" charset="-122"/>
                          </a:rPr>
                          <m:t>R</m:t>
                        </m:r>
                      </m:e>
                      <m:sub>
                        <m:r>
                          <a:rPr lang="en-US" altLang="zh-CN" sz="1400" b="1" i="1">
                            <a:solidFill>
                              <a:schemeClr val="bg1"/>
                            </a:solidFill>
                            <a:latin typeface="Cambria Math" panose="02040503050406030204" pitchFamily="18" charset="0"/>
                            <a:ea typeface="宋体" panose="02010600030101010101" pitchFamily="2" charset="-122"/>
                          </a:rPr>
                          <m:t>𝒎𝒊</m:t>
                        </m:r>
                      </m:sub>
                    </m:sSub>
                  </m:oMath>
                </a14:m>
                <a:r>
                  <a:rPr lang="zh-CN" altLang="en-US" sz="1400" b="1" dirty="0" smtClean="0">
                    <a:solidFill>
                      <a:schemeClr val="bg1"/>
                    </a:solidFill>
                    <a:latin typeface="宋体" panose="02010600030101010101" pitchFamily="2" charset="-122"/>
                    <a:ea typeface="宋体" panose="02010600030101010101" pitchFamily="2" charset="-122"/>
                  </a:rPr>
                  <a:t>，</a:t>
                </a:r>
                <a:r>
                  <a:rPr lang="en-US" altLang="zh-CN" sz="1400" b="1" dirty="0" smtClean="0">
                    <a:solidFill>
                      <a:schemeClr val="bg1"/>
                    </a:solidFill>
                    <a:latin typeface="宋体" panose="02010600030101010101" pitchFamily="2" charset="-122"/>
                    <a:ea typeface="宋体" panose="02010600030101010101" pitchFamily="2" charset="-122"/>
                  </a:rPr>
                  <a:t>j=1,2,…J</a:t>
                </a:r>
              </a:p>
              <a:p>
                <a:r>
                  <a:rPr lang="en-US" altLang="zh-CN" sz="1400" b="1" dirty="0">
                    <a:solidFill>
                      <a:schemeClr val="bg1"/>
                    </a:solidFill>
                    <a:latin typeface="宋体" panose="02010600030101010101" pitchFamily="2" charset="-122"/>
                    <a:ea typeface="宋体" panose="02010600030101010101" pitchFamily="2" charset="-122"/>
                  </a:rPr>
                  <a:t> </a:t>
                </a:r>
                <a:r>
                  <a:rPr lang="en-US" altLang="zh-CN" sz="1400" b="1" dirty="0" smtClean="0">
                    <a:solidFill>
                      <a:schemeClr val="bg1"/>
                    </a:solidFill>
                    <a:latin typeface="宋体" panose="02010600030101010101" pitchFamily="2" charset="-122"/>
                    <a:ea typeface="宋体" panose="02010600030101010101" pitchFamily="2" charset="-122"/>
                  </a:rPr>
                  <a:t>   c. </a:t>
                </a:r>
                <a:r>
                  <a:rPr lang="zh-CN" altLang="en-US" sz="1400" b="1" dirty="0" smtClean="0">
                    <a:solidFill>
                      <a:schemeClr val="bg1"/>
                    </a:solidFill>
                    <a:latin typeface="宋体" panose="02010600030101010101" pitchFamily="2" charset="-122"/>
                    <a:ea typeface="宋体" panose="02010600030101010101" pitchFamily="2" charset="-122"/>
                  </a:rPr>
                  <a:t>对</a:t>
                </a:r>
                <a:r>
                  <a:rPr lang="en-US" altLang="zh-CN" sz="1400" b="1" dirty="0">
                    <a:solidFill>
                      <a:schemeClr val="bg1"/>
                    </a:solidFill>
                    <a:latin typeface="宋体" panose="02010600030101010101" pitchFamily="2" charset="-122"/>
                    <a:ea typeface="宋体" panose="02010600030101010101" pitchFamily="2" charset="-122"/>
                  </a:rPr>
                  <a:t>j=1,2,⋅⋅⋅</a:t>
                </a:r>
                <a:r>
                  <a:rPr lang="en-US" altLang="zh-CN" sz="1400" b="1" dirty="0" smtClean="0">
                    <a:solidFill>
                      <a:schemeClr val="bg1"/>
                    </a:solidFill>
                    <a:latin typeface="宋体" panose="02010600030101010101" pitchFamily="2" charset="-122"/>
                    <a:ea typeface="宋体" panose="02010600030101010101" pitchFamily="2" charset="-122"/>
                  </a:rPr>
                  <a:t>,J </a:t>
                </a:r>
                <a:r>
                  <a:rPr lang="zh-CN" altLang="en-US" sz="1400" b="1" dirty="0" smtClean="0">
                    <a:solidFill>
                      <a:schemeClr val="bg1"/>
                    </a:solidFill>
                    <a:latin typeface="宋体" panose="02010600030101010101" pitchFamily="2" charset="-122"/>
                    <a:ea typeface="宋体" panose="02010600030101010101" pitchFamily="2" charset="-122"/>
                  </a:rPr>
                  <a:t>计算</a:t>
                </a:r>
                <a:endParaRPr lang="en-US" altLang="zh-CN" sz="1400" b="1" dirty="0" smtClean="0">
                  <a:solidFill>
                    <a:schemeClr val="bg1"/>
                  </a:solidFill>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𝒄</m:t>
                          </m:r>
                        </m:e>
                        <m:sub>
                          <m:r>
                            <a:rPr lang="en-US" altLang="zh-CN" sz="1400" b="1" i="1" smtClean="0">
                              <a:solidFill>
                                <a:schemeClr val="bg1"/>
                              </a:solidFill>
                              <a:latin typeface="Cambria Math" panose="02040503050406030204" pitchFamily="18" charset="0"/>
                              <a:ea typeface="宋体" panose="02010600030101010101" pitchFamily="2" charset="-122"/>
                            </a:rPr>
                            <m:t>𝒎𝒊</m:t>
                          </m:r>
                        </m:sub>
                      </m:sSub>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𝒂𝒓𝒈</m:t>
                      </m:r>
                      <m:r>
                        <a:rPr lang="en-US" altLang="zh-CN" sz="1400" b="1" i="1" smtClean="0">
                          <a:solidFill>
                            <a:schemeClr val="bg1"/>
                          </a:solidFill>
                          <a:latin typeface="Cambria Math" panose="02040503050406030204" pitchFamily="18" charset="0"/>
                          <a:ea typeface="宋体" panose="02010600030101010101" pitchFamily="2" charset="-122"/>
                        </a:rPr>
                        <m:t> </m:t>
                      </m:r>
                      <m:m>
                        <m:mPr>
                          <m:mcs>
                            <m:mc>
                              <m:mcPr>
                                <m:count m:val="1"/>
                                <m:mcJc m:val="center"/>
                              </m:mcPr>
                            </m:mc>
                          </m:mcs>
                          <m:ctrlPr>
                            <a:rPr lang="en-US" altLang="zh-CN" sz="1400" b="1" i="1" smtClean="0">
                              <a:solidFill>
                                <a:schemeClr val="bg1"/>
                              </a:solidFill>
                              <a:latin typeface="Cambria Math" panose="02040503050406030204" pitchFamily="18" charset="0"/>
                              <a:ea typeface="宋体" panose="02010600030101010101" pitchFamily="2" charset="-122"/>
                            </a:rPr>
                          </m:ctrlPr>
                        </m:mPr>
                        <m:mr>
                          <m:e>
                            <m:r>
                              <m:rPr>
                                <m:brk m:alnAt="7"/>
                              </m:rPr>
                              <a:rPr lang="en-US" altLang="zh-CN" sz="1400" b="1" i="1" smtClean="0">
                                <a:solidFill>
                                  <a:schemeClr val="bg1"/>
                                </a:solidFill>
                                <a:latin typeface="Cambria Math" panose="02040503050406030204" pitchFamily="18" charset="0"/>
                                <a:ea typeface="宋体" panose="02010600030101010101" pitchFamily="2" charset="-122"/>
                              </a:rPr>
                              <m:t>𝒎</m:t>
                            </m:r>
                            <m:r>
                              <a:rPr lang="en-US" altLang="zh-CN" sz="1400" b="1" i="1" smtClean="0">
                                <a:solidFill>
                                  <a:schemeClr val="bg1"/>
                                </a:solidFill>
                                <a:latin typeface="Cambria Math" panose="02040503050406030204" pitchFamily="18" charset="0"/>
                                <a:ea typeface="宋体" panose="02010600030101010101" pitchFamily="2" charset="-122"/>
                              </a:rPr>
                              <m:t>𝒊𝒏</m:t>
                            </m:r>
                          </m:e>
                        </m:mr>
                        <m:mr>
                          <m:e>
                            <m:r>
                              <a:rPr lang="en-US" altLang="zh-CN" sz="1400" b="1" i="1" smtClean="0">
                                <a:solidFill>
                                  <a:schemeClr val="bg1"/>
                                </a:solidFill>
                                <a:latin typeface="Cambria Math" panose="02040503050406030204" pitchFamily="18" charset="0"/>
                                <a:ea typeface="宋体" panose="02010600030101010101" pitchFamily="2" charset="-122"/>
                              </a:rPr>
                              <m:t>𝒄</m:t>
                            </m:r>
                          </m:e>
                        </m:mr>
                      </m:m>
                      <m:nary>
                        <m:naryPr>
                          <m:chr m:val="∑"/>
                          <m:limLoc m:val="subSup"/>
                          <m:supHide m:val="on"/>
                          <m:ctrlPr>
                            <a:rPr lang="en-US" altLang="zh-CN" sz="1400" b="1" i="1" smtClean="0">
                              <a:solidFill>
                                <a:schemeClr val="bg1"/>
                              </a:solidFill>
                              <a:latin typeface="Cambria Math" panose="02040503050406030204" pitchFamily="18" charset="0"/>
                              <a:ea typeface="宋体" panose="02010600030101010101" pitchFamily="2" charset="-122"/>
                            </a:rPr>
                          </m:ctrlPr>
                        </m:naryPr>
                        <m:sub>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𝒙</m:t>
                              </m:r>
                            </m:e>
                            <m:sub>
                              <m:r>
                                <a:rPr lang="en-US" altLang="zh-CN" sz="1400" b="1" i="1">
                                  <a:solidFill>
                                    <a:schemeClr val="bg1"/>
                                  </a:solidFill>
                                  <a:latin typeface="Cambria Math" panose="02040503050406030204" pitchFamily="18" charset="0"/>
                                  <a:ea typeface="宋体" panose="02010600030101010101" pitchFamily="2" charset="-122"/>
                                </a:rPr>
                                <m:t>𝒊</m:t>
                              </m:r>
                              <m:r>
                                <a:rPr lang="en-US" altLang="zh-CN" sz="1400" b="1" i="1">
                                  <a:solidFill>
                                    <a:schemeClr val="bg1"/>
                                  </a:solidFill>
                                  <a:latin typeface="Cambria Math" panose="02040503050406030204" pitchFamily="18" charset="0"/>
                                  <a:ea typeface="宋体" panose="02010600030101010101" pitchFamily="2" charset="-122"/>
                                </a:rPr>
                                <m:t>∈</m:t>
                              </m:r>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𝑹</m:t>
                                  </m:r>
                                </m:e>
                                <m:sub>
                                  <m:r>
                                    <a:rPr lang="en-US" altLang="zh-CN" sz="1400" b="1" i="1" smtClean="0">
                                      <a:solidFill>
                                        <a:schemeClr val="bg1"/>
                                      </a:solidFill>
                                      <a:latin typeface="Cambria Math" panose="02040503050406030204" pitchFamily="18" charset="0"/>
                                      <a:ea typeface="宋体" panose="02010600030101010101" pitchFamily="2" charset="-122"/>
                                    </a:rPr>
                                    <m:t>𝒎𝒋</m:t>
                                  </m:r>
                                </m:sub>
                              </m:sSub>
                            </m:sub>
                          </m:sSub>
                        </m:sub>
                        <m:sup/>
                        <m:e>
                          <m:r>
                            <a:rPr lang="en-US" altLang="zh-CN" sz="1400" b="1" i="1" smtClean="0">
                              <a:solidFill>
                                <a:schemeClr val="bg1"/>
                              </a:solidFill>
                              <a:latin typeface="Cambria Math" panose="02040503050406030204" pitchFamily="18" charset="0"/>
                              <a:ea typeface="宋体" panose="02010600030101010101" pitchFamily="2" charset="-122"/>
                            </a:rPr>
                            <m:t>𝑳</m:t>
                          </m:r>
                          <m:r>
                            <a:rPr lang="en-US" altLang="zh-CN" sz="1400" b="1" i="1" smtClean="0">
                              <a:solidFill>
                                <a:schemeClr val="bg1"/>
                              </a:solidFill>
                              <a:latin typeface="Cambria Math" panose="02040503050406030204" pitchFamily="18" charset="0"/>
                              <a:ea typeface="宋体" panose="02010600030101010101" pitchFamily="2" charset="-122"/>
                            </a:rPr>
                            <m:t>(</m:t>
                          </m:r>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𝒚</m:t>
                              </m:r>
                            </m:e>
                            <m:sub>
                              <m:r>
                                <a:rPr lang="en-US" altLang="zh-CN" sz="1400" b="1" i="1" smtClean="0">
                                  <a:solidFill>
                                    <a:schemeClr val="bg1"/>
                                  </a:solidFill>
                                  <a:latin typeface="Cambria Math" panose="02040503050406030204" pitchFamily="18" charset="0"/>
                                  <a:ea typeface="宋体" panose="02010600030101010101" pitchFamily="2" charset="-122"/>
                                </a:rPr>
                                <m:t>𝒊</m:t>
                              </m:r>
                            </m:sub>
                          </m:sSub>
                          <m:r>
                            <a:rPr lang="en-US" altLang="zh-CN" sz="1400" b="1" i="1" smtClean="0">
                              <a:solidFill>
                                <a:schemeClr val="bg1"/>
                              </a:solidFill>
                              <a:latin typeface="Cambria Math" panose="02040503050406030204" pitchFamily="18" charset="0"/>
                              <a:ea typeface="宋体" panose="02010600030101010101" pitchFamily="2" charset="-122"/>
                            </a:rPr>
                            <m:t>,</m:t>
                          </m:r>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𝒇</m:t>
                              </m:r>
                            </m:e>
                            <m:sub>
                              <m:r>
                                <a:rPr lang="en-US" altLang="zh-CN" sz="1400" b="1" i="1" smtClean="0">
                                  <a:solidFill>
                                    <a:schemeClr val="bg1"/>
                                  </a:solidFill>
                                  <a:latin typeface="Cambria Math" panose="02040503050406030204" pitchFamily="18" charset="0"/>
                                  <a:ea typeface="宋体" panose="02010600030101010101" pitchFamily="2" charset="-122"/>
                                </a:rPr>
                                <m:t>𝒎</m:t>
                              </m:r>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𝟏</m:t>
                              </m:r>
                            </m:sub>
                          </m:sSub>
                          <m:d>
                            <m:dPr>
                              <m:ctrlPr>
                                <a:rPr lang="en-US" altLang="zh-CN" sz="1400" b="1" i="1" smtClean="0">
                                  <a:solidFill>
                                    <a:schemeClr val="bg1"/>
                                  </a:solidFill>
                                  <a:latin typeface="Cambria Math" panose="02040503050406030204" pitchFamily="18" charset="0"/>
                                  <a:ea typeface="宋体" panose="02010600030101010101" pitchFamily="2" charset="-122"/>
                                </a:rPr>
                              </m:ctrlPr>
                            </m:dPr>
                            <m:e>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𝒙</m:t>
                                  </m:r>
                                </m:e>
                                <m:sub>
                                  <m:r>
                                    <a:rPr lang="en-US" altLang="zh-CN" sz="1400" b="1" i="1" smtClean="0">
                                      <a:solidFill>
                                        <a:schemeClr val="bg1"/>
                                      </a:solidFill>
                                      <a:latin typeface="Cambria Math" panose="02040503050406030204" pitchFamily="18" charset="0"/>
                                      <a:ea typeface="宋体" panose="02010600030101010101" pitchFamily="2" charset="-122"/>
                                    </a:rPr>
                                    <m:t>𝒊</m:t>
                                  </m:r>
                                </m:sub>
                              </m:sSub>
                            </m:e>
                          </m:d>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𝒄</m:t>
                          </m:r>
                        </m:e>
                      </m:nary>
                    </m:oMath>
                  </m:oMathPara>
                </a14:m>
                <a:endParaRPr lang="en-US" altLang="zh-CN" sz="1400" b="1" dirty="0" smtClean="0">
                  <a:solidFill>
                    <a:schemeClr val="bg1"/>
                  </a:solidFill>
                  <a:latin typeface="宋体" panose="02010600030101010101" pitchFamily="2" charset="-122"/>
                  <a:ea typeface="宋体" panose="02010600030101010101" pitchFamily="2" charset="-122"/>
                </a:endParaRPr>
              </a:p>
              <a:p>
                <a:r>
                  <a:rPr lang="en-US" altLang="zh-CN" sz="1400" b="1" dirty="0">
                    <a:solidFill>
                      <a:schemeClr val="bg1"/>
                    </a:solidFill>
                    <a:latin typeface="宋体" panose="02010600030101010101" pitchFamily="2" charset="-122"/>
                    <a:ea typeface="宋体" panose="02010600030101010101" pitchFamily="2" charset="-122"/>
                  </a:rPr>
                  <a:t>	</a:t>
                </a:r>
                <a:r>
                  <a:rPr lang="zh-CN" altLang="en-US" sz="1400" b="1" dirty="0" smtClean="0">
                    <a:solidFill>
                      <a:schemeClr val="bg1"/>
                    </a:solidFill>
                    <a:latin typeface="宋体" panose="02010600030101010101" pitchFamily="2" charset="-122"/>
                    <a:ea typeface="宋体" panose="02010600030101010101" pitchFamily="2" charset="-122"/>
                  </a:rPr>
                  <a:t>即</a:t>
                </a:r>
                <a:r>
                  <a:rPr lang="zh-CN" altLang="en-US" sz="1400" b="1" dirty="0">
                    <a:solidFill>
                      <a:schemeClr val="bg1"/>
                    </a:solidFill>
                    <a:latin typeface="宋体" panose="02010600030101010101" pitchFamily="2" charset="-122"/>
                    <a:ea typeface="宋体" panose="02010600030101010101" pitchFamily="2" charset="-122"/>
                  </a:rPr>
                  <a:t>利用线性搜索估计叶结点区域</a:t>
                </a:r>
                <a:r>
                  <a:rPr lang="zh-CN" altLang="en-US" sz="1400" b="1" dirty="0" smtClean="0">
                    <a:solidFill>
                      <a:schemeClr val="bg1"/>
                    </a:solidFill>
                    <a:latin typeface="宋体" panose="02010600030101010101" pitchFamily="2" charset="-122"/>
                    <a:ea typeface="宋体" panose="02010600030101010101" pitchFamily="2" charset="-122"/>
                  </a:rPr>
                  <a:t>的值</a:t>
                </a:r>
                <a:r>
                  <a:rPr lang="zh-CN" altLang="en-US" sz="1400" b="1" dirty="0">
                    <a:solidFill>
                      <a:schemeClr val="bg1"/>
                    </a:solidFill>
                    <a:latin typeface="宋体" panose="02010600030101010101" pitchFamily="2" charset="-122"/>
                    <a:ea typeface="宋体" panose="02010600030101010101" pitchFamily="2" charset="-122"/>
                  </a:rPr>
                  <a:t>，使损失函数最小</a:t>
                </a:r>
                <a:r>
                  <a:rPr lang="zh-CN" altLang="en-US" sz="1400" b="1" dirty="0" smtClean="0">
                    <a:solidFill>
                      <a:schemeClr val="bg1"/>
                    </a:solidFill>
                    <a:latin typeface="宋体" panose="02010600030101010101" pitchFamily="2" charset="-122"/>
                    <a:ea typeface="宋体" panose="02010600030101010101" pitchFamily="2" charset="-122"/>
                  </a:rPr>
                  <a:t>化</a:t>
                </a:r>
                <a:endParaRPr lang="en-US" altLang="zh-CN" sz="1400" b="1" dirty="0">
                  <a:solidFill>
                    <a:schemeClr val="bg1"/>
                  </a:solidFill>
                  <a:latin typeface="宋体" panose="02010600030101010101" pitchFamily="2" charset="-122"/>
                  <a:ea typeface="宋体" panose="02010600030101010101" pitchFamily="2" charset="-122"/>
                </a:endParaRPr>
              </a:p>
              <a:p>
                <a:endParaRPr lang="en-US" altLang="zh-CN" sz="1400" b="1" dirty="0" smtClean="0">
                  <a:solidFill>
                    <a:schemeClr val="bg1"/>
                  </a:solidFill>
                  <a:latin typeface="宋体" panose="02010600030101010101" pitchFamily="2" charset="-122"/>
                  <a:ea typeface="宋体" panose="02010600030101010101" pitchFamily="2" charset="-122"/>
                </a:endParaRPr>
              </a:p>
              <a:p>
                <a:r>
                  <a:rPr lang="en-US" altLang="zh-CN" sz="1400" b="1" dirty="0">
                    <a:solidFill>
                      <a:schemeClr val="bg1"/>
                    </a:solidFill>
                    <a:latin typeface="宋体" panose="02010600030101010101" pitchFamily="2" charset="-122"/>
                    <a:ea typeface="宋体" panose="02010600030101010101" pitchFamily="2" charset="-122"/>
                  </a:rPr>
                  <a:t> </a:t>
                </a:r>
                <a:r>
                  <a:rPr lang="en-US" altLang="zh-CN" sz="1400" b="1" dirty="0" smtClean="0">
                    <a:solidFill>
                      <a:schemeClr val="bg1"/>
                    </a:solidFill>
                    <a:latin typeface="宋体" panose="02010600030101010101" pitchFamily="2" charset="-122"/>
                    <a:ea typeface="宋体" panose="02010600030101010101" pitchFamily="2" charset="-122"/>
                  </a:rPr>
                  <a:t>   d. </a:t>
                </a:r>
                <a:r>
                  <a:rPr lang="zh-CN" altLang="en-US" sz="1400" b="1" dirty="0" smtClean="0">
                    <a:solidFill>
                      <a:schemeClr val="bg1"/>
                    </a:solidFill>
                    <a:latin typeface="宋体" panose="02010600030101010101" pitchFamily="2" charset="-122"/>
                    <a:ea typeface="宋体" panose="02010600030101010101" pitchFamily="2" charset="-122"/>
                  </a:rPr>
                  <a:t>更新回归树</a:t>
                </a:r>
                <a:r>
                  <a:rPr lang="en-US" altLang="zh-CN" sz="1400" b="1" dirty="0" smtClean="0">
                    <a:solidFill>
                      <a:schemeClr val="bg1"/>
                    </a:solidFill>
                    <a:latin typeface="宋体" panose="02010600030101010101" pitchFamily="2" charset="-122"/>
                    <a:ea typeface="宋体" panose="02010600030101010101" pitchFamily="2" charset="-122"/>
                  </a:rPr>
                  <a:t>[</a:t>
                </a:r>
                <a:r>
                  <a:rPr lang="zh-CN" altLang="en-US" sz="1400" b="1" dirty="0" smtClean="0">
                    <a:solidFill>
                      <a:schemeClr val="bg1"/>
                    </a:solidFill>
                    <a:latin typeface="宋体" panose="02010600030101010101" pitchFamily="2" charset="-122"/>
                    <a:ea typeface="宋体" panose="02010600030101010101" pitchFamily="2" charset="-122"/>
                  </a:rPr>
                  <a:t>即</a:t>
                </a:r>
                <a:r>
                  <a:rPr lang="zh-CN" altLang="en-US" sz="1400" b="1" dirty="0">
                    <a:solidFill>
                      <a:schemeClr val="bg1"/>
                    </a:solidFill>
                    <a:latin typeface="宋体" panose="02010600030101010101" pitchFamily="2" charset="-122"/>
                    <a:ea typeface="宋体" panose="02010600030101010101" pitchFamily="2" charset="-122"/>
                  </a:rPr>
                  <a:t>样本</a:t>
                </a:r>
                <a:r>
                  <a:rPr lang="en-US" altLang="zh-CN" sz="1400" b="1" dirty="0" smtClean="0">
                    <a:solidFill>
                      <a:schemeClr val="bg1"/>
                    </a:solidFill>
                    <a:latin typeface="宋体" panose="02010600030101010101" pitchFamily="2" charset="-122"/>
                    <a:ea typeface="宋体" panose="02010600030101010101" pitchFamily="2" charset="-122"/>
                  </a:rPr>
                  <a:t>x</a:t>
                </a:r>
                <a:r>
                  <a:rPr lang="zh-CN" altLang="en-US" sz="1400" b="1" dirty="0" smtClean="0">
                    <a:solidFill>
                      <a:schemeClr val="bg1"/>
                    </a:solidFill>
                    <a:latin typeface="宋体" panose="02010600030101010101" pitchFamily="2" charset="-122"/>
                    <a:ea typeface="宋体" panose="02010600030101010101" pitchFamily="2" charset="-122"/>
                  </a:rPr>
                  <a:t>属于</a:t>
                </a:r>
                <a:r>
                  <a:rPr lang="zh-CN" altLang="en-US" sz="1400" b="1" dirty="0">
                    <a:solidFill>
                      <a:schemeClr val="bg1"/>
                    </a:solidFill>
                    <a:latin typeface="宋体" panose="02010600030101010101" pitchFamily="2" charset="-122"/>
                    <a:ea typeface="宋体" panose="02010600030101010101" pitchFamily="2" charset="-122"/>
                  </a:rPr>
                  <a:t>哪个叶节点，即加上这个叶节点的</a:t>
                </a:r>
                <a14:m>
                  <m:oMath xmlns:m="http://schemas.openxmlformats.org/officeDocument/2006/math">
                    <m:sSub>
                      <m:sSubPr>
                        <m:ctrlPr>
                          <a:rPr lang="en-US" altLang="zh-CN" sz="1400" b="1" i="1">
                            <a:solidFill>
                              <a:schemeClr val="bg1"/>
                            </a:solidFill>
                            <a:latin typeface="Cambria Math" panose="02040503050406030204" pitchFamily="18" charset="0"/>
                            <a:ea typeface="宋体" panose="02010600030101010101" pitchFamily="2" charset="-122"/>
                          </a:rPr>
                        </m:ctrlPr>
                      </m:sSubPr>
                      <m:e>
                        <m:r>
                          <a:rPr lang="en-US" altLang="zh-CN" sz="1400" b="1" i="1">
                            <a:solidFill>
                              <a:schemeClr val="bg1"/>
                            </a:solidFill>
                            <a:latin typeface="Cambria Math" panose="02040503050406030204" pitchFamily="18" charset="0"/>
                            <a:ea typeface="宋体" panose="02010600030101010101" pitchFamily="2" charset="-122"/>
                          </a:rPr>
                          <m:t>𝒄</m:t>
                        </m:r>
                      </m:e>
                      <m:sub>
                        <m:r>
                          <a:rPr lang="en-US" altLang="zh-CN" sz="1400" b="1" i="1">
                            <a:solidFill>
                              <a:schemeClr val="bg1"/>
                            </a:solidFill>
                            <a:latin typeface="Cambria Math" panose="02040503050406030204" pitchFamily="18" charset="0"/>
                            <a:ea typeface="宋体" panose="02010600030101010101" pitchFamily="2" charset="-122"/>
                          </a:rPr>
                          <m:t>𝒎𝒋</m:t>
                        </m:r>
                      </m:sub>
                    </m:sSub>
                    <m:r>
                      <a:rPr lang="en-US" altLang="zh-CN" sz="1400" b="1" i="0" smtClean="0">
                        <a:solidFill>
                          <a:schemeClr val="bg1"/>
                        </a:solidFill>
                        <a:latin typeface="Cambria Math" panose="02040503050406030204" pitchFamily="18" charset="0"/>
                        <a:ea typeface="宋体" panose="02010600030101010101" pitchFamily="2" charset="-122"/>
                      </a:rPr>
                      <m:t>]</m:t>
                    </m:r>
                  </m:oMath>
                </a14:m>
                <a:r>
                  <a:rPr lang="zh-CN" altLang="en-US" sz="1400" b="1" dirty="0" smtClean="0">
                    <a:solidFill>
                      <a:schemeClr val="bg1"/>
                    </a:solidFill>
                    <a:latin typeface="宋体" panose="02010600030101010101" pitchFamily="2" charset="-122"/>
                    <a:ea typeface="宋体" panose="02010600030101010101" pitchFamily="2" charset="-122"/>
                  </a:rPr>
                  <a:t>。</a:t>
                </a:r>
                <a:endParaRPr lang="zh-CN" altLang="en-US" sz="1400" b="1" dirty="0">
                  <a:solidFill>
                    <a:schemeClr val="bg1"/>
                  </a:solidFill>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1400" b="1" i="1">
                              <a:solidFill>
                                <a:schemeClr val="bg1"/>
                              </a:solidFill>
                              <a:latin typeface="Cambria Math" panose="02040503050406030204" pitchFamily="18" charset="0"/>
                              <a:ea typeface="宋体" panose="02010600030101010101" pitchFamily="2" charset="-122"/>
                            </a:rPr>
                          </m:ctrlPr>
                        </m:sSubPr>
                        <m:e>
                          <m:r>
                            <m:rPr>
                              <m:sty m:val="p"/>
                            </m:rPr>
                            <a:rPr lang="en-US" altLang="zh-CN" sz="1400" b="1" i="1">
                              <a:solidFill>
                                <a:schemeClr val="bg1"/>
                              </a:solidFill>
                              <a:latin typeface="Cambria Math" panose="02040503050406030204" pitchFamily="18" charset="0"/>
                              <a:ea typeface="宋体" panose="02010600030101010101" pitchFamily="2" charset="-122"/>
                            </a:rPr>
                            <m:t>f</m:t>
                          </m:r>
                        </m:e>
                        <m:sub>
                          <m:r>
                            <m:rPr>
                              <m:sty m:val="p"/>
                            </m:rPr>
                            <a:rPr lang="en-US" altLang="zh-CN" sz="1400" b="1" i="1">
                              <a:solidFill>
                                <a:schemeClr val="bg1"/>
                              </a:solidFill>
                              <a:latin typeface="Cambria Math" panose="02040503050406030204" pitchFamily="18" charset="0"/>
                              <a:ea typeface="宋体" panose="02010600030101010101" pitchFamily="2" charset="-122"/>
                            </a:rPr>
                            <m:t>m</m:t>
                          </m:r>
                        </m:sub>
                      </m:sSub>
                      <m:d>
                        <m:dPr>
                          <m:ctrlPr>
                            <a:rPr lang="en-US" altLang="zh-CN" sz="1400" b="1" i="1">
                              <a:solidFill>
                                <a:schemeClr val="bg1"/>
                              </a:solidFill>
                              <a:latin typeface="Cambria Math" panose="02040503050406030204" pitchFamily="18" charset="0"/>
                              <a:ea typeface="宋体" panose="02010600030101010101" pitchFamily="2" charset="-122"/>
                            </a:rPr>
                          </m:ctrlPr>
                        </m:dPr>
                        <m:e>
                          <m:r>
                            <a:rPr lang="en-US" altLang="zh-CN" sz="1400" b="1" i="1">
                              <a:solidFill>
                                <a:schemeClr val="bg1"/>
                              </a:solidFill>
                              <a:latin typeface="Cambria Math" panose="02040503050406030204" pitchFamily="18" charset="0"/>
                              <a:ea typeface="宋体" panose="02010600030101010101" pitchFamily="2" charset="-122"/>
                            </a:rPr>
                            <m:t>𝒙</m:t>
                          </m:r>
                        </m:e>
                      </m:d>
                      <m:r>
                        <a:rPr lang="en-US" altLang="zh-CN" sz="1400" b="1" i="1" smtClean="0">
                          <a:solidFill>
                            <a:schemeClr val="bg1"/>
                          </a:solidFill>
                          <a:latin typeface="Cambria Math" panose="02040503050406030204" pitchFamily="18" charset="0"/>
                          <a:ea typeface="宋体" panose="02010600030101010101" pitchFamily="2" charset="-122"/>
                        </a:rPr>
                        <m:t>=</m:t>
                      </m:r>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𝒇</m:t>
                          </m:r>
                        </m:e>
                        <m:sub>
                          <m:r>
                            <a:rPr lang="en-US" altLang="zh-CN" sz="1400" b="1" i="1" smtClean="0">
                              <a:solidFill>
                                <a:schemeClr val="bg1"/>
                              </a:solidFill>
                              <a:latin typeface="Cambria Math" panose="02040503050406030204" pitchFamily="18" charset="0"/>
                              <a:ea typeface="宋体" panose="02010600030101010101" pitchFamily="2" charset="-122"/>
                            </a:rPr>
                            <m:t>𝒎</m:t>
                          </m:r>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𝟏</m:t>
                          </m:r>
                        </m:sub>
                      </m:sSub>
                      <m:d>
                        <m:dPr>
                          <m:ctrlPr>
                            <a:rPr lang="en-US" altLang="zh-CN" sz="1400" b="1" i="1" smtClean="0">
                              <a:solidFill>
                                <a:schemeClr val="bg1"/>
                              </a:solidFill>
                              <a:latin typeface="Cambria Math" panose="02040503050406030204" pitchFamily="18" charset="0"/>
                              <a:ea typeface="宋体" panose="02010600030101010101" pitchFamily="2" charset="-122"/>
                            </a:rPr>
                          </m:ctrlPr>
                        </m:dPr>
                        <m:e>
                          <m:r>
                            <a:rPr lang="en-US" altLang="zh-CN" sz="1400" b="1" i="1" smtClean="0">
                              <a:solidFill>
                                <a:schemeClr val="bg1"/>
                              </a:solidFill>
                              <a:latin typeface="Cambria Math" panose="02040503050406030204" pitchFamily="18" charset="0"/>
                              <a:ea typeface="宋体" panose="02010600030101010101" pitchFamily="2" charset="-122"/>
                            </a:rPr>
                            <m:t>𝒙</m:t>
                          </m:r>
                        </m:e>
                      </m:d>
                      <m:r>
                        <a:rPr lang="en-US" altLang="zh-CN" sz="1400" b="1" i="1" smtClean="0">
                          <a:solidFill>
                            <a:schemeClr val="bg1"/>
                          </a:solidFill>
                          <a:latin typeface="Cambria Math" panose="02040503050406030204" pitchFamily="18" charset="0"/>
                          <a:ea typeface="宋体" panose="02010600030101010101" pitchFamily="2" charset="-122"/>
                        </a:rPr>
                        <m:t>+</m:t>
                      </m:r>
                      <m:r>
                        <a:rPr lang="el-GR" altLang="zh-CN" sz="1400" b="1" i="1">
                          <a:solidFill>
                            <a:schemeClr val="bg1"/>
                          </a:solidFill>
                          <a:latin typeface="Cambria Math" panose="02040503050406030204" pitchFamily="18" charset="0"/>
                          <a:ea typeface="宋体" panose="02010600030101010101" pitchFamily="2" charset="-122"/>
                        </a:rPr>
                        <m:t>𝝆</m:t>
                      </m:r>
                      <m:nary>
                        <m:naryPr>
                          <m:chr m:val="∑"/>
                          <m:ctrlPr>
                            <a:rPr lang="en-US" altLang="zh-CN" sz="1400" b="1" i="1" smtClean="0">
                              <a:solidFill>
                                <a:schemeClr val="bg1"/>
                              </a:solidFill>
                              <a:latin typeface="Cambria Math" panose="02040503050406030204" pitchFamily="18" charset="0"/>
                              <a:ea typeface="宋体" panose="02010600030101010101" pitchFamily="2" charset="-122"/>
                            </a:rPr>
                          </m:ctrlPr>
                        </m:naryPr>
                        <m:sub>
                          <m:r>
                            <m:rPr>
                              <m:brk m:alnAt="23"/>
                            </m:rPr>
                            <a:rPr lang="en-US" altLang="zh-CN" sz="1400" b="1" i="1" smtClean="0">
                              <a:solidFill>
                                <a:schemeClr val="bg1"/>
                              </a:solidFill>
                              <a:latin typeface="Cambria Math" panose="02040503050406030204" pitchFamily="18" charset="0"/>
                              <a:ea typeface="宋体" panose="02010600030101010101" pitchFamily="2" charset="-122"/>
                            </a:rPr>
                            <m:t>𝒋</m:t>
                          </m:r>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𝟏</m:t>
                          </m:r>
                        </m:sub>
                        <m:sup>
                          <m:r>
                            <a:rPr lang="en-US" altLang="zh-CN" sz="1400" b="1" i="1" smtClean="0">
                              <a:solidFill>
                                <a:schemeClr val="bg1"/>
                              </a:solidFill>
                              <a:latin typeface="Cambria Math" panose="02040503050406030204" pitchFamily="18" charset="0"/>
                              <a:ea typeface="宋体" panose="02010600030101010101" pitchFamily="2" charset="-122"/>
                            </a:rPr>
                            <m:t>𝑱</m:t>
                          </m:r>
                        </m:sup>
                        <m:e>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𝒄</m:t>
                              </m:r>
                            </m:e>
                            <m:sub>
                              <m:r>
                                <a:rPr lang="en-US" altLang="zh-CN" sz="1400" b="1" i="1" smtClean="0">
                                  <a:solidFill>
                                    <a:schemeClr val="bg1"/>
                                  </a:solidFill>
                                  <a:latin typeface="Cambria Math" panose="02040503050406030204" pitchFamily="18" charset="0"/>
                                  <a:ea typeface="宋体" panose="02010600030101010101" pitchFamily="2" charset="-122"/>
                                </a:rPr>
                                <m:t>𝒎𝒋</m:t>
                              </m:r>
                            </m:sub>
                          </m:sSub>
                          <m:r>
                            <a:rPr lang="en-US" altLang="zh-CN" sz="1400" b="1" i="1">
                              <a:solidFill>
                                <a:schemeClr val="bg1"/>
                              </a:solidFill>
                              <a:latin typeface="Cambria Math" panose="02040503050406030204" pitchFamily="18" charset="0"/>
                              <a:ea typeface="宋体" panose="02010600030101010101" pitchFamily="2" charset="-122"/>
                            </a:rPr>
                            <m:t>𝑰</m:t>
                          </m:r>
                          <m:r>
                            <a:rPr lang="en-US" altLang="zh-CN" sz="1400" b="1" i="1">
                              <a:solidFill>
                                <a:schemeClr val="bg1"/>
                              </a:solidFill>
                              <a:latin typeface="Cambria Math" panose="02040503050406030204" pitchFamily="18" charset="0"/>
                              <a:ea typeface="宋体" panose="02010600030101010101" pitchFamily="2" charset="-122"/>
                            </a:rPr>
                            <m:t>(</m:t>
                          </m:r>
                          <m:r>
                            <a:rPr lang="en-US" altLang="zh-CN" sz="1400" b="1" i="1">
                              <a:solidFill>
                                <a:schemeClr val="bg1"/>
                              </a:solidFill>
                              <a:latin typeface="Cambria Math" panose="02040503050406030204" pitchFamily="18" charset="0"/>
                              <a:ea typeface="宋体" panose="02010600030101010101" pitchFamily="2" charset="-122"/>
                            </a:rPr>
                            <m:t>𝒙</m:t>
                          </m:r>
                          <m:r>
                            <a:rPr lang="en-US" altLang="zh-CN" sz="1400" b="1" i="1">
                              <a:solidFill>
                                <a:schemeClr val="bg1"/>
                              </a:solidFill>
                              <a:latin typeface="Cambria Math" panose="02040503050406030204" pitchFamily="18" charset="0"/>
                              <a:ea typeface="宋体" panose="02010600030101010101" pitchFamily="2" charset="-122"/>
                            </a:rPr>
                            <m:t>∈</m:t>
                          </m:r>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𝑹</m:t>
                              </m:r>
                            </m:e>
                            <m:sub>
                              <m:r>
                                <a:rPr lang="en-US" altLang="zh-CN" sz="1400" b="1" i="1" smtClean="0">
                                  <a:solidFill>
                                    <a:schemeClr val="bg1"/>
                                  </a:solidFill>
                                  <a:latin typeface="Cambria Math" panose="02040503050406030204" pitchFamily="18" charset="0"/>
                                  <a:ea typeface="宋体" panose="02010600030101010101" pitchFamily="2" charset="-122"/>
                                </a:rPr>
                                <m:t>𝒎𝒋</m:t>
                              </m:r>
                            </m:sub>
                          </m:sSub>
                          <m:r>
                            <a:rPr lang="en-US" altLang="zh-CN" sz="1400" b="1" i="1" smtClean="0">
                              <a:solidFill>
                                <a:schemeClr val="bg1"/>
                              </a:solidFill>
                              <a:latin typeface="Cambria Math" panose="02040503050406030204" pitchFamily="18" charset="0"/>
                              <a:ea typeface="宋体" panose="02010600030101010101" pitchFamily="2" charset="-122"/>
                            </a:rPr>
                            <m:t>)</m:t>
                          </m:r>
                        </m:e>
                      </m:nary>
                    </m:oMath>
                  </m:oMathPara>
                </a14:m>
                <a:endParaRPr lang="en-US" altLang="zh-CN" sz="1800" b="1" dirty="0" smtClean="0">
                  <a:solidFill>
                    <a:schemeClr val="bg1"/>
                  </a:solidFill>
                  <a:latin typeface="宋体" panose="02010600030101010101" pitchFamily="2" charset="-122"/>
                  <a:ea typeface="宋体" panose="02010600030101010101" pitchFamily="2" charset="-122"/>
                </a:endParaRPr>
              </a:p>
              <a:p>
                <a:r>
                  <a:rPr lang="en-US" altLang="zh-CN" sz="1400" b="1" dirty="0" smtClean="0">
                    <a:solidFill>
                      <a:schemeClr val="bg1"/>
                    </a:solidFill>
                    <a:latin typeface="宋体" panose="02010600030101010101" pitchFamily="2" charset="-122"/>
                    <a:ea typeface="宋体" panose="02010600030101010101" pitchFamily="2" charset="-122"/>
                  </a:rPr>
                  <a:t>3. </a:t>
                </a:r>
                <a:r>
                  <a:rPr lang="zh-CN" altLang="en-US" sz="1400" b="1" dirty="0" smtClean="0">
                    <a:solidFill>
                      <a:schemeClr val="bg1"/>
                    </a:solidFill>
                    <a:latin typeface="宋体" panose="02010600030101010101" pitchFamily="2" charset="-122"/>
                    <a:ea typeface="宋体" panose="02010600030101010101" pitchFamily="2" charset="-122"/>
                  </a:rPr>
                  <a:t>得到输出的最终模型</a:t>
                </a:r>
                <a:endParaRPr lang="en-US" altLang="zh-CN" sz="1400" b="1" dirty="0" smtClean="0">
                  <a:solidFill>
                    <a:schemeClr val="bg1"/>
                  </a:solidFill>
                  <a:latin typeface="宋体" panose="02010600030101010101" pitchFamily="2" charset="-122"/>
                  <a:ea typeface="宋体" panose="02010600030101010101" pitchFamily="2" charset="-122"/>
                </a:endParaRPr>
              </a:p>
              <a:p>
                <a:r>
                  <a:rPr lang="en-US" altLang="zh-CN" sz="1400" b="1" dirty="0">
                    <a:solidFill>
                      <a:schemeClr val="bg1"/>
                    </a:solidFill>
                    <a:latin typeface="宋体" panose="02010600030101010101" pitchFamily="2" charset="-122"/>
                    <a:ea typeface="宋体" panose="02010600030101010101" pitchFamily="2" charset="-122"/>
                  </a:rPr>
                  <a:t> </a:t>
                </a:r>
                <a:r>
                  <a:rPr lang="en-US" altLang="zh-CN" sz="1400" b="1" dirty="0" smtClean="0">
                    <a:solidFill>
                      <a:schemeClr val="bg1"/>
                    </a:solidFill>
                    <a:latin typeface="宋体" panose="02010600030101010101" pitchFamily="2" charset="-122"/>
                    <a:ea typeface="宋体" panose="02010600030101010101" pitchFamily="2" charset="-122"/>
                  </a:rPr>
                  <a:t>                     </a:t>
                </a:r>
                <a14:m>
                  <m:oMath xmlns:m="http://schemas.openxmlformats.org/officeDocument/2006/math">
                    <m:acc>
                      <m:accPr>
                        <m:chr m:val="̂"/>
                        <m:ctrlPr>
                          <a:rPr lang="en-US" altLang="zh-CN" sz="1400" b="1" i="1" smtClean="0">
                            <a:solidFill>
                              <a:schemeClr val="bg1"/>
                            </a:solidFill>
                            <a:latin typeface="Cambria Math" panose="02040503050406030204" pitchFamily="18" charset="0"/>
                            <a:ea typeface="宋体" panose="02010600030101010101" pitchFamily="2" charset="-122"/>
                          </a:rPr>
                        </m:ctrlPr>
                      </m:accPr>
                      <m:e>
                        <m:r>
                          <a:rPr lang="en-US" altLang="zh-CN" sz="1400" b="1" i="1" smtClean="0">
                            <a:solidFill>
                              <a:schemeClr val="bg1"/>
                            </a:solidFill>
                            <a:latin typeface="Cambria Math" panose="02040503050406030204" pitchFamily="18" charset="0"/>
                            <a:ea typeface="宋体" panose="02010600030101010101" pitchFamily="2" charset="-122"/>
                          </a:rPr>
                          <m:t>𝒇</m:t>
                        </m:r>
                      </m:e>
                    </m:acc>
                    <m:d>
                      <m:dPr>
                        <m:ctrlPr>
                          <a:rPr lang="en-US" altLang="zh-CN" sz="1400" b="1" i="1" smtClean="0">
                            <a:solidFill>
                              <a:schemeClr val="bg1"/>
                            </a:solidFill>
                            <a:latin typeface="Cambria Math" panose="02040503050406030204" pitchFamily="18" charset="0"/>
                            <a:ea typeface="宋体" panose="02010600030101010101" pitchFamily="2" charset="-122"/>
                          </a:rPr>
                        </m:ctrlPr>
                      </m:dPr>
                      <m:e>
                        <m:r>
                          <a:rPr lang="en-US" altLang="zh-CN" sz="1400" b="1" i="1" smtClean="0">
                            <a:solidFill>
                              <a:schemeClr val="bg1"/>
                            </a:solidFill>
                            <a:latin typeface="Cambria Math" panose="02040503050406030204" pitchFamily="18" charset="0"/>
                            <a:ea typeface="宋体" panose="02010600030101010101" pitchFamily="2" charset="-122"/>
                          </a:rPr>
                          <m:t>𝒙</m:t>
                        </m:r>
                      </m:e>
                    </m:d>
                    <m:r>
                      <a:rPr lang="en-US" altLang="zh-CN" sz="1400" b="1" i="1" smtClean="0">
                        <a:solidFill>
                          <a:schemeClr val="bg1"/>
                        </a:solidFill>
                        <a:latin typeface="Cambria Math" panose="02040503050406030204" pitchFamily="18" charset="0"/>
                        <a:ea typeface="宋体" panose="02010600030101010101" pitchFamily="2" charset="-122"/>
                      </a:rPr>
                      <m:t>=</m:t>
                    </m:r>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𝒇</m:t>
                        </m:r>
                      </m:e>
                      <m:sub>
                        <m:r>
                          <a:rPr lang="en-US" altLang="zh-CN" sz="1400" b="1" i="1" smtClean="0">
                            <a:solidFill>
                              <a:schemeClr val="bg1"/>
                            </a:solidFill>
                            <a:latin typeface="Cambria Math" panose="02040503050406030204" pitchFamily="18" charset="0"/>
                            <a:ea typeface="宋体" panose="02010600030101010101" pitchFamily="2" charset="-122"/>
                          </a:rPr>
                          <m:t>𝑴</m:t>
                        </m:r>
                      </m:sub>
                    </m:sSub>
                    <m:d>
                      <m:dPr>
                        <m:ctrlPr>
                          <a:rPr lang="en-US" altLang="zh-CN" sz="1400" b="1" i="1" smtClean="0">
                            <a:solidFill>
                              <a:schemeClr val="bg1"/>
                            </a:solidFill>
                            <a:latin typeface="Cambria Math" panose="02040503050406030204" pitchFamily="18" charset="0"/>
                            <a:ea typeface="宋体" panose="02010600030101010101" pitchFamily="2" charset="-122"/>
                          </a:rPr>
                        </m:ctrlPr>
                      </m:dPr>
                      <m:e>
                        <m:r>
                          <a:rPr lang="en-US" altLang="zh-CN" sz="1400" b="1" i="1" smtClean="0">
                            <a:solidFill>
                              <a:schemeClr val="bg1"/>
                            </a:solidFill>
                            <a:latin typeface="Cambria Math" panose="02040503050406030204" pitchFamily="18" charset="0"/>
                            <a:ea typeface="宋体" panose="02010600030101010101" pitchFamily="2" charset="-122"/>
                          </a:rPr>
                          <m:t>𝒙</m:t>
                        </m:r>
                      </m:e>
                    </m:d>
                    <m:r>
                      <a:rPr lang="en-US" altLang="zh-CN" sz="1400" b="1" i="1" smtClean="0">
                        <a:solidFill>
                          <a:schemeClr val="bg1"/>
                        </a:solidFill>
                        <a:latin typeface="Cambria Math" panose="02040503050406030204" pitchFamily="18" charset="0"/>
                        <a:ea typeface="宋体" panose="02010600030101010101" pitchFamily="2" charset="-122"/>
                      </a:rPr>
                      <m:t>=</m:t>
                    </m:r>
                    <m:r>
                      <a:rPr lang="el-GR" altLang="zh-CN" sz="1400" b="1" i="1">
                        <a:solidFill>
                          <a:schemeClr val="bg1"/>
                        </a:solidFill>
                        <a:latin typeface="Cambria Math" panose="02040503050406030204" pitchFamily="18" charset="0"/>
                        <a:ea typeface="宋体" panose="02010600030101010101" pitchFamily="2" charset="-122"/>
                      </a:rPr>
                      <m:t>𝝆</m:t>
                    </m:r>
                    <m:nary>
                      <m:naryPr>
                        <m:chr m:val="∑"/>
                        <m:limLoc m:val="subSup"/>
                        <m:ctrlPr>
                          <a:rPr lang="el-GR" altLang="zh-CN" sz="1400" b="1" i="1" smtClean="0">
                            <a:solidFill>
                              <a:schemeClr val="bg1"/>
                            </a:solidFill>
                            <a:latin typeface="Cambria Math" panose="02040503050406030204" pitchFamily="18" charset="0"/>
                            <a:ea typeface="宋体" panose="02010600030101010101" pitchFamily="2" charset="-122"/>
                          </a:rPr>
                        </m:ctrlPr>
                      </m:naryPr>
                      <m:sub>
                        <m:r>
                          <m:rPr>
                            <m:brk m:alnAt="25"/>
                          </m:rPr>
                          <a:rPr lang="en-US" altLang="zh-CN" sz="1400" b="1" i="1" smtClean="0">
                            <a:solidFill>
                              <a:schemeClr val="bg1"/>
                            </a:solidFill>
                            <a:latin typeface="Cambria Math" panose="02040503050406030204" pitchFamily="18" charset="0"/>
                            <a:ea typeface="宋体" panose="02010600030101010101" pitchFamily="2" charset="-122"/>
                          </a:rPr>
                          <m:t>𝒎</m:t>
                        </m:r>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𝟏</m:t>
                        </m:r>
                      </m:sub>
                      <m:sup>
                        <m:r>
                          <a:rPr lang="en-US" altLang="zh-CN" sz="1400" b="1" i="1" smtClean="0">
                            <a:solidFill>
                              <a:schemeClr val="bg1"/>
                            </a:solidFill>
                            <a:latin typeface="Cambria Math" panose="02040503050406030204" pitchFamily="18" charset="0"/>
                            <a:ea typeface="宋体" panose="02010600030101010101" pitchFamily="2" charset="-122"/>
                          </a:rPr>
                          <m:t>𝑴</m:t>
                        </m:r>
                      </m:sup>
                      <m:e>
                        <m:nary>
                          <m:naryPr>
                            <m:chr m:val="∑"/>
                            <m:ctrlPr>
                              <a:rPr lang="el-GR" altLang="zh-CN" sz="1400" b="1" i="1" smtClean="0">
                                <a:solidFill>
                                  <a:schemeClr val="bg1"/>
                                </a:solidFill>
                                <a:latin typeface="Cambria Math" panose="02040503050406030204" pitchFamily="18" charset="0"/>
                                <a:ea typeface="宋体" panose="02010600030101010101" pitchFamily="2" charset="-122"/>
                              </a:rPr>
                            </m:ctrlPr>
                          </m:naryPr>
                          <m:sub>
                            <m:r>
                              <m:rPr>
                                <m:brk m:alnAt="23"/>
                              </m:rPr>
                              <a:rPr lang="en-US" altLang="zh-CN" sz="1400" b="1" i="1" smtClean="0">
                                <a:solidFill>
                                  <a:schemeClr val="bg1"/>
                                </a:solidFill>
                                <a:latin typeface="Cambria Math" panose="02040503050406030204" pitchFamily="18" charset="0"/>
                                <a:ea typeface="宋体" panose="02010600030101010101" pitchFamily="2" charset="-122"/>
                              </a:rPr>
                              <m:t>𝒋</m:t>
                            </m:r>
                            <m:r>
                              <a:rPr lang="en-US" altLang="zh-CN" sz="1400" b="1" i="1" smtClean="0">
                                <a:solidFill>
                                  <a:schemeClr val="bg1"/>
                                </a:solidFill>
                                <a:latin typeface="Cambria Math" panose="02040503050406030204" pitchFamily="18" charset="0"/>
                                <a:ea typeface="宋体" panose="02010600030101010101" pitchFamily="2" charset="-122"/>
                              </a:rPr>
                              <m:t>=</m:t>
                            </m:r>
                            <m:r>
                              <a:rPr lang="en-US" altLang="zh-CN" sz="1400" b="1" i="1" smtClean="0">
                                <a:solidFill>
                                  <a:schemeClr val="bg1"/>
                                </a:solidFill>
                                <a:latin typeface="Cambria Math" panose="02040503050406030204" pitchFamily="18" charset="0"/>
                                <a:ea typeface="宋体" panose="02010600030101010101" pitchFamily="2" charset="-122"/>
                              </a:rPr>
                              <m:t>𝟏</m:t>
                            </m:r>
                          </m:sub>
                          <m:sup>
                            <m:r>
                              <a:rPr lang="en-US" altLang="zh-CN" sz="1400" b="1" i="1" smtClean="0">
                                <a:solidFill>
                                  <a:schemeClr val="bg1"/>
                                </a:solidFill>
                                <a:latin typeface="Cambria Math" panose="02040503050406030204" pitchFamily="18" charset="0"/>
                                <a:ea typeface="宋体" panose="02010600030101010101" pitchFamily="2" charset="-122"/>
                              </a:rPr>
                              <m:t>𝑱</m:t>
                            </m:r>
                          </m:sup>
                          <m:e>
                            <m:sSub>
                              <m:sSubPr>
                                <m:ctrlPr>
                                  <a:rPr lang="el-GR"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𝒄</m:t>
                                </m:r>
                              </m:e>
                              <m:sub>
                                <m:r>
                                  <a:rPr lang="en-US" altLang="zh-CN" sz="1400" b="1" i="1" smtClean="0">
                                    <a:solidFill>
                                      <a:schemeClr val="bg1"/>
                                    </a:solidFill>
                                    <a:latin typeface="Cambria Math" panose="02040503050406030204" pitchFamily="18" charset="0"/>
                                    <a:ea typeface="宋体" panose="02010600030101010101" pitchFamily="2" charset="-122"/>
                                  </a:rPr>
                                  <m:t>𝒎𝒋</m:t>
                                </m:r>
                              </m:sub>
                            </m:sSub>
                            <m:r>
                              <a:rPr lang="en-US" altLang="zh-CN" sz="1400" b="1" i="1">
                                <a:solidFill>
                                  <a:schemeClr val="bg1"/>
                                </a:solidFill>
                                <a:latin typeface="Cambria Math" panose="02040503050406030204" pitchFamily="18" charset="0"/>
                                <a:ea typeface="宋体" panose="02010600030101010101" pitchFamily="2" charset="-122"/>
                              </a:rPr>
                              <m:t>𝑰</m:t>
                            </m:r>
                            <m:r>
                              <a:rPr lang="en-US" altLang="zh-CN" sz="1400" b="1" i="1">
                                <a:solidFill>
                                  <a:schemeClr val="bg1"/>
                                </a:solidFill>
                                <a:latin typeface="Cambria Math" panose="02040503050406030204" pitchFamily="18" charset="0"/>
                                <a:ea typeface="宋体" panose="02010600030101010101" pitchFamily="2" charset="-122"/>
                              </a:rPr>
                              <m:t>(</m:t>
                            </m:r>
                            <m:r>
                              <a:rPr lang="en-US" altLang="zh-CN" sz="1400" b="1" i="1">
                                <a:solidFill>
                                  <a:schemeClr val="bg1"/>
                                </a:solidFill>
                                <a:latin typeface="Cambria Math" panose="02040503050406030204" pitchFamily="18" charset="0"/>
                                <a:ea typeface="宋体" panose="02010600030101010101" pitchFamily="2" charset="-122"/>
                              </a:rPr>
                              <m:t>𝒙</m:t>
                            </m:r>
                            <m:r>
                              <a:rPr lang="en-US" altLang="zh-CN" sz="1400" b="1" i="1">
                                <a:solidFill>
                                  <a:schemeClr val="bg1"/>
                                </a:solidFill>
                                <a:latin typeface="Cambria Math" panose="02040503050406030204" pitchFamily="18" charset="0"/>
                                <a:ea typeface="宋体" panose="02010600030101010101" pitchFamily="2" charset="-122"/>
                              </a:rPr>
                              <m:t>∈</m:t>
                            </m:r>
                            <m:sSub>
                              <m:sSubPr>
                                <m:ctrlPr>
                                  <a:rPr lang="en-US" altLang="zh-CN" sz="1400" b="1" i="1" smtClean="0">
                                    <a:solidFill>
                                      <a:schemeClr val="bg1"/>
                                    </a:solidFill>
                                    <a:latin typeface="Cambria Math" panose="02040503050406030204" pitchFamily="18" charset="0"/>
                                    <a:ea typeface="宋体" panose="02010600030101010101" pitchFamily="2" charset="-122"/>
                                  </a:rPr>
                                </m:ctrlPr>
                              </m:sSubPr>
                              <m:e>
                                <m:r>
                                  <a:rPr lang="en-US" altLang="zh-CN" sz="1400" b="1" i="1" smtClean="0">
                                    <a:solidFill>
                                      <a:schemeClr val="bg1"/>
                                    </a:solidFill>
                                    <a:latin typeface="Cambria Math" panose="02040503050406030204" pitchFamily="18" charset="0"/>
                                    <a:ea typeface="宋体" panose="02010600030101010101" pitchFamily="2" charset="-122"/>
                                  </a:rPr>
                                  <m:t>𝑹</m:t>
                                </m:r>
                              </m:e>
                              <m:sub>
                                <m:r>
                                  <a:rPr lang="en-US" altLang="zh-CN" sz="1400" b="1" i="1" smtClean="0">
                                    <a:solidFill>
                                      <a:schemeClr val="bg1"/>
                                    </a:solidFill>
                                    <a:latin typeface="Cambria Math" panose="02040503050406030204" pitchFamily="18" charset="0"/>
                                    <a:ea typeface="宋体" panose="02010600030101010101" pitchFamily="2" charset="-122"/>
                                  </a:rPr>
                                  <m:t>𝒎𝒋</m:t>
                                </m:r>
                              </m:sub>
                            </m:sSub>
                          </m:e>
                        </m:nary>
                      </m:e>
                    </m:nary>
                    <m:r>
                      <a:rPr lang="en-US" altLang="zh-CN" sz="1400" b="1" i="1" smtClean="0">
                        <a:solidFill>
                          <a:schemeClr val="bg1"/>
                        </a:solidFill>
                        <a:latin typeface="Cambria Math" panose="02040503050406030204" pitchFamily="18" charset="0"/>
                        <a:ea typeface="宋体" panose="02010600030101010101" pitchFamily="2" charset="-122"/>
                      </a:rPr>
                      <m:t>)</m:t>
                    </m:r>
                  </m:oMath>
                </a14:m>
                <a:endParaRPr lang="en-US" altLang="zh-CN" sz="1400" b="1" dirty="0" smtClean="0">
                  <a:solidFill>
                    <a:schemeClr val="bg1"/>
                  </a:solidFill>
                  <a:latin typeface="宋体" panose="02010600030101010101" pitchFamily="2" charset="-122"/>
                  <a:ea typeface="宋体" panose="02010600030101010101" pitchFamily="2" charset="-122"/>
                </a:endParaRPr>
              </a:p>
              <a:p>
                <a:endParaRPr lang="zh-CN" altLang="en-US" sz="1800" b="1" dirty="0">
                  <a:solidFill>
                    <a:schemeClr val="bg1"/>
                  </a:solidFill>
                  <a:latin typeface="宋体" panose="02010600030101010101" pitchFamily="2" charset="-122"/>
                  <a:ea typeface="宋体" panose="02010600030101010101" pitchFamily="2" charset="-122"/>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0" y="403320"/>
                <a:ext cx="9144000" cy="4760149"/>
              </a:xfrm>
              <a:prstGeom prst="rect">
                <a:avLst/>
              </a:prstGeom>
              <a:blipFill>
                <a:blip r:embed="rId3"/>
                <a:stretch>
                  <a:fillRect l="-200" t="-256" b="-29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0453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smtClean="0">
                <a:solidFill>
                  <a:schemeClr val="bg1"/>
                </a:solidFill>
                <a:latin typeface="宋体" panose="02010600030101010101" pitchFamily="2" charset="-122"/>
                <a:ea typeface="宋体" panose="02010600030101010101" pitchFamily="2" charset="-122"/>
              </a:rPr>
              <a:t>LightGBM</a:t>
            </a:r>
            <a:r>
              <a:rPr lang="zh-CN" altLang="en-US" sz="2000" b="1" dirty="0" smtClean="0">
                <a:solidFill>
                  <a:schemeClr val="bg1"/>
                </a:solidFill>
                <a:latin typeface="宋体" panose="02010600030101010101" pitchFamily="2" charset="-122"/>
                <a:ea typeface="宋体" panose="02010600030101010101" pitchFamily="2" charset="-122"/>
              </a:rPr>
              <a:t>方法原理</a:t>
            </a:r>
            <a:endParaRPr lang="zh-CN" altLang="en-US" dirty="0"/>
          </a:p>
        </p:txBody>
      </p:sp>
      <p:sp>
        <p:nvSpPr>
          <p:cNvPr id="5" name="文本框 4"/>
          <p:cNvSpPr txBox="1"/>
          <p:nvPr/>
        </p:nvSpPr>
        <p:spPr>
          <a:xfrm>
            <a:off x="131739" y="691874"/>
            <a:ext cx="9144000" cy="523220"/>
          </a:xfrm>
          <a:prstGeom prst="rect">
            <a:avLst/>
          </a:prstGeom>
          <a:noFill/>
        </p:spPr>
        <p:txBody>
          <a:bodyPr wrap="square" rtlCol="0">
            <a:spAutoFit/>
          </a:bodyPr>
          <a:lstStyle/>
          <a:p>
            <a:r>
              <a:rPr lang="zh-CN" altLang="en-US" sz="1400" b="1" dirty="0" smtClean="0">
                <a:solidFill>
                  <a:schemeClr val="bg1"/>
                </a:solidFill>
                <a:latin typeface="宋体" panose="02010600030101010101" pitchFamily="2" charset="-122"/>
                <a:ea typeface="宋体" panose="02010600030101010101" pitchFamily="2" charset="-122"/>
              </a:rPr>
              <a:t>训练集</a:t>
            </a:r>
            <a:r>
              <a:rPr lang="zh-CN" altLang="en-US" sz="1400" b="1" dirty="0">
                <a:solidFill>
                  <a:schemeClr val="bg1"/>
                </a:solidFill>
                <a:latin typeface="宋体" panose="02010600030101010101" pitchFamily="2" charset="-122"/>
                <a:ea typeface="宋体" panose="02010600030101010101" pitchFamily="2" charset="-122"/>
              </a:rPr>
              <a:t>有</a:t>
            </a:r>
            <a:r>
              <a:rPr lang="en-US" altLang="zh-CN" sz="1400" b="1" dirty="0">
                <a:solidFill>
                  <a:schemeClr val="bg1"/>
                </a:solidFill>
                <a:latin typeface="宋体" panose="02010600030101010101" pitchFamily="2" charset="-122"/>
                <a:ea typeface="宋体" panose="02010600030101010101" pitchFamily="2" charset="-122"/>
              </a:rPr>
              <a:t>4</a:t>
            </a:r>
            <a:r>
              <a:rPr lang="zh-CN" altLang="en-US" sz="1400" b="1" dirty="0">
                <a:solidFill>
                  <a:schemeClr val="bg1"/>
                </a:solidFill>
                <a:latin typeface="宋体" panose="02010600030101010101" pitchFamily="2" charset="-122"/>
                <a:ea typeface="宋体" panose="02010600030101010101" pitchFamily="2" charset="-122"/>
              </a:rPr>
              <a:t>个人</a:t>
            </a:r>
            <a:r>
              <a:rPr lang="en-US" altLang="zh-CN" sz="1400" b="1" dirty="0" smtClean="0">
                <a:solidFill>
                  <a:schemeClr val="bg1"/>
                </a:solidFill>
                <a:latin typeface="宋体" panose="02010600030101010101" pitchFamily="2" charset="-122"/>
                <a:ea typeface="宋体" panose="02010600030101010101" pitchFamily="2" charset="-122"/>
              </a:rPr>
              <a:t>A,B,C,D</a:t>
            </a:r>
            <a:r>
              <a:rPr lang="zh-CN" altLang="en-US" sz="1400" b="1" dirty="0" smtClean="0">
                <a:solidFill>
                  <a:schemeClr val="bg1"/>
                </a:solidFill>
                <a:latin typeface="宋体" panose="02010600030101010101" pitchFamily="2" charset="-122"/>
                <a:ea typeface="宋体" panose="02010600030101010101" pitchFamily="2" charset="-122"/>
              </a:rPr>
              <a:t>，</a:t>
            </a:r>
            <a:r>
              <a:rPr lang="zh-CN" altLang="en-US" sz="1400" b="1" dirty="0">
                <a:solidFill>
                  <a:schemeClr val="bg1"/>
                </a:solidFill>
                <a:latin typeface="宋体" panose="02010600030101010101" pitchFamily="2" charset="-122"/>
                <a:ea typeface="宋体" panose="02010600030101010101" pitchFamily="2" charset="-122"/>
              </a:rPr>
              <a:t>它们的年龄分别是</a:t>
            </a:r>
            <a:r>
              <a:rPr lang="en-US" altLang="zh-CN" sz="1400" b="1" dirty="0" smtClean="0">
                <a:solidFill>
                  <a:schemeClr val="bg1"/>
                </a:solidFill>
                <a:latin typeface="宋体" panose="02010600030101010101" pitchFamily="2" charset="-122"/>
                <a:ea typeface="宋体" panose="02010600030101010101" pitchFamily="2" charset="-122"/>
              </a:rPr>
              <a:t>14,16,24,26</a:t>
            </a:r>
            <a:r>
              <a:rPr lang="zh-CN" altLang="en-US" sz="1400" b="1" dirty="0" smtClean="0">
                <a:solidFill>
                  <a:schemeClr val="bg1"/>
                </a:solidFill>
                <a:latin typeface="宋体" panose="02010600030101010101" pitchFamily="2" charset="-122"/>
                <a:ea typeface="宋体" panose="02010600030101010101" pitchFamily="2" charset="-122"/>
              </a:rPr>
              <a:t>，</a:t>
            </a:r>
            <a:r>
              <a:rPr lang="zh-CN" altLang="en-US" sz="1400" b="1" dirty="0">
                <a:solidFill>
                  <a:schemeClr val="bg1"/>
                </a:solidFill>
                <a:latin typeface="宋体" panose="02010600030101010101" pitchFamily="2" charset="-122"/>
                <a:ea typeface="宋体" panose="02010600030101010101" pitchFamily="2" charset="-122"/>
              </a:rPr>
              <a:t>其中</a:t>
            </a:r>
            <a:r>
              <a:rPr lang="en-US" altLang="zh-CN" sz="1400" b="1" dirty="0" smtClean="0">
                <a:solidFill>
                  <a:schemeClr val="bg1"/>
                </a:solidFill>
                <a:latin typeface="宋体" panose="02010600030101010101" pitchFamily="2" charset="-122"/>
                <a:ea typeface="宋体" panose="02010600030101010101" pitchFamily="2" charset="-122"/>
              </a:rPr>
              <a:t>A,B</a:t>
            </a:r>
            <a:r>
              <a:rPr lang="zh-CN" altLang="en-US" sz="1400" b="1" dirty="0" smtClean="0">
                <a:solidFill>
                  <a:schemeClr val="bg1"/>
                </a:solidFill>
                <a:latin typeface="宋体" panose="02010600030101010101" pitchFamily="2" charset="-122"/>
                <a:ea typeface="宋体" panose="02010600030101010101" pitchFamily="2" charset="-122"/>
              </a:rPr>
              <a:t>分别</a:t>
            </a:r>
            <a:r>
              <a:rPr lang="zh-CN" altLang="en-US" sz="1400" b="1" dirty="0">
                <a:solidFill>
                  <a:schemeClr val="bg1"/>
                </a:solidFill>
                <a:latin typeface="宋体" panose="02010600030101010101" pitchFamily="2" charset="-122"/>
                <a:ea typeface="宋体" panose="02010600030101010101" pitchFamily="2" charset="-122"/>
              </a:rPr>
              <a:t>是高一和高三学生；</a:t>
            </a:r>
            <a:r>
              <a:rPr lang="en-US" altLang="zh-CN" sz="1400" b="1" dirty="0" smtClean="0">
                <a:solidFill>
                  <a:schemeClr val="bg1"/>
                </a:solidFill>
                <a:latin typeface="宋体" panose="02010600030101010101" pitchFamily="2" charset="-122"/>
                <a:ea typeface="宋体" panose="02010600030101010101" pitchFamily="2" charset="-122"/>
              </a:rPr>
              <a:t>C,D</a:t>
            </a:r>
            <a:r>
              <a:rPr lang="zh-CN" altLang="en-US" sz="1400" b="1" dirty="0" smtClean="0">
                <a:solidFill>
                  <a:schemeClr val="bg1"/>
                </a:solidFill>
                <a:latin typeface="宋体" panose="02010600030101010101" pitchFamily="2" charset="-122"/>
                <a:ea typeface="宋体" panose="02010600030101010101" pitchFamily="2" charset="-122"/>
              </a:rPr>
              <a:t>分别</a:t>
            </a:r>
            <a:r>
              <a:rPr lang="zh-CN" altLang="en-US" sz="1400" b="1" dirty="0">
                <a:solidFill>
                  <a:schemeClr val="bg1"/>
                </a:solidFill>
                <a:latin typeface="宋体" panose="02010600030101010101" pitchFamily="2" charset="-122"/>
                <a:ea typeface="宋体" panose="02010600030101010101" pitchFamily="2" charset="-122"/>
              </a:rPr>
              <a:t>是应届毕业生和工作两年的员工，可用于分枝的特征包括上网时长、购物金额、上网时段和对百度知道的使用方式</a:t>
            </a:r>
            <a:r>
              <a:rPr lang="zh-CN" altLang="en-US" sz="1400" b="1" dirty="0" smtClean="0">
                <a:solidFill>
                  <a:schemeClr val="bg1"/>
                </a:solidFill>
                <a:latin typeface="宋体" panose="02010600030101010101" pitchFamily="2" charset="-122"/>
                <a:ea typeface="宋体" panose="02010600030101010101" pitchFamily="2" charset="-122"/>
              </a:rPr>
              <a:t>。</a:t>
            </a:r>
            <a:endParaRPr lang="zh-CN" altLang="en-US" sz="1400" b="1" dirty="0">
              <a:solidFill>
                <a:schemeClr val="bg1"/>
              </a:solidFill>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3"/>
          <a:stretch>
            <a:fillRect/>
          </a:stretch>
        </p:blipFill>
        <p:spPr>
          <a:xfrm>
            <a:off x="1053361" y="1791148"/>
            <a:ext cx="7648575" cy="2400300"/>
          </a:xfrm>
          <a:prstGeom prst="rect">
            <a:avLst/>
          </a:prstGeom>
        </p:spPr>
      </p:pic>
    </p:spTree>
    <p:extLst>
      <p:ext uri="{BB962C8B-B14F-4D97-AF65-F5344CB8AC3E}">
        <p14:creationId xmlns:p14="http://schemas.microsoft.com/office/powerpoint/2010/main" val="4072916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739" y="82438"/>
            <a:ext cx="3135567" cy="400110"/>
          </a:xfrm>
          <a:prstGeom prst="rect">
            <a:avLst/>
          </a:prstGeom>
          <a:noFill/>
        </p:spPr>
        <p:txBody>
          <a:bodyPr wrap="square" rtlCol="0">
            <a:spAutoFit/>
          </a:bodyPr>
          <a:lstStyle/>
          <a:p>
            <a:r>
              <a:rPr lang="id-ID" altLang="zh-CN" sz="2000" b="1" spc="-300" dirty="0" smtClean="0">
                <a:solidFill>
                  <a:schemeClr val="bg1"/>
                </a:solidFill>
                <a:latin typeface="宋体" panose="02010600030101010101" pitchFamily="2" charset="-122"/>
                <a:ea typeface="宋体" panose="02010600030101010101" pitchFamily="2" charset="-122"/>
              </a:rPr>
              <a:t>0</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spc="-300" dirty="0">
                <a:solidFill>
                  <a:schemeClr val="bg1"/>
                </a:solidFill>
                <a:latin typeface="宋体" panose="02010600030101010101" pitchFamily="2" charset="-122"/>
                <a:ea typeface="宋体" panose="02010600030101010101" pitchFamily="2" charset="-122"/>
              </a:rPr>
              <a:t>2</a:t>
            </a:r>
            <a:r>
              <a:rPr lang="en-US" altLang="zh-CN" sz="2000" b="1" spc="-300" dirty="0" smtClean="0">
                <a:solidFill>
                  <a:schemeClr val="bg1"/>
                </a:solidFill>
                <a:latin typeface="宋体" panose="02010600030101010101" pitchFamily="2" charset="-122"/>
                <a:ea typeface="宋体" panose="02010600030101010101" pitchFamily="2" charset="-122"/>
              </a:rPr>
              <a:t>  </a:t>
            </a:r>
            <a:r>
              <a:rPr lang="en-US" altLang="zh-CN" sz="2000" b="1" dirty="0" err="1">
                <a:solidFill>
                  <a:schemeClr val="bg1"/>
                </a:solidFill>
                <a:latin typeface="宋体" panose="02010600030101010101" pitchFamily="2" charset="-122"/>
                <a:ea typeface="宋体" panose="02010600030101010101" pitchFamily="2" charset="-122"/>
              </a:rPr>
              <a:t>LightGBM</a:t>
            </a:r>
            <a:r>
              <a:rPr lang="zh-CN" altLang="en-US" sz="2000" b="1" dirty="0">
                <a:solidFill>
                  <a:schemeClr val="bg1"/>
                </a:solidFill>
                <a:latin typeface="宋体" panose="02010600030101010101" pitchFamily="2" charset="-122"/>
                <a:ea typeface="宋体" panose="02010600030101010101" pitchFamily="2" charset="-122"/>
              </a:rPr>
              <a:t>方法原理</a:t>
            </a:r>
            <a:endParaRPr lang="zh-CN" altLang="en-US" sz="2000" dirty="0"/>
          </a:p>
        </p:txBody>
      </p:sp>
      <p:sp>
        <p:nvSpPr>
          <p:cNvPr id="6" name="矩形 5"/>
          <p:cNvSpPr/>
          <p:nvPr/>
        </p:nvSpPr>
        <p:spPr>
          <a:xfrm>
            <a:off x="287140" y="808062"/>
            <a:ext cx="8609434" cy="3539430"/>
          </a:xfrm>
          <a:prstGeom prst="rect">
            <a:avLst/>
          </a:prstGeom>
        </p:spPr>
        <p:txBody>
          <a:bodyPr wrap="square">
            <a:spAutoFit/>
          </a:bodyPr>
          <a:lstStyle/>
          <a:p>
            <a:r>
              <a:rPr lang="zh-CN" altLang="en-US" sz="1600" b="1" dirty="0">
                <a:solidFill>
                  <a:schemeClr val="bg1"/>
                </a:solidFill>
              </a:rPr>
              <a:t>单边梯度采样，</a:t>
            </a:r>
            <a:r>
              <a:rPr lang="en-US" altLang="zh-CN" sz="1600" b="1" dirty="0">
                <a:solidFill>
                  <a:schemeClr val="bg1"/>
                </a:solidFill>
              </a:rPr>
              <a:t>Gradient-based One-Side Sampling</a:t>
            </a:r>
            <a:r>
              <a:rPr lang="zh-CN" altLang="en-US" sz="1600" b="1" dirty="0">
                <a:solidFill>
                  <a:schemeClr val="bg1"/>
                </a:solidFill>
              </a:rPr>
              <a:t>（</a:t>
            </a:r>
            <a:r>
              <a:rPr lang="en-US" altLang="zh-CN" sz="1600" b="1" dirty="0">
                <a:solidFill>
                  <a:schemeClr val="bg1"/>
                </a:solidFill>
              </a:rPr>
              <a:t>GOSS</a:t>
            </a:r>
            <a:r>
              <a:rPr lang="zh-CN" altLang="en-US" sz="1600" b="1" dirty="0" smtClean="0">
                <a:solidFill>
                  <a:schemeClr val="bg1"/>
                </a:solidFill>
              </a:rPr>
              <a:t>）</a:t>
            </a:r>
            <a:endParaRPr lang="en-US" altLang="zh-CN" sz="1600" b="1" dirty="0" smtClean="0">
              <a:solidFill>
                <a:schemeClr val="bg1"/>
              </a:solidFill>
            </a:endParaRPr>
          </a:p>
          <a:p>
            <a:r>
              <a:rPr lang="en-US" altLang="zh-CN" sz="1200" dirty="0" smtClean="0">
                <a:solidFill>
                  <a:schemeClr val="bg1"/>
                </a:solidFill>
              </a:rPr>
              <a:t>        GOSS</a:t>
            </a:r>
            <a:r>
              <a:rPr lang="zh-CN" altLang="en-US" sz="1200" dirty="0" smtClean="0">
                <a:solidFill>
                  <a:schemeClr val="bg1"/>
                </a:solidFill>
              </a:rPr>
              <a:t>是一种在减少数据量和保证精度上</a:t>
            </a:r>
            <a:r>
              <a:rPr lang="zh-CN" altLang="en-US" sz="1200" dirty="0">
                <a:solidFill>
                  <a:schemeClr val="bg1"/>
                </a:solidFill>
              </a:rPr>
              <a:t>平衡的算法。</a:t>
            </a:r>
            <a:r>
              <a:rPr lang="en-US" altLang="zh-CN" sz="1200" dirty="0">
                <a:solidFill>
                  <a:schemeClr val="bg1"/>
                </a:solidFill>
              </a:rPr>
              <a:t>GOSS</a:t>
            </a:r>
            <a:r>
              <a:rPr lang="zh-CN" altLang="en-US" sz="1200" dirty="0">
                <a:solidFill>
                  <a:schemeClr val="bg1"/>
                </a:solidFill>
              </a:rPr>
              <a:t>是通过区分不同梯度的实例</a:t>
            </a:r>
            <a:r>
              <a:rPr lang="zh-CN" altLang="en-US" sz="1200" dirty="0" smtClean="0">
                <a:solidFill>
                  <a:schemeClr val="bg1"/>
                </a:solidFill>
              </a:rPr>
              <a:t>，保留</a:t>
            </a:r>
            <a:r>
              <a:rPr lang="zh-CN" altLang="en-US" sz="1200" dirty="0">
                <a:solidFill>
                  <a:schemeClr val="bg1"/>
                </a:solidFill>
              </a:rPr>
              <a:t>较大梯度实例同时对较小梯度随机采样的方式减少计算量，从而达到提升效率的目的</a:t>
            </a:r>
            <a:r>
              <a:rPr lang="zh-CN" altLang="en-US" sz="1200" dirty="0" smtClean="0">
                <a:solidFill>
                  <a:schemeClr val="bg1"/>
                </a:solidFill>
              </a:rPr>
              <a:t>。</a:t>
            </a:r>
            <a:endParaRPr lang="en-US" altLang="zh-CN" sz="1200" dirty="0" smtClean="0">
              <a:solidFill>
                <a:schemeClr val="bg1"/>
              </a:solidFill>
            </a:endParaRPr>
          </a:p>
          <a:p>
            <a:r>
              <a:rPr lang="en-US" altLang="zh-CN" sz="1600" b="1" dirty="0">
                <a:solidFill>
                  <a:schemeClr val="bg1"/>
                </a:solidFill>
              </a:rPr>
              <a:t>GOSS</a:t>
            </a:r>
            <a:r>
              <a:rPr lang="zh-CN" altLang="en-US" sz="1600" b="1" dirty="0" smtClean="0">
                <a:solidFill>
                  <a:schemeClr val="bg1"/>
                </a:solidFill>
              </a:rPr>
              <a:t>流程</a:t>
            </a:r>
            <a:endParaRPr lang="en-US" altLang="zh-CN" sz="1600" b="1" dirty="0" smtClean="0">
              <a:solidFill>
                <a:schemeClr val="bg1"/>
              </a:solidFill>
            </a:endParaRPr>
          </a:p>
          <a:p>
            <a:r>
              <a:rPr lang="zh-CN" altLang="en-US" sz="1400" dirty="0">
                <a:solidFill>
                  <a:schemeClr val="bg1"/>
                </a:solidFill>
              </a:rPr>
              <a:t>输入：训练数据，迭代步数</a:t>
            </a:r>
            <a:r>
              <a:rPr lang="en-US" altLang="zh-CN" sz="1400" dirty="0">
                <a:solidFill>
                  <a:schemeClr val="bg1"/>
                </a:solidFill>
              </a:rPr>
              <a:t>d</a:t>
            </a:r>
            <a:r>
              <a:rPr lang="zh-CN" altLang="en-US" sz="1400" dirty="0">
                <a:solidFill>
                  <a:schemeClr val="bg1"/>
                </a:solidFill>
              </a:rPr>
              <a:t>，大梯度数据的采样率</a:t>
            </a:r>
            <a:r>
              <a:rPr lang="en-US" altLang="zh-CN" sz="1400" dirty="0">
                <a:solidFill>
                  <a:schemeClr val="bg1"/>
                </a:solidFill>
              </a:rPr>
              <a:t>a</a:t>
            </a:r>
            <a:r>
              <a:rPr lang="zh-CN" altLang="en-US" sz="1400" dirty="0">
                <a:solidFill>
                  <a:schemeClr val="bg1"/>
                </a:solidFill>
              </a:rPr>
              <a:t>，小梯度数据的采样率</a:t>
            </a:r>
            <a:r>
              <a:rPr lang="en-US" altLang="zh-CN" sz="1400" dirty="0">
                <a:solidFill>
                  <a:schemeClr val="bg1"/>
                </a:solidFill>
              </a:rPr>
              <a:t>b</a:t>
            </a:r>
            <a:r>
              <a:rPr lang="zh-CN" altLang="en-US" sz="1400" dirty="0">
                <a:solidFill>
                  <a:schemeClr val="bg1"/>
                </a:solidFill>
              </a:rPr>
              <a:t>，损失函数</a:t>
            </a:r>
            <a:r>
              <a:rPr lang="zh-CN" altLang="en-US" sz="1400" dirty="0" smtClean="0">
                <a:solidFill>
                  <a:schemeClr val="bg1"/>
                </a:solidFill>
              </a:rPr>
              <a:t>和弱学习</a:t>
            </a:r>
            <a:r>
              <a:rPr lang="zh-CN" altLang="en-US" sz="1400" dirty="0">
                <a:solidFill>
                  <a:schemeClr val="bg1"/>
                </a:solidFill>
              </a:rPr>
              <a:t>器的类型（一般为决策树）</a:t>
            </a:r>
            <a:r>
              <a:rPr lang="zh-CN" altLang="en-US" sz="1400" dirty="0" smtClean="0">
                <a:solidFill>
                  <a:schemeClr val="bg1"/>
                </a:solidFill>
              </a:rPr>
              <a:t>；</a:t>
            </a:r>
            <a:endParaRPr lang="en-US" altLang="zh-CN" sz="1400" dirty="0" smtClean="0">
              <a:solidFill>
                <a:schemeClr val="bg1"/>
              </a:solidFill>
            </a:endParaRPr>
          </a:p>
          <a:p>
            <a:r>
              <a:rPr lang="zh-CN" altLang="en-US" sz="1400" dirty="0" smtClean="0">
                <a:solidFill>
                  <a:schemeClr val="bg1"/>
                </a:solidFill>
              </a:rPr>
              <a:t>输出</a:t>
            </a:r>
            <a:r>
              <a:rPr lang="zh-CN" altLang="en-US" sz="1400" dirty="0">
                <a:solidFill>
                  <a:schemeClr val="bg1"/>
                </a:solidFill>
              </a:rPr>
              <a:t>：训练好的强学习器</a:t>
            </a:r>
            <a:r>
              <a:rPr lang="zh-CN" altLang="en-US" sz="1400" dirty="0" smtClean="0">
                <a:solidFill>
                  <a:schemeClr val="bg1"/>
                </a:solidFill>
              </a:rPr>
              <a:t>；</a:t>
            </a:r>
            <a:endParaRPr lang="en-US" altLang="zh-CN" sz="1400" dirty="0" smtClean="0">
              <a:solidFill>
                <a:schemeClr val="bg1"/>
              </a:solidFill>
            </a:endParaRPr>
          </a:p>
          <a:p>
            <a:r>
              <a:rPr lang="zh-CN" altLang="en-US" sz="1400" dirty="0" smtClean="0">
                <a:solidFill>
                  <a:schemeClr val="bg1"/>
                </a:solidFill>
              </a:rPr>
              <a:t>（</a:t>
            </a:r>
            <a:r>
              <a:rPr lang="en-US" altLang="zh-CN" sz="1400" dirty="0">
                <a:solidFill>
                  <a:schemeClr val="bg1"/>
                </a:solidFill>
              </a:rPr>
              <a:t>1</a:t>
            </a:r>
            <a:r>
              <a:rPr lang="zh-CN" altLang="en-US" sz="1400" dirty="0">
                <a:solidFill>
                  <a:schemeClr val="bg1"/>
                </a:solidFill>
              </a:rPr>
              <a:t>）根据样本点的梯度的绝对值对它们进行降序排序</a:t>
            </a:r>
            <a:r>
              <a:rPr lang="zh-CN" altLang="en-US" sz="1400" dirty="0" smtClean="0">
                <a:solidFill>
                  <a:schemeClr val="bg1"/>
                </a:solidFill>
              </a:rPr>
              <a:t>；</a:t>
            </a:r>
            <a:endParaRPr lang="en-US" altLang="zh-CN" sz="1400" dirty="0" smtClean="0">
              <a:solidFill>
                <a:schemeClr val="bg1"/>
              </a:solidFill>
            </a:endParaRPr>
          </a:p>
          <a:p>
            <a:r>
              <a:rPr lang="zh-CN" altLang="en-US" sz="1400" dirty="0" smtClean="0">
                <a:solidFill>
                  <a:schemeClr val="bg1"/>
                </a:solidFill>
              </a:rPr>
              <a:t>（</a:t>
            </a:r>
            <a:r>
              <a:rPr lang="en-US" altLang="zh-CN" sz="1400" dirty="0">
                <a:solidFill>
                  <a:schemeClr val="bg1"/>
                </a:solidFill>
              </a:rPr>
              <a:t>2</a:t>
            </a:r>
            <a:r>
              <a:rPr lang="zh-CN" altLang="en-US" sz="1400" dirty="0">
                <a:solidFill>
                  <a:schemeClr val="bg1"/>
                </a:solidFill>
              </a:rPr>
              <a:t>）对排序后的结果选取前</a:t>
            </a:r>
            <a:r>
              <a:rPr lang="en-US" altLang="zh-CN" sz="1400" dirty="0">
                <a:solidFill>
                  <a:schemeClr val="bg1"/>
                </a:solidFill>
              </a:rPr>
              <a:t>a*100%</a:t>
            </a:r>
            <a:r>
              <a:rPr lang="zh-CN" altLang="en-US" sz="1400" dirty="0">
                <a:solidFill>
                  <a:schemeClr val="bg1"/>
                </a:solidFill>
              </a:rPr>
              <a:t>的样本生成一个大梯度样本点的子集</a:t>
            </a:r>
            <a:r>
              <a:rPr lang="zh-CN" altLang="en-US" sz="1400" dirty="0" smtClean="0">
                <a:solidFill>
                  <a:schemeClr val="bg1"/>
                </a:solidFill>
              </a:rPr>
              <a:t>；</a:t>
            </a:r>
            <a:endParaRPr lang="en-US" altLang="zh-CN" sz="1400" dirty="0" smtClean="0">
              <a:solidFill>
                <a:schemeClr val="bg1"/>
              </a:solidFill>
            </a:endParaRPr>
          </a:p>
          <a:p>
            <a:r>
              <a:rPr lang="zh-CN" altLang="en-US" sz="1400" dirty="0" smtClean="0">
                <a:solidFill>
                  <a:schemeClr val="bg1"/>
                </a:solidFill>
              </a:rPr>
              <a:t>（</a:t>
            </a:r>
            <a:r>
              <a:rPr lang="en-US" altLang="zh-CN" sz="1400" dirty="0">
                <a:solidFill>
                  <a:schemeClr val="bg1"/>
                </a:solidFill>
              </a:rPr>
              <a:t>3</a:t>
            </a:r>
            <a:r>
              <a:rPr lang="zh-CN" altLang="en-US" sz="1400" dirty="0">
                <a:solidFill>
                  <a:schemeClr val="bg1"/>
                </a:solidFill>
              </a:rPr>
              <a:t>）对剩下的样本集合（</a:t>
            </a:r>
            <a:r>
              <a:rPr lang="en-US" altLang="zh-CN" sz="1400" dirty="0">
                <a:solidFill>
                  <a:schemeClr val="bg1"/>
                </a:solidFill>
              </a:rPr>
              <a:t>1-a</a:t>
            </a:r>
            <a:r>
              <a:rPr lang="zh-CN" altLang="en-US" sz="1400" dirty="0">
                <a:solidFill>
                  <a:schemeClr val="bg1"/>
                </a:solidFill>
              </a:rPr>
              <a:t>）</a:t>
            </a:r>
            <a:r>
              <a:rPr lang="en-US" altLang="zh-CN" sz="1400" dirty="0">
                <a:solidFill>
                  <a:schemeClr val="bg1"/>
                </a:solidFill>
              </a:rPr>
              <a:t>100%</a:t>
            </a:r>
            <a:r>
              <a:rPr lang="zh-CN" altLang="en-US" sz="1400" dirty="0">
                <a:solidFill>
                  <a:schemeClr val="bg1"/>
                </a:solidFill>
              </a:rPr>
              <a:t>的样本，随机的选取</a:t>
            </a:r>
            <a:r>
              <a:rPr lang="en-US" altLang="zh-CN" sz="1400" dirty="0">
                <a:solidFill>
                  <a:schemeClr val="bg1"/>
                </a:solidFill>
              </a:rPr>
              <a:t>b</a:t>
            </a:r>
            <a:r>
              <a:rPr lang="zh-CN" altLang="en-US" sz="1400" dirty="0">
                <a:solidFill>
                  <a:schemeClr val="bg1"/>
                </a:solidFill>
              </a:rPr>
              <a:t>（</a:t>
            </a:r>
            <a:r>
              <a:rPr lang="en-US" altLang="zh-CN" sz="1400" dirty="0">
                <a:solidFill>
                  <a:schemeClr val="bg1"/>
                </a:solidFill>
              </a:rPr>
              <a:t>1-a</a:t>
            </a:r>
            <a:r>
              <a:rPr lang="zh-CN" altLang="en-US" sz="1400" dirty="0">
                <a:solidFill>
                  <a:schemeClr val="bg1"/>
                </a:solidFill>
              </a:rPr>
              <a:t>）*</a:t>
            </a:r>
            <a:r>
              <a:rPr lang="en-US" altLang="zh-CN" sz="1400" dirty="0">
                <a:solidFill>
                  <a:schemeClr val="bg1"/>
                </a:solidFill>
              </a:rPr>
              <a:t>100%</a:t>
            </a:r>
            <a:r>
              <a:rPr lang="zh-CN" altLang="en-US" sz="1400" dirty="0">
                <a:solidFill>
                  <a:schemeClr val="bg1"/>
                </a:solidFill>
              </a:rPr>
              <a:t>个样本点，生成一个小梯度样本点的集合</a:t>
            </a:r>
            <a:r>
              <a:rPr lang="zh-CN" altLang="en-US" sz="1400" dirty="0" smtClean="0">
                <a:solidFill>
                  <a:schemeClr val="bg1"/>
                </a:solidFill>
              </a:rPr>
              <a:t>；</a:t>
            </a:r>
            <a:endParaRPr lang="en-US" altLang="zh-CN" sz="1400" dirty="0" smtClean="0">
              <a:solidFill>
                <a:schemeClr val="bg1"/>
              </a:solidFill>
            </a:endParaRPr>
          </a:p>
          <a:p>
            <a:r>
              <a:rPr lang="zh-CN" altLang="en-US" sz="1400" dirty="0" smtClean="0">
                <a:solidFill>
                  <a:schemeClr val="bg1"/>
                </a:solidFill>
              </a:rPr>
              <a:t>（</a:t>
            </a:r>
            <a:r>
              <a:rPr lang="en-US" altLang="zh-CN" sz="1400" dirty="0">
                <a:solidFill>
                  <a:schemeClr val="bg1"/>
                </a:solidFill>
              </a:rPr>
              <a:t>4</a:t>
            </a:r>
            <a:r>
              <a:rPr lang="zh-CN" altLang="en-US" sz="1400" dirty="0">
                <a:solidFill>
                  <a:schemeClr val="bg1"/>
                </a:solidFill>
              </a:rPr>
              <a:t>）将大梯度样本和采样的小梯度样本合并</a:t>
            </a:r>
            <a:r>
              <a:rPr lang="zh-CN" altLang="en-US" sz="1400" dirty="0" smtClean="0">
                <a:solidFill>
                  <a:schemeClr val="bg1"/>
                </a:solidFill>
              </a:rPr>
              <a:t>；</a:t>
            </a:r>
            <a:endParaRPr lang="en-US" altLang="zh-CN" sz="1400" dirty="0" smtClean="0">
              <a:solidFill>
                <a:schemeClr val="bg1"/>
              </a:solidFill>
            </a:endParaRPr>
          </a:p>
          <a:p>
            <a:r>
              <a:rPr lang="zh-CN" altLang="en-US" sz="1400" dirty="0" smtClean="0">
                <a:solidFill>
                  <a:schemeClr val="bg1"/>
                </a:solidFill>
              </a:rPr>
              <a:t>（</a:t>
            </a:r>
            <a:r>
              <a:rPr lang="en-US" altLang="zh-CN" sz="1400" dirty="0">
                <a:solidFill>
                  <a:schemeClr val="bg1"/>
                </a:solidFill>
              </a:rPr>
              <a:t>5</a:t>
            </a:r>
            <a:r>
              <a:rPr lang="zh-CN" altLang="en-US" sz="1400" dirty="0">
                <a:solidFill>
                  <a:schemeClr val="bg1"/>
                </a:solidFill>
              </a:rPr>
              <a:t>）将小梯度样本乘上一个权重系数</a:t>
            </a:r>
            <a:r>
              <a:rPr lang="zh-CN" altLang="en-US" sz="1400" dirty="0" smtClean="0">
                <a:solidFill>
                  <a:schemeClr val="bg1"/>
                </a:solidFill>
              </a:rPr>
              <a:t>；</a:t>
            </a:r>
            <a:endParaRPr lang="en-US" altLang="zh-CN" sz="1400" dirty="0" smtClean="0">
              <a:solidFill>
                <a:schemeClr val="bg1"/>
              </a:solidFill>
            </a:endParaRPr>
          </a:p>
          <a:p>
            <a:r>
              <a:rPr lang="zh-CN" altLang="en-US" sz="1400" dirty="0" smtClean="0">
                <a:solidFill>
                  <a:schemeClr val="bg1"/>
                </a:solidFill>
              </a:rPr>
              <a:t>（</a:t>
            </a:r>
            <a:r>
              <a:rPr lang="en-US" altLang="zh-CN" sz="1400" dirty="0">
                <a:solidFill>
                  <a:schemeClr val="bg1"/>
                </a:solidFill>
              </a:rPr>
              <a:t>6</a:t>
            </a:r>
            <a:r>
              <a:rPr lang="zh-CN" altLang="en-US" sz="1400" dirty="0">
                <a:solidFill>
                  <a:schemeClr val="bg1"/>
                </a:solidFill>
              </a:rPr>
              <a:t>）使用上述的采样的样本，学习一个新的弱学习器</a:t>
            </a:r>
            <a:r>
              <a:rPr lang="zh-CN" altLang="en-US" sz="1400" dirty="0" smtClean="0">
                <a:solidFill>
                  <a:schemeClr val="bg1"/>
                </a:solidFill>
              </a:rPr>
              <a:t>；</a:t>
            </a:r>
            <a:endParaRPr lang="en-US" altLang="zh-CN" sz="1400" dirty="0" smtClean="0">
              <a:solidFill>
                <a:schemeClr val="bg1"/>
              </a:solidFill>
            </a:endParaRPr>
          </a:p>
          <a:p>
            <a:r>
              <a:rPr lang="zh-CN" altLang="en-US" sz="1400" dirty="0" smtClean="0">
                <a:solidFill>
                  <a:schemeClr val="bg1"/>
                </a:solidFill>
              </a:rPr>
              <a:t>（</a:t>
            </a:r>
            <a:r>
              <a:rPr lang="en-US" altLang="zh-CN" sz="1400" dirty="0">
                <a:solidFill>
                  <a:schemeClr val="bg1"/>
                </a:solidFill>
              </a:rPr>
              <a:t>7</a:t>
            </a:r>
            <a:r>
              <a:rPr lang="zh-CN" altLang="en-US" sz="1400" dirty="0">
                <a:solidFill>
                  <a:schemeClr val="bg1"/>
                </a:solidFill>
              </a:rPr>
              <a:t>）不断地重复（</a:t>
            </a:r>
            <a:r>
              <a:rPr lang="en-US" altLang="zh-CN" sz="1400" dirty="0">
                <a:solidFill>
                  <a:schemeClr val="bg1"/>
                </a:solidFill>
              </a:rPr>
              <a:t>1</a:t>
            </a:r>
            <a:r>
              <a:rPr lang="zh-CN" altLang="en-US" sz="1400" dirty="0">
                <a:solidFill>
                  <a:schemeClr val="bg1"/>
                </a:solidFill>
              </a:rPr>
              <a:t>）</a:t>
            </a:r>
            <a:r>
              <a:rPr lang="en-US" altLang="zh-CN" sz="1400" dirty="0">
                <a:solidFill>
                  <a:schemeClr val="bg1"/>
                </a:solidFill>
              </a:rPr>
              <a:t>~</a:t>
            </a:r>
            <a:r>
              <a:rPr lang="zh-CN" altLang="en-US" sz="1400" dirty="0">
                <a:solidFill>
                  <a:schemeClr val="bg1"/>
                </a:solidFill>
              </a:rPr>
              <a:t>（</a:t>
            </a:r>
            <a:r>
              <a:rPr lang="en-US" altLang="zh-CN" sz="1400" dirty="0">
                <a:solidFill>
                  <a:schemeClr val="bg1"/>
                </a:solidFill>
              </a:rPr>
              <a:t>6</a:t>
            </a:r>
            <a:r>
              <a:rPr lang="zh-CN" altLang="en-US" sz="1400" dirty="0">
                <a:solidFill>
                  <a:schemeClr val="bg1"/>
                </a:solidFill>
              </a:rPr>
              <a:t>）步骤直到达到规定的迭代次数或者收敛为止。通过上面的算法可以在不改变数据分布的前提下不损失学习器精度的同时大大的减少模型学习的速率</a:t>
            </a:r>
            <a:r>
              <a:rPr lang="zh-CN" altLang="en-US" sz="1400" dirty="0" smtClean="0">
                <a:solidFill>
                  <a:schemeClr val="bg1"/>
                </a:solidFill>
              </a:rPr>
              <a:t>。</a:t>
            </a:r>
            <a:endParaRPr lang="zh-CN" altLang="en-US" sz="1400" dirty="0">
              <a:solidFill>
                <a:schemeClr val="bg1"/>
              </a:solidFill>
            </a:endParaRPr>
          </a:p>
        </p:txBody>
      </p:sp>
    </p:spTree>
    <p:extLst>
      <p:ext uri="{BB962C8B-B14F-4D97-AF65-F5344CB8AC3E}">
        <p14:creationId xmlns:p14="http://schemas.microsoft.com/office/powerpoint/2010/main" val="2798030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4331</TotalTime>
  <Words>5634</Words>
  <Application>Microsoft Office PowerPoint</Application>
  <PresentationFormat>全屏显示(16:9)</PresentationFormat>
  <Paragraphs>452</Paragraphs>
  <Slides>68</Slides>
  <Notes>60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68</vt:i4>
      </vt:variant>
    </vt:vector>
  </HeadingPairs>
  <TitlesOfParts>
    <vt:vector size="83" baseType="lpstr">
      <vt:lpstr>-apple-system</vt:lpstr>
      <vt:lpstr>Arial Unicode MS</vt:lpstr>
      <vt:lpstr>Helvetica Neue</vt:lpstr>
      <vt:lpstr>Merriweather</vt:lpstr>
      <vt:lpstr>等线</vt:lpstr>
      <vt:lpstr>等线 Light</vt:lpstr>
      <vt:lpstr>宋体</vt:lpstr>
      <vt:lpstr>微软雅黑</vt:lpstr>
      <vt:lpstr>微软雅黑</vt:lpstr>
      <vt:lpstr>Agency FB</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闫 雪</cp:lastModifiedBy>
  <cp:revision>211</cp:revision>
  <dcterms:created xsi:type="dcterms:W3CDTF">2017-03-04T06:55:50Z</dcterms:created>
  <dcterms:modified xsi:type="dcterms:W3CDTF">2020-07-06T07:25:17Z</dcterms:modified>
</cp:coreProperties>
</file>